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455" r:id="rId3"/>
    <p:sldId id="454" r:id="rId4"/>
    <p:sldId id="447" r:id="rId5"/>
    <p:sldId id="452" r:id="rId6"/>
    <p:sldId id="445" r:id="rId7"/>
    <p:sldId id="437" r:id="rId8"/>
    <p:sldId id="446" r:id="rId9"/>
    <p:sldId id="450" r:id="rId10"/>
    <p:sldId id="438" r:id="rId11"/>
    <p:sldId id="441" r:id="rId12"/>
    <p:sldId id="442" r:id="rId13"/>
    <p:sldId id="439" r:id="rId14"/>
    <p:sldId id="453" r:id="rId15"/>
  </p:sldIdLst>
  <p:sldSz cx="12192000" cy="6858000"/>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guide id="3" orient="horz" pos="3111">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577"/>
    <a:srgbClr val="45A695"/>
    <a:srgbClr val="09DBF1"/>
    <a:srgbClr val="8D0454"/>
    <a:srgbClr val="700344"/>
    <a:srgbClr val="DAEDEB"/>
    <a:srgbClr val="6AB8AA"/>
    <a:srgbClr val="A33677"/>
    <a:srgbClr val="E8C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5371" autoAdjust="0"/>
  </p:normalViewPr>
  <p:slideViewPr>
    <p:cSldViewPr>
      <p:cViewPr varScale="1">
        <p:scale>
          <a:sx n="60" d="100"/>
          <a:sy n="60" d="100"/>
        </p:scale>
        <p:origin x="180" y="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92"/>
    </p:cViewPr>
  </p:sorterViewPr>
  <p:notesViewPr>
    <p:cSldViewPr>
      <p:cViewPr>
        <p:scale>
          <a:sx n="90" d="100"/>
          <a:sy n="90" d="100"/>
        </p:scale>
        <p:origin x="-3726" y="-72"/>
      </p:cViewPr>
      <p:guideLst>
        <p:guide orient="horz" pos="3108"/>
        <p:guide pos="2122"/>
        <p:guide orient="horz" pos="3111"/>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2"/>
            <a:ext cx="2945659" cy="493712"/>
          </a:xfrm>
          <a:prstGeom prst="rect">
            <a:avLst/>
          </a:prstGeom>
        </p:spPr>
        <p:txBody>
          <a:bodyPr vert="horz" lIns="91438" tIns="45719" rIns="91438" bIns="45719" rtlCol="0"/>
          <a:lstStyle>
            <a:lvl1pPr algn="l">
              <a:defRPr sz="1200"/>
            </a:lvl1pPr>
          </a:lstStyle>
          <a:p>
            <a:endParaRPr lang="fr-FR"/>
          </a:p>
        </p:txBody>
      </p:sp>
      <p:sp>
        <p:nvSpPr>
          <p:cNvPr id="3" name="Espace réservé de la date 2"/>
          <p:cNvSpPr>
            <a:spLocks noGrp="1"/>
          </p:cNvSpPr>
          <p:nvPr>
            <p:ph type="dt" sz="quarter" idx="1"/>
          </p:nvPr>
        </p:nvSpPr>
        <p:spPr>
          <a:xfrm>
            <a:off x="3850447" y="2"/>
            <a:ext cx="2945659" cy="493712"/>
          </a:xfrm>
          <a:prstGeom prst="rect">
            <a:avLst/>
          </a:prstGeom>
        </p:spPr>
        <p:txBody>
          <a:bodyPr vert="horz" lIns="91438" tIns="45719" rIns="91438" bIns="45719" rtlCol="0"/>
          <a:lstStyle>
            <a:lvl1pPr algn="r">
              <a:defRPr sz="1200"/>
            </a:lvl1pPr>
          </a:lstStyle>
          <a:p>
            <a:fld id="{08431DCF-E3C0-4763-A37B-BC02914C5C92}" type="datetimeFigureOut">
              <a:rPr lang="fr-FR" smtClean="0"/>
              <a:pPr/>
              <a:t>09/11/2020</a:t>
            </a:fld>
            <a:endParaRPr lang="fr-FR"/>
          </a:p>
        </p:txBody>
      </p:sp>
      <p:sp>
        <p:nvSpPr>
          <p:cNvPr id="4" name="Espace réservé du pied de page 3"/>
          <p:cNvSpPr>
            <a:spLocks noGrp="1"/>
          </p:cNvSpPr>
          <p:nvPr>
            <p:ph type="ftr" sz="quarter" idx="2"/>
          </p:nvPr>
        </p:nvSpPr>
        <p:spPr>
          <a:xfrm>
            <a:off x="4" y="9378826"/>
            <a:ext cx="2945659" cy="493712"/>
          </a:xfrm>
          <a:prstGeom prst="rect">
            <a:avLst/>
          </a:prstGeom>
        </p:spPr>
        <p:txBody>
          <a:bodyPr vert="horz" lIns="91438" tIns="45719" rIns="91438" bIns="4571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7" y="9378826"/>
            <a:ext cx="2945659" cy="493712"/>
          </a:xfrm>
          <a:prstGeom prst="rect">
            <a:avLst/>
          </a:prstGeom>
        </p:spPr>
        <p:txBody>
          <a:bodyPr vert="horz" lIns="91438" tIns="45719" rIns="91438" bIns="45719" rtlCol="0" anchor="b"/>
          <a:lstStyle>
            <a:lvl1pPr algn="r">
              <a:defRPr sz="1200"/>
            </a:lvl1pPr>
          </a:lstStyle>
          <a:p>
            <a:fld id="{66226F7D-9036-49B5-8DC9-0EC6A533F387}" type="slidenum">
              <a:rPr lang="fr-FR" smtClean="0"/>
              <a:pPr/>
              <a:t>‹N°›</a:t>
            </a:fld>
            <a:endParaRPr lang="fr-FR"/>
          </a:p>
        </p:txBody>
      </p:sp>
    </p:spTree>
    <p:extLst>
      <p:ext uri="{BB962C8B-B14F-4D97-AF65-F5344CB8AC3E}">
        <p14:creationId xmlns:p14="http://schemas.microsoft.com/office/powerpoint/2010/main" val="1436690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2"/>
            <a:ext cx="2945659" cy="493712"/>
          </a:xfrm>
          <a:prstGeom prst="rect">
            <a:avLst/>
          </a:prstGeom>
        </p:spPr>
        <p:txBody>
          <a:bodyPr vert="horz" lIns="91438" tIns="45719" rIns="91438" bIns="45719" rtlCol="0"/>
          <a:lstStyle>
            <a:lvl1pPr algn="l">
              <a:defRPr sz="1200"/>
            </a:lvl1pPr>
          </a:lstStyle>
          <a:p>
            <a:endParaRPr lang="fr-FR"/>
          </a:p>
        </p:txBody>
      </p:sp>
      <p:sp>
        <p:nvSpPr>
          <p:cNvPr id="3" name="Espace réservé de la date 2"/>
          <p:cNvSpPr>
            <a:spLocks noGrp="1"/>
          </p:cNvSpPr>
          <p:nvPr>
            <p:ph type="dt" idx="1"/>
          </p:nvPr>
        </p:nvSpPr>
        <p:spPr>
          <a:xfrm>
            <a:off x="3850447" y="2"/>
            <a:ext cx="2945659" cy="493712"/>
          </a:xfrm>
          <a:prstGeom prst="rect">
            <a:avLst/>
          </a:prstGeom>
        </p:spPr>
        <p:txBody>
          <a:bodyPr vert="horz" lIns="91438" tIns="45719" rIns="91438" bIns="45719" rtlCol="0"/>
          <a:lstStyle>
            <a:lvl1pPr algn="r">
              <a:defRPr sz="1200"/>
            </a:lvl1pPr>
          </a:lstStyle>
          <a:p>
            <a:fld id="{CAC3FAE9-B9E7-40A3-A29E-20D1F7313BBE}" type="datetimeFigureOut">
              <a:rPr lang="fr-FR" smtClean="0"/>
              <a:pPr/>
              <a:t>09/11/2020</a:t>
            </a:fld>
            <a:endParaRPr lang="fr-FR"/>
          </a:p>
        </p:txBody>
      </p:sp>
      <p:sp>
        <p:nvSpPr>
          <p:cNvPr id="4" name="Espace réservé de l'image des diapositives 3"/>
          <p:cNvSpPr>
            <a:spLocks noGrp="1" noRot="1" noChangeAspect="1"/>
          </p:cNvSpPr>
          <p:nvPr>
            <p:ph type="sldImg" idx="2"/>
          </p:nvPr>
        </p:nvSpPr>
        <p:spPr>
          <a:xfrm>
            <a:off x="106363" y="739775"/>
            <a:ext cx="6584950" cy="3705225"/>
          </a:xfrm>
          <a:prstGeom prst="rect">
            <a:avLst/>
          </a:prstGeom>
          <a:noFill/>
          <a:ln w="12700">
            <a:solidFill>
              <a:prstClr val="black"/>
            </a:solidFill>
          </a:ln>
        </p:spPr>
        <p:txBody>
          <a:bodyPr vert="horz" lIns="91438" tIns="45719" rIns="91438" bIns="45719" rtlCol="0" anchor="ctr"/>
          <a:lstStyle/>
          <a:p>
            <a:endParaRPr lang="fr-FR"/>
          </a:p>
        </p:txBody>
      </p:sp>
      <p:sp>
        <p:nvSpPr>
          <p:cNvPr id="5" name="Espace réservé des commentaires 4"/>
          <p:cNvSpPr>
            <a:spLocks noGrp="1"/>
          </p:cNvSpPr>
          <p:nvPr>
            <p:ph type="body" sz="quarter" idx="3"/>
          </p:nvPr>
        </p:nvSpPr>
        <p:spPr>
          <a:xfrm>
            <a:off x="679768" y="4690272"/>
            <a:ext cx="5438140" cy="4443412"/>
          </a:xfrm>
          <a:prstGeom prst="rect">
            <a:avLst/>
          </a:prstGeom>
        </p:spPr>
        <p:txBody>
          <a:bodyPr vert="horz" lIns="91438" tIns="45719" rIns="91438" bIns="4571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9378826"/>
            <a:ext cx="2945659" cy="493712"/>
          </a:xfrm>
          <a:prstGeom prst="rect">
            <a:avLst/>
          </a:prstGeom>
        </p:spPr>
        <p:txBody>
          <a:bodyPr vert="horz" lIns="91438" tIns="45719" rIns="91438" bIns="4571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7" y="9378826"/>
            <a:ext cx="2945659" cy="493712"/>
          </a:xfrm>
          <a:prstGeom prst="rect">
            <a:avLst/>
          </a:prstGeom>
        </p:spPr>
        <p:txBody>
          <a:bodyPr vert="horz" lIns="91438" tIns="45719" rIns="91438" bIns="45719" rtlCol="0" anchor="b"/>
          <a:lstStyle>
            <a:lvl1pPr algn="r">
              <a:defRPr sz="1200"/>
            </a:lvl1pPr>
          </a:lstStyle>
          <a:p>
            <a:fld id="{4E622FF7-1CA9-45DF-8235-397BE07065EF}" type="slidenum">
              <a:rPr lang="fr-FR" smtClean="0"/>
              <a:pPr/>
              <a:t>‹N°›</a:t>
            </a:fld>
            <a:endParaRPr lang="fr-FR"/>
          </a:p>
        </p:txBody>
      </p:sp>
    </p:spTree>
    <p:extLst>
      <p:ext uri="{BB962C8B-B14F-4D97-AF65-F5344CB8AC3E}">
        <p14:creationId xmlns:p14="http://schemas.microsoft.com/office/powerpoint/2010/main" val="3571920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622FF7-1CA9-45DF-8235-397BE07065EF}" type="slidenum">
              <a:rPr lang="fr-FR" smtClean="0"/>
              <a:pPr/>
              <a:t>4</a:t>
            </a:fld>
            <a:endParaRPr lang="fr-FR"/>
          </a:p>
        </p:txBody>
      </p:sp>
    </p:spTree>
    <p:extLst>
      <p:ext uri="{BB962C8B-B14F-4D97-AF65-F5344CB8AC3E}">
        <p14:creationId xmlns:p14="http://schemas.microsoft.com/office/powerpoint/2010/main" val="222630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739775"/>
            <a:ext cx="6584950" cy="3705225"/>
          </a:xfrm>
        </p:spPr>
      </p:sp>
      <p:sp>
        <p:nvSpPr>
          <p:cNvPr id="3" name="Espace réservé des commentaires 2"/>
          <p:cNvSpPr>
            <a:spLocks noGrp="1"/>
          </p:cNvSpPr>
          <p:nvPr>
            <p:ph type="body" idx="1"/>
          </p:nvPr>
        </p:nvSpPr>
        <p:spPr/>
        <p:txBody>
          <a:bodyPr/>
          <a:lstStyle/>
          <a:p>
            <a:r>
              <a:rPr lang="fr-FR" dirty="0"/>
              <a:t> </a:t>
            </a:r>
            <a:r>
              <a:rPr lang="fr-FR" u="sng" dirty="0"/>
              <a:t>Contenu</a:t>
            </a:r>
            <a:r>
              <a:rPr lang="fr-FR" dirty="0"/>
              <a:t> : L’atelier permettra d’expliquer pourquoi aujourd’hui on s’intéresse aux phages dans la lutte contre les bactéries multi résistantes. Y seront abordés les mécanismes d’action des phages et les résultats obtenus dans différents types d’infections chez l’homme. Un focus sera fait sur la phagothérapie dans le contexte de la mucoviscidose, développant les différentes questions qui restent à résoudre pour prouver l’innocuité et l’efficacité d’une telle stratégie.</a:t>
            </a:r>
          </a:p>
          <a:p>
            <a:r>
              <a:rPr lang="fr-FR" u="sng" dirty="0"/>
              <a:t>Objectif</a:t>
            </a:r>
            <a:r>
              <a:rPr lang="fr-FR" dirty="0"/>
              <a:t> : En participant à cet atelier vous serez en mesure de mieux appréhender les risques auxquels s’exposent les personnes qui ont recours à la phagothérapie à l’étranger. Vous bénéficierez également d’une meilleure vision des étapes indispensables à la mise à disposition d’une nouvelle thérapie qui soit sûre et efficace pour les malades.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E622FF7-1CA9-45DF-8235-397BE07065EF}" type="slidenum">
              <a:rPr lang="fr-FR" smtClean="0"/>
              <a:pPr/>
              <a:t>5</a:t>
            </a:fld>
            <a:endParaRPr lang="fr-FR"/>
          </a:p>
        </p:txBody>
      </p:sp>
    </p:spTree>
    <p:extLst>
      <p:ext uri="{BB962C8B-B14F-4D97-AF65-F5344CB8AC3E}">
        <p14:creationId xmlns:p14="http://schemas.microsoft.com/office/powerpoint/2010/main" val="323722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739775"/>
            <a:ext cx="6584950" cy="3705225"/>
          </a:xfrm>
        </p:spPr>
      </p:sp>
      <p:sp>
        <p:nvSpPr>
          <p:cNvPr id="3" name="Espace réservé des commentair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Open Sans"/>
              </a:rPr>
              <a:t>Un Comité de Pilotage a été mis en place avec un objectif : réunir toutes les conditions pour le lancement d’un essai clinique portant sur l’utilisation des phages dans le contexte de la mucoviscidose</a:t>
            </a:r>
          </a:p>
          <a:p>
            <a:endParaRPr lang="fr-FR" dirty="0"/>
          </a:p>
        </p:txBody>
      </p:sp>
      <p:sp>
        <p:nvSpPr>
          <p:cNvPr id="4" name="Espace réservé du numéro de diapositive 3"/>
          <p:cNvSpPr>
            <a:spLocks noGrp="1"/>
          </p:cNvSpPr>
          <p:nvPr>
            <p:ph type="sldNum" sz="quarter" idx="10"/>
          </p:nvPr>
        </p:nvSpPr>
        <p:spPr/>
        <p:txBody>
          <a:bodyPr/>
          <a:lstStyle/>
          <a:p>
            <a:fld id="{4E622FF7-1CA9-45DF-8235-397BE07065EF}" type="slidenum">
              <a:rPr lang="fr-FR" smtClean="0"/>
              <a:pPr/>
              <a:t>6</a:t>
            </a:fld>
            <a:endParaRPr lang="fr-FR"/>
          </a:p>
        </p:txBody>
      </p:sp>
    </p:spTree>
    <p:extLst>
      <p:ext uri="{BB962C8B-B14F-4D97-AF65-F5344CB8AC3E}">
        <p14:creationId xmlns:p14="http://schemas.microsoft.com/office/powerpoint/2010/main" val="415254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739775"/>
            <a:ext cx="6584950" cy="3705225"/>
          </a:xfrm>
        </p:spPr>
      </p:sp>
      <p:sp>
        <p:nvSpPr>
          <p:cNvPr id="3" name="Espace réservé des commentaires 2"/>
          <p:cNvSpPr>
            <a:spLocks noGrp="1"/>
          </p:cNvSpPr>
          <p:nvPr>
            <p:ph type="body" idx="1"/>
          </p:nvPr>
        </p:nvSpPr>
        <p:spPr/>
        <p:txBody>
          <a:bodyPr/>
          <a:lstStyle/>
          <a:p>
            <a:r>
              <a:rPr lang="fr-FR" dirty="0" smtClean="0"/>
              <a:t>1:La phagothérapie peut représenter une solution pour attaquer les bactéries qu’elles soient ou non résistantes aux antibiotiques. Cependant, les bactéries peuvent aussi devenir résistantes aux bactériophages. Notre projet, en identifiant les mécanismes de résistance mis en jeu au cours d’une phagothérapie ouvrira la porte à une stratégie de formulation de cocktails thérapeutiques basée sur l’évolution des bactéries au cours d’un traitement. Cette approche est différente de l’approche classique basée sur des cocktails ayant une couverture la plus large possible en se basant sur des tests uniquement in vitro. Notre objectif à plus long terme est de proposer une méthode de formulation basée sur des données obtenues in vivo. Cet objectif n’est pas en opposition avec l’approche actuellement proposée mais en complément pour notamment assurer le traitement de patients infectés par des bactéries insensibles aux cocktails classiques. Notre projet permettra de proposer à ces patients une approche non seulement personnalisée mais aussi plus efficace car elle anticipera l’évolution des bactéries au cours du traitement. </a:t>
            </a:r>
            <a:r>
              <a:rPr lang="fr-FR" dirty="0" smtClean="0">
                <a:effectLst/>
              </a:rPr>
              <a:t>Dans les développements de ce projet, le CS souligne la nécessité de combiner phagothérapie et antibiothérapie et à ne pas se cantonner à une approche phage exclusive. En effet, les mutations identifiées dans le projet pourraient ne pas être celles obtenues chez les patients qui recevront une combinaison phase-antibiotique. Compte tenu des points forts majeurs de ce projet (avancée du projet, expertise de l’équipe, originalité de l’approche, modèle animal) qui répond par ailleurs à une impériosité, celle de trouver des alternatives thérapeutiques devant le problème majeur que constitue l’</a:t>
            </a:r>
            <a:r>
              <a:rPr lang="fr-FR" dirty="0" err="1" smtClean="0">
                <a:effectLst/>
              </a:rPr>
              <a:t>antibiorésistance</a:t>
            </a:r>
            <a:r>
              <a:rPr lang="fr-FR" dirty="0" smtClean="0">
                <a:effectLst/>
              </a:rPr>
              <a:t> de P. </a:t>
            </a:r>
            <a:r>
              <a:rPr lang="fr-FR" dirty="0" err="1" smtClean="0">
                <a:effectLst/>
              </a:rPr>
              <a:t>aeruginosa</a:t>
            </a:r>
            <a:r>
              <a:rPr lang="fr-FR" dirty="0" smtClean="0">
                <a:effectLst/>
              </a:rPr>
              <a:t> dans la mucoviscidose, le CS recommande le financement du projet pour un an à hauteur du budget demandé (27 380 €).</a:t>
            </a:r>
            <a:endParaRPr lang="fr-FR" dirty="0"/>
          </a:p>
        </p:txBody>
      </p:sp>
      <p:sp>
        <p:nvSpPr>
          <p:cNvPr id="4" name="Espace réservé du numéro de diapositive 3"/>
          <p:cNvSpPr>
            <a:spLocks noGrp="1"/>
          </p:cNvSpPr>
          <p:nvPr>
            <p:ph type="sldNum" sz="quarter" idx="10"/>
          </p:nvPr>
        </p:nvSpPr>
        <p:spPr/>
        <p:txBody>
          <a:bodyPr/>
          <a:lstStyle/>
          <a:p>
            <a:fld id="{4E622FF7-1CA9-45DF-8235-397BE07065EF}" type="slidenum">
              <a:rPr lang="fr-FR" smtClean="0"/>
              <a:pPr/>
              <a:t>7</a:t>
            </a:fld>
            <a:endParaRPr lang="fr-FR"/>
          </a:p>
        </p:txBody>
      </p:sp>
    </p:spTree>
    <p:extLst>
      <p:ext uri="{BB962C8B-B14F-4D97-AF65-F5344CB8AC3E}">
        <p14:creationId xmlns:p14="http://schemas.microsoft.com/office/powerpoint/2010/main" val="59434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739775"/>
            <a:ext cx="6584950" cy="3705225"/>
          </a:xfrm>
        </p:spPr>
      </p:sp>
      <p:sp>
        <p:nvSpPr>
          <p:cNvPr id="3" name="Espace réservé des commentaires 2"/>
          <p:cNvSpPr>
            <a:spLocks noGrp="1"/>
          </p:cNvSpPr>
          <p:nvPr>
            <p:ph type="body" idx="1"/>
          </p:nvPr>
        </p:nvSpPr>
        <p:spPr/>
        <p:txBody>
          <a:bodyPr/>
          <a:lstStyle/>
          <a:p>
            <a:pPr lvl="1">
              <a:defRPr/>
            </a:pPr>
            <a:r>
              <a:rPr lang="fr-FR" altLang="fr-FR" dirty="0" smtClean="0"/>
              <a:t>Prophylaxie ?</a:t>
            </a:r>
          </a:p>
          <a:p>
            <a:pPr lvl="1">
              <a:defRPr/>
            </a:pPr>
            <a:r>
              <a:rPr lang="fr-FR" altLang="fr-FR" dirty="0" smtClean="0"/>
              <a:t>Traitement de la primo-colonisation ?</a:t>
            </a:r>
          </a:p>
          <a:p>
            <a:pPr lvl="1">
              <a:defRPr/>
            </a:pPr>
            <a:r>
              <a:rPr lang="fr-FR" altLang="fr-FR" dirty="0" smtClean="0"/>
              <a:t>Traitement de fond de la colonisation chronique </a:t>
            </a:r>
            <a:r>
              <a:rPr lang="fr-FR" altLang="fr-FR" dirty="0" smtClean="0"/>
              <a:t>?</a:t>
            </a:r>
          </a:p>
          <a:p>
            <a:pPr lvl="1">
              <a:defRPr/>
            </a:pPr>
            <a:endParaRPr lang="fr-FR" altLang="fr-FR" dirty="0" smtClean="0"/>
          </a:p>
          <a:p>
            <a:r>
              <a:rPr lang="fr-FR" sz="1200" b="0" i="0" u="none" strike="noStrike" kern="1200" baseline="0" dirty="0" smtClean="0">
                <a:solidFill>
                  <a:schemeClr val="tx1"/>
                </a:solidFill>
                <a:latin typeface="+mn-lt"/>
                <a:ea typeface="+mn-ea"/>
                <a:cs typeface="+mn-cs"/>
              </a:rPr>
              <a:t>1-Sélection des phages les plus efficaces vis à vis des principaux pathogènes d’intérêt</a:t>
            </a:r>
          </a:p>
          <a:p>
            <a:r>
              <a:rPr lang="fr-FR" sz="1200" b="0" i="0" u="none" strike="noStrike" kern="1200" baseline="0" dirty="0" smtClean="0">
                <a:solidFill>
                  <a:schemeClr val="tx1"/>
                </a:solidFill>
                <a:latin typeface="+mn-lt"/>
                <a:ea typeface="+mn-ea"/>
                <a:cs typeface="+mn-cs"/>
              </a:rPr>
              <a:t>dans la mucoviscidose (notamment </a:t>
            </a:r>
            <a:r>
              <a:rPr lang="fr-FR" sz="1200" b="0" i="1" u="none" strike="noStrike" kern="1200" baseline="0" dirty="0" smtClean="0">
                <a:solidFill>
                  <a:schemeClr val="tx1"/>
                </a:solidFill>
                <a:latin typeface="+mn-lt"/>
                <a:ea typeface="+mn-ea"/>
                <a:cs typeface="+mn-cs"/>
              </a:rPr>
              <a:t>Pseudomonas </a:t>
            </a:r>
            <a:r>
              <a:rPr lang="fr-FR" sz="1200" b="0" i="1" u="none" strike="noStrike" kern="1200" baseline="0" dirty="0" err="1" smtClean="0">
                <a:solidFill>
                  <a:schemeClr val="tx1"/>
                </a:solidFill>
                <a:latin typeface="+mn-lt"/>
                <a:ea typeface="+mn-ea"/>
                <a:cs typeface="+mn-cs"/>
              </a:rPr>
              <a:t>aeruginosa</a:t>
            </a:r>
            <a:r>
              <a:rPr lang="fr-FR" sz="1200" b="0" i="0" u="none" strike="noStrike" kern="1200" baseline="0" dirty="0" smtClean="0">
                <a:solidFill>
                  <a:schemeClr val="tx1"/>
                </a:solidFill>
                <a:latin typeface="+mn-lt"/>
                <a:ea typeface="+mn-ea"/>
                <a:cs typeface="+mn-cs"/>
              </a:rPr>
              <a:t>). Possible modification</a:t>
            </a:r>
          </a:p>
          <a:p>
            <a:r>
              <a:rPr lang="fr-FR" sz="1200" b="0" i="0" u="none" strike="noStrike" kern="1200" baseline="0" dirty="0" smtClean="0">
                <a:solidFill>
                  <a:schemeClr val="tx1"/>
                </a:solidFill>
                <a:latin typeface="+mn-lt"/>
                <a:ea typeface="+mn-ea"/>
                <a:cs typeface="+mn-cs"/>
              </a:rPr>
              <a:t>génétique à apporter à ces phages afin d’améliorer leur efficacité </a:t>
            </a:r>
            <a:r>
              <a:rPr lang="fr-FR" sz="1200" b="0" i="0" u="none" strike="noStrike" kern="1200" baseline="0" dirty="0" err="1" smtClean="0">
                <a:solidFill>
                  <a:schemeClr val="tx1"/>
                </a:solidFill>
                <a:latin typeface="+mn-lt"/>
                <a:ea typeface="+mn-ea"/>
                <a:cs typeface="+mn-cs"/>
              </a:rPr>
              <a:t>anti-bactérienne</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2-Validation de l’efficacité vis à vis des principaux clones bactériens circulants chez les</a:t>
            </a:r>
          </a:p>
          <a:p>
            <a:r>
              <a:rPr lang="fr-FR" sz="1200" b="0" i="0" u="none" strike="noStrike" kern="1200" baseline="0" dirty="0" smtClean="0">
                <a:solidFill>
                  <a:schemeClr val="tx1"/>
                </a:solidFill>
                <a:latin typeface="+mn-lt"/>
                <a:ea typeface="+mn-ea"/>
                <a:cs typeface="+mn-cs"/>
              </a:rPr>
              <a:t>patients atteints de mucoviscidose. Proposition de cocktails efficaces. La question des</a:t>
            </a:r>
          </a:p>
          <a:p>
            <a:r>
              <a:rPr lang="fr-FR" sz="1200" b="0" i="0" u="none" strike="noStrike" kern="1200" baseline="0" dirty="0" smtClean="0">
                <a:solidFill>
                  <a:schemeClr val="tx1"/>
                </a:solidFill>
                <a:latin typeface="+mn-lt"/>
                <a:ea typeface="+mn-ea"/>
                <a:cs typeface="+mn-cs"/>
              </a:rPr>
              <a:t>modalités d’administration (par aérosol ou par perfusion) devra également être</a:t>
            </a:r>
          </a:p>
          <a:p>
            <a:r>
              <a:rPr lang="fr-FR" sz="1200" b="0" i="0" u="none" strike="noStrike" kern="1200" baseline="0" dirty="0" smtClean="0">
                <a:solidFill>
                  <a:schemeClr val="tx1"/>
                </a:solidFill>
                <a:latin typeface="+mn-lt"/>
                <a:ea typeface="+mn-ea"/>
                <a:cs typeface="+mn-cs"/>
              </a:rPr>
              <a:t>abordée.</a:t>
            </a:r>
          </a:p>
          <a:p>
            <a:r>
              <a:rPr lang="fr-FR" sz="1200" b="0" i="0" u="none" strike="noStrike" kern="1200" baseline="0" dirty="0" smtClean="0">
                <a:solidFill>
                  <a:schemeClr val="tx1"/>
                </a:solidFill>
                <a:latin typeface="+mn-lt"/>
                <a:ea typeface="+mn-ea"/>
                <a:cs typeface="+mn-cs"/>
              </a:rPr>
              <a:t>3-Essais cliniques de phase II, puis de phase III afin de s’assurer de la bonne tolérance et</a:t>
            </a:r>
          </a:p>
          <a:p>
            <a:r>
              <a:rPr lang="fr-FR" sz="1200" b="0" i="0" u="none" strike="noStrike" kern="1200" baseline="0" dirty="0" smtClean="0">
                <a:solidFill>
                  <a:schemeClr val="tx1"/>
                </a:solidFill>
                <a:latin typeface="+mn-lt"/>
                <a:ea typeface="+mn-ea"/>
                <a:cs typeface="+mn-cs"/>
              </a:rPr>
              <a:t>de l’efficacité des cocktails de phages préalablement élaborés et sélectionnés.</a:t>
            </a:r>
            <a:endParaRPr lang="fr-FR" altLang="fr-FR" dirty="0" smtClean="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E622FF7-1CA9-45DF-8235-397BE07065EF}" type="slidenum">
              <a:rPr lang="fr-FR" smtClean="0"/>
              <a:pPr/>
              <a:t>9</a:t>
            </a:fld>
            <a:endParaRPr lang="fr-FR"/>
          </a:p>
        </p:txBody>
      </p:sp>
    </p:spTree>
    <p:extLst>
      <p:ext uri="{BB962C8B-B14F-4D97-AF65-F5344CB8AC3E}">
        <p14:creationId xmlns:p14="http://schemas.microsoft.com/office/powerpoint/2010/main" val="372274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739775"/>
            <a:ext cx="6584950" cy="3705225"/>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E622FF7-1CA9-45DF-8235-397BE07065EF}" type="slidenum">
              <a:rPr lang="fr-FR" smtClean="0"/>
              <a:pPr/>
              <a:t>10</a:t>
            </a:fld>
            <a:endParaRPr lang="fr-FR"/>
          </a:p>
        </p:txBody>
      </p:sp>
    </p:spTree>
    <p:extLst>
      <p:ext uri="{BB962C8B-B14F-4D97-AF65-F5344CB8AC3E}">
        <p14:creationId xmlns:p14="http://schemas.microsoft.com/office/powerpoint/2010/main" val="99511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739775"/>
            <a:ext cx="6584950" cy="3705225"/>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E622FF7-1CA9-45DF-8235-397BE07065EF}" type="slidenum">
              <a:rPr lang="fr-FR" smtClean="0"/>
              <a:pPr/>
              <a:t>11</a:t>
            </a:fld>
            <a:endParaRPr lang="fr-FR"/>
          </a:p>
        </p:txBody>
      </p:sp>
    </p:spTree>
    <p:extLst>
      <p:ext uri="{BB962C8B-B14F-4D97-AF65-F5344CB8AC3E}">
        <p14:creationId xmlns:p14="http://schemas.microsoft.com/office/powerpoint/2010/main" val="99511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363" y="739775"/>
            <a:ext cx="6584950" cy="3705225"/>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E622FF7-1CA9-45DF-8235-397BE07065EF}" type="slidenum">
              <a:rPr lang="fr-FR" smtClean="0"/>
              <a:pPr/>
              <a:t>12</a:t>
            </a:fld>
            <a:endParaRPr lang="fr-FR"/>
          </a:p>
        </p:txBody>
      </p:sp>
    </p:spTree>
    <p:extLst>
      <p:ext uri="{BB962C8B-B14F-4D97-AF65-F5344CB8AC3E}">
        <p14:creationId xmlns:p14="http://schemas.microsoft.com/office/powerpoint/2010/main" val="99511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380960" y="857232"/>
            <a:ext cx="11525331" cy="4357718"/>
          </a:xfrm>
          <a:prstGeom prst="rect">
            <a:avLst/>
          </a:prstGeom>
          <a:solidFill>
            <a:srgbClr val="DAE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857213" y="2571744"/>
            <a:ext cx="10420387" cy="1028706"/>
          </a:xfrm>
        </p:spPr>
        <p:txBody>
          <a:bodyPr>
            <a:noAutofit/>
          </a:bodyPr>
          <a:lstStyle>
            <a:lvl1pPr>
              <a:defRPr sz="4000"/>
            </a:lvl1pPr>
          </a:lstStyle>
          <a:p>
            <a:r>
              <a:rPr lang="fr-FR"/>
              <a:t>Modifiez le style du titre</a:t>
            </a:r>
          </a:p>
        </p:txBody>
      </p:sp>
      <p:sp>
        <p:nvSpPr>
          <p:cNvPr id="3" name="Sous-titre 2"/>
          <p:cNvSpPr>
            <a:spLocks noGrp="1"/>
          </p:cNvSpPr>
          <p:nvPr>
            <p:ph type="subTitle" idx="1"/>
          </p:nvPr>
        </p:nvSpPr>
        <p:spPr>
          <a:xfrm>
            <a:off x="857213" y="3571876"/>
            <a:ext cx="10382323" cy="900122"/>
          </a:xfrm>
        </p:spPr>
        <p:txBody>
          <a:bodyPr>
            <a:no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3AB006-5E1F-4079-B8EE-A83D93F45281}" type="slidenum">
              <a:rPr lang="fr-FR" smtClean="0"/>
              <a:pPr/>
              <a:t>‹N°›</a:t>
            </a:fld>
            <a:endParaRPr lang="fr-FR"/>
          </a:p>
        </p:txBody>
      </p:sp>
      <p:sp>
        <p:nvSpPr>
          <p:cNvPr id="8" name="Rectangle 7"/>
          <p:cNvSpPr/>
          <p:nvPr userDrawn="1"/>
        </p:nvSpPr>
        <p:spPr>
          <a:xfrm>
            <a:off x="380960" y="714356"/>
            <a:ext cx="7620053" cy="142876"/>
          </a:xfrm>
          <a:prstGeom prst="rect">
            <a:avLst/>
          </a:prstGeom>
          <a:solidFill>
            <a:srgbClr val="45A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9" name="Rectangle 8"/>
          <p:cNvSpPr/>
          <p:nvPr userDrawn="1"/>
        </p:nvSpPr>
        <p:spPr>
          <a:xfrm>
            <a:off x="11049035" y="714356"/>
            <a:ext cx="857256" cy="142876"/>
          </a:xfrm>
          <a:prstGeom prst="rect">
            <a:avLst/>
          </a:prstGeom>
          <a:solidFill>
            <a:srgbClr val="45A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Rectangle 10"/>
          <p:cNvSpPr/>
          <p:nvPr userDrawn="1"/>
        </p:nvSpPr>
        <p:spPr>
          <a:xfrm>
            <a:off x="8096264" y="714356"/>
            <a:ext cx="952507" cy="142876"/>
          </a:xfrm>
          <a:prstGeom prst="rect">
            <a:avLst/>
          </a:prstGeom>
          <a:solidFill>
            <a:srgbClr val="37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9048771" y="714356"/>
            <a:ext cx="952507" cy="142876"/>
          </a:xfrm>
          <a:prstGeom prst="rect">
            <a:avLst/>
          </a:prstGeom>
          <a:solidFill>
            <a:srgbClr val="45A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Rectangle 12"/>
          <p:cNvSpPr/>
          <p:nvPr userDrawn="1"/>
        </p:nvSpPr>
        <p:spPr>
          <a:xfrm>
            <a:off x="10001277" y="714356"/>
            <a:ext cx="952507" cy="142876"/>
          </a:xfrm>
          <a:prstGeom prst="rect">
            <a:avLst/>
          </a:prstGeom>
          <a:solidFill>
            <a:srgbClr val="6A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 de la présentat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 </a:t>
            </a:r>
            <a:fld id="{F6D024DA-597C-4659-92F8-480896FB6241}" type="datetimeFigureOut">
              <a:rPr lang="fr-FR" smtClean="0"/>
              <a:pPr/>
              <a:t>09/11/2020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r>
              <a:rPr lang="fr-FR"/>
              <a:t>|  </a:t>
            </a:r>
            <a:fld id="{883AB006-5E1F-4079-B8EE-A83D93F45281}" type="slidenum">
              <a:rPr lang="fr-FR" smtClean="0"/>
              <a:pPr/>
              <a:t>‹N°›</a:t>
            </a:fld>
            <a:endParaRPr lang="fr-F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97018" y="1124744"/>
            <a:ext cx="7055367" cy="488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575CE55-F81D-4492-B29F-90706B55B790}" type="datetimeFigureOut">
              <a:rPr lang="fr-FR" smtClean="0"/>
              <a:t>09/11/2020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296133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75CE55-F81D-4492-B29F-90706B55B790}" type="datetimeFigureOut">
              <a:rPr lang="fr-FR" smtClean="0"/>
              <a:t>09/11/2020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302270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575CE55-F81D-4492-B29F-90706B55B790}" type="datetimeFigureOut">
              <a:rPr lang="fr-FR" smtClean="0"/>
              <a:t>09/11/2020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95405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575CE55-F81D-4492-B29F-90706B55B790}" type="datetimeFigureOut">
              <a:rPr lang="fr-FR" smtClean="0"/>
              <a:t>09/11/2020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84728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575CE55-F81D-4492-B29F-90706B55B790}" type="datetimeFigureOut">
              <a:rPr lang="fr-FR" smtClean="0"/>
              <a:t>09/11/2020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138532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575CE55-F81D-4492-B29F-90706B55B790}" type="datetimeFigureOut">
              <a:rPr lang="fr-FR" smtClean="0"/>
              <a:t>09/11/2020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429124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75CE55-F81D-4492-B29F-90706B55B790}" type="datetimeFigureOut">
              <a:rPr lang="fr-FR" smtClean="0"/>
              <a:t>09/11/2020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454384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75CE55-F81D-4492-B29F-90706B55B790}" type="datetimeFigureOut">
              <a:rPr lang="fr-FR" smtClean="0"/>
              <a:t>09/11/2020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161267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75CE55-F81D-4492-B29F-90706B55B790}" type="datetimeFigureOut">
              <a:rPr lang="fr-FR" smtClean="0"/>
              <a:t>09/11/2020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87485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buClr>
                <a:srgbClr val="45A695"/>
              </a:buClr>
              <a:defRPr/>
            </a:lvl1pPr>
            <a:lvl2pPr>
              <a:buClr>
                <a:srgbClr val="45A695"/>
              </a:buClr>
              <a:defRPr/>
            </a:lvl2pPr>
            <a:lvl3pPr>
              <a:buClr>
                <a:srgbClr val="45A695"/>
              </a:buClr>
              <a:defRPr/>
            </a:lvl3pPr>
            <a:lvl4pPr>
              <a:buClr>
                <a:srgbClr val="45A695"/>
              </a:buClr>
              <a:defRPr/>
            </a:lvl4pPr>
            <a:lvl5pPr>
              <a:buClr>
                <a:srgbClr val="45A695"/>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3AB006-5E1F-4079-B8EE-A83D93F45281}" type="slidenum">
              <a:rPr lang="fr-FR" smtClean="0"/>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75CE55-F81D-4492-B29F-90706B55B790}" type="datetimeFigureOut">
              <a:rPr lang="fr-FR" smtClean="0"/>
              <a:t>09/11/2020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1585850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75CE55-F81D-4492-B29F-90706B55B790}" type="datetimeFigureOut">
              <a:rPr lang="fr-FR" smtClean="0"/>
              <a:t>09/11/2020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280921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575CE55-F81D-4492-B29F-90706B55B790}" type="datetimeFigureOut">
              <a:rPr lang="fr-FR" smtClean="0"/>
              <a:t>09/11/2020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D4C836-E8B0-49D7-8DB5-B4D0B511758A}" type="slidenum">
              <a:rPr lang="fr-FR" smtClean="0"/>
              <a:t>‹N°›</a:t>
            </a:fld>
            <a:endParaRPr lang="fr-FR"/>
          </a:p>
        </p:txBody>
      </p:sp>
    </p:spTree>
    <p:extLst>
      <p:ext uri="{BB962C8B-B14F-4D97-AF65-F5344CB8AC3E}">
        <p14:creationId xmlns:p14="http://schemas.microsoft.com/office/powerpoint/2010/main" val="215865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3AB006-5E1F-4079-B8EE-A83D93F4528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solidFill>
                  <a:srgbClr val="45A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solidFill>
                  <a:srgbClr val="45A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3AB006-5E1F-4079-B8EE-A83D93F4528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3AB006-5E1F-4079-B8EE-A83D93F4528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3AB006-5E1F-4079-B8EE-A83D93F4528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66733" y="1428737"/>
            <a:ext cx="6815667"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3AB006-5E1F-4079-B8EE-A83D93F45281}" type="slidenum">
              <a:rPr lang="fr-FR" smtClean="0"/>
              <a:pPr/>
              <a:t>‹N°›</a:t>
            </a:fld>
            <a:endParaRPr lang="fr-FR"/>
          </a:p>
        </p:txBody>
      </p:sp>
      <p:sp>
        <p:nvSpPr>
          <p:cNvPr id="8" name="Titre 1"/>
          <p:cNvSpPr>
            <a:spLocks noGrp="1"/>
          </p:cNvSpPr>
          <p:nvPr>
            <p:ph type="title"/>
          </p:nvPr>
        </p:nvSpPr>
        <p:spPr>
          <a:xfrm>
            <a:off x="380960" y="274638"/>
            <a:ext cx="11430080" cy="511156"/>
          </a:xfrm>
        </p:spPr>
        <p:txBody>
          <a:bodyPr/>
          <a:lstStyle/>
          <a:p>
            <a:r>
              <a:rPr lang="fr-FR"/>
              <a:t>Modifiez le style du titre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3AB006-5E1F-4079-B8EE-A83D93F4528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D024DA-597C-4659-92F8-480896FB6241}" type="datetimeFigureOut">
              <a:rPr lang="fr-FR" smtClean="0"/>
              <a:pPr/>
              <a:t>09/11/2020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3AB006-5E1F-4079-B8EE-A83D93F4528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80960" y="274638"/>
            <a:ext cx="11430080" cy="511156"/>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380960" y="1214423"/>
            <a:ext cx="11430080" cy="491174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191515" y="6324625"/>
            <a:ext cx="1428760" cy="28572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 </a:t>
            </a:r>
            <a:fld id="{F6D024DA-597C-4659-92F8-480896FB6241}" type="datetimeFigureOut">
              <a:rPr lang="fr-FR" smtClean="0"/>
              <a:pPr/>
              <a:t>09/11/2020</a:t>
            </a:fld>
            <a:endParaRPr lang="fr-FR"/>
          </a:p>
        </p:txBody>
      </p:sp>
      <p:sp>
        <p:nvSpPr>
          <p:cNvPr id="5" name="Espace réservé du pied de page 4"/>
          <p:cNvSpPr>
            <a:spLocks noGrp="1"/>
          </p:cNvSpPr>
          <p:nvPr>
            <p:ph type="ftr" sz="quarter" idx="3"/>
          </p:nvPr>
        </p:nvSpPr>
        <p:spPr>
          <a:xfrm>
            <a:off x="380960" y="6324627"/>
            <a:ext cx="7810555" cy="285751"/>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620275" y="6324625"/>
            <a:ext cx="857256" cy="28572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  </a:t>
            </a:r>
            <a:fld id="{883AB006-5E1F-4079-B8EE-A83D93F45281}" type="slidenum">
              <a:rPr lang="fr-FR" smtClean="0"/>
              <a:pPr/>
              <a:t>‹N°›</a:t>
            </a:fld>
            <a:endParaRPr lang="fr-FR"/>
          </a:p>
        </p:txBody>
      </p:sp>
      <p:cxnSp>
        <p:nvCxnSpPr>
          <p:cNvPr id="7" name="Connecteur droit 6"/>
          <p:cNvCxnSpPr/>
          <p:nvPr/>
        </p:nvCxnSpPr>
        <p:spPr>
          <a:xfrm>
            <a:off x="380960" y="6253187"/>
            <a:ext cx="10001320" cy="1588"/>
          </a:xfrm>
          <a:prstGeom prst="line">
            <a:avLst/>
          </a:prstGeom>
          <a:ln>
            <a:solidFill>
              <a:srgbClr val="45A695"/>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380960" y="1000108"/>
            <a:ext cx="11430080" cy="1588"/>
          </a:xfrm>
          <a:prstGeom prst="line">
            <a:avLst/>
          </a:prstGeom>
          <a:ln>
            <a:solidFill>
              <a:srgbClr val="45A695"/>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096264" y="1000108"/>
            <a:ext cx="952507" cy="71438"/>
          </a:xfrm>
          <a:prstGeom prst="rect">
            <a:avLst/>
          </a:prstGeom>
          <a:solidFill>
            <a:srgbClr val="37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5" name="Rectangle 14"/>
          <p:cNvSpPr/>
          <p:nvPr/>
        </p:nvSpPr>
        <p:spPr>
          <a:xfrm>
            <a:off x="9048771" y="1000108"/>
            <a:ext cx="952507" cy="71438"/>
          </a:xfrm>
          <a:prstGeom prst="rect">
            <a:avLst/>
          </a:prstGeom>
          <a:solidFill>
            <a:srgbClr val="45A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6" name="Rectangle 15"/>
          <p:cNvSpPr/>
          <p:nvPr/>
        </p:nvSpPr>
        <p:spPr>
          <a:xfrm>
            <a:off x="10001277" y="1000108"/>
            <a:ext cx="952507" cy="71438"/>
          </a:xfrm>
          <a:prstGeom prst="rect">
            <a:avLst/>
          </a:prstGeom>
          <a:solidFill>
            <a:srgbClr val="6AB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3" name="Image 12" descr="logo-VaincreLaMuco-100px.png"/>
          <p:cNvPicPr>
            <a:picLocks noChangeAspect="1"/>
          </p:cNvPicPr>
          <p:nvPr userDrawn="1"/>
        </p:nvPicPr>
        <p:blipFill>
          <a:blip r:embed="rId12"/>
          <a:stretch>
            <a:fillRect/>
          </a:stretch>
        </p:blipFill>
        <p:spPr>
          <a:xfrm>
            <a:off x="10668033" y="5967436"/>
            <a:ext cx="1282700" cy="676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spcBef>
          <a:spcPct val="0"/>
        </a:spcBef>
        <a:buNone/>
        <a:defRPr sz="3600" b="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45A695"/>
        </a:buClr>
        <a:buSzPct val="120000"/>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45A69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45A695"/>
        </a:buClr>
        <a:buFont typeface="Wingdings" pitchFamily="2" charset="2"/>
        <a:buChar char="ü"/>
        <a:defRPr sz="1800" kern="1200">
          <a:solidFill>
            <a:schemeClr val="tx1"/>
          </a:solidFill>
          <a:latin typeface="+mn-lt"/>
          <a:ea typeface="+mn-ea"/>
          <a:cs typeface="+mn-cs"/>
        </a:defRPr>
      </a:lvl3pPr>
      <a:lvl4pPr marL="1600200" indent="-228600" algn="l" defTabSz="914400" rtl="0" eaLnBrk="1" latinLnBrk="0" hangingPunct="1">
        <a:spcBef>
          <a:spcPct val="20000"/>
        </a:spcBef>
        <a:buClr>
          <a:srgbClr val="45A69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45A69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5CE55-F81D-4492-B29F-90706B55B790}" type="datetimeFigureOut">
              <a:rPr lang="fr-FR" smtClean="0"/>
              <a:t>09/11/2020</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4C836-E8B0-49D7-8DB5-B4D0B511758A}" type="slidenum">
              <a:rPr lang="fr-FR" smtClean="0"/>
              <a:t>‹N°›</a:t>
            </a:fld>
            <a:endParaRPr lang="fr-FR"/>
          </a:p>
        </p:txBody>
      </p:sp>
    </p:spTree>
    <p:extLst>
      <p:ext uri="{BB962C8B-B14F-4D97-AF65-F5344CB8AC3E}">
        <p14:creationId xmlns:p14="http://schemas.microsoft.com/office/powerpoint/2010/main" val="1750270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4800" b="1" dirty="0" smtClean="0">
                <a:solidFill>
                  <a:srgbClr val="378577"/>
                </a:solidFill>
              </a:rPr>
              <a:t>Phagothérapie</a:t>
            </a:r>
            <a:endParaRPr lang="fr-FR" sz="4800" b="1" dirty="0">
              <a:solidFill>
                <a:srgbClr val="378577"/>
              </a:solidFill>
            </a:endParaRP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rotWithShape="1">
          <a:blip r:embed="rId2"/>
          <a:srcRect l="11068" t="17452" r="35776" b="38975"/>
          <a:stretch/>
        </p:blipFill>
        <p:spPr>
          <a:xfrm>
            <a:off x="-12000" y="1214423"/>
            <a:ext cx="12204000" cy="5627342"/>
          </a:xfrm>
          <a:prstGeom prst="rect">
            <a:avLst/>
          </a:prstGeom>
        </p:spPr>
      </p:pic>
      <p:sp>
        <p:nvSpPr>
          <p:cNvPr id="5" name="Rectangle 4"/>
          <p:cNvSpPr/>
          <p:nvPr/>
        </p:nvSpPr>
        <p:spPr>
          <a:xfrm>
            <a:off x="-12000" y="2492896"/>
            <a:ext cx="8052216" cy="3168352"/>
          </a:xfrm>
          <a:prstGeom prst="rect">
            <a:avLst/>
          </a:prstGeom>
          <a:solidFill>
            <a:srgbClr val="378577"/>
          </a:solidFill>
          <a:ln>
            <a:solidFill>
              <a:srgbClr val="378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rgbClr val="378577"/>
              </a:solidFill>
              <a:latin typeface="+mj-lt"/>
              <a:ea typeface="+mj-ea"/>
              <a:cs typeface="+mj-cs"/>
            </a:endParaRPr>
          </a:p>
          <a:p>
            <a:pPr algn="ctr"/>
            <a:endParaRPr lang="fr-FR" sz="4000" b="1" dirty="0"/>
          </a:p>
          <a:p>
            <a:pPr algn="ctr"/>
            <a:endParaRPr lang="fr-FR" sz="4000" b="1" dirty="0" smtClean="0"/>
          </a:p>
          <a:p>
            <a:pPr algn="ctr"/>
            <a:endParaRPr lang="fr-FR" sz="4000" b="1" dirty="0"/>
          </a:p>
          <a:p>
            <a:pPr algn="ctr"/>
            <a:r>
              <a:rPr lang="fr-FR" sz="4000" b="1" dirty="0" smtClean="0"/>
              <a:t/>
            </a:r>
            <a:br>
              <a:rPr lang="fr-FR" sz="4000" b="1" dirty="0" smtClean="0"/>
            </a:br>
            <a:r>
              <a:rPr lang="fr-FR" sz="4000" b="1" dirty="0" smtClean="0"/>
              <a:t>Entre recherche et                     attentes des patients</a:t>
            </a:r>
          </a:p>
          <a:p>
            <a:pPr algn="ctr"/>
            <a:endParaRPr lang="fr-FR" sz="4000" b="1" dirty="0"/>
          </a:p>
          <a:p>
            <a:r>
              <a:rPr lang="fr-FR" sz="2400" dirty="0">
                <a:solidFill>
                  <a:schemeClr val="bg1"/>
                </a:solidFill>
              </a:rPr>
              <a:t>Paola DE CARLI, PhD – Directrice Scientifique</a:t>
            </a:r>
          </a:p>
          <a:p>
            <a:pPr algn="ctr"/>
            <a:endParaRPr lang="fr-FR" sz="4000" b="1" dirty="0" smtClean="0"/>
          </a:p>
          <a:p>
            <a:pPr algn="ctr"/>
            <a:endParaRPr lang="fr-FR" sz="4000" b="1" dirty="0"/>
          </a:p>
          <a:p>
            <a:pPr algn="ctr"/>
            <a:r>
              <a:rPr lang="fr-FR" sz="4000" b="1" dirty="0" smtClean="0"/>
              <a:t/>
            </a:r>
            <a:br>
              <a:rPr lang="fr-FR" sz="4000" b="1" dirty="0" smtClean="0"/>
            </a:br>
            <a:endParaRPr lang="fr-FR" sz="4000" b="1" dirty="0"/>
          </a:p>
        </p:txBody>
      </p:sp>
    </p:spTree>
    <p:extLst>
      <p:ext uri="{BB962C8B-B14F-4D97-AF65-F5344CB8AC3E}">
        <p14:creationId xmlns:p14="http://schemas.microsoft.com/office/powerpoint/2010/main" val="2559316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513" y="226035"/>
            <a:ext cx="8374152" cy="754694"/>
          </a:xfrm>
          <a:prstGeom prst="rect">
            <a:avLst/>
          </a:prstGeom>
        </p:spPr>
        <p:txBody>
          <a:bodyPr wrap="none">
            <a:spAutoFit/>
          </a:bodyPr>
          <a:lstStyle/>
          <a:p>
            <a:pPr lvl="0">
              <a:lnSpc>
                <a:spcPct val="150000"/>
              </a:lnSpc>
              <a:spcBef>
                <a:spcPct val="20000"/>
              </a:spcBef>
              <a:buClr>
                <a:srgbClr val="45A695"/>
              </a:buClr>
              <a:buSzPct val="120000"/>
            </a:pPr>
            <a:r>
              <a:rPr lang="fr-FR" sz="3200" b="1" dirty="0" smtClean="0">
                <a:solidFill>
                  <a:srgbClr val="378577"/>
                </a:solidFill>
              </a:rPr>
              <a:t>Tourisme médical et appels à dons en stand by…</a:t>
            </a:r>
            <a:endParaRPr lang="fr-FR" sz="3200" b="1" dirty="0">
              <a:solidFill>
                <a:srgbClr val="378577"/>
              </a:solidFill>
            </a:endParaRPr>
          </a:p>
        </p:txBody>
      </p:sp>
      <p:sp>
        <p:nvSpPr>
          <p:cNvPr id="6" name="Rectangle 5"/>
          <p:cNvSpPr/>
          <p:nvPr/>
        </p:nvSpPr>
        <p:spPr>
          <a:xfrm>
            <a:off x="911424" y="4936157"/>
            <a:ext cx="6120680" cy="369332"/>
          </a:xfrm>
          <a:prstGeom prst="rect">
            <a:avLst/>
          </a:prstGeom>
        </p:spPr>
        <p:txBody>
          <a:bodyPr wrap="square">
            <a:spAutoFit/>
          </a:bodyPr>
          <a:lstStyle/>
          <a:p>
            <a:r>
              <a:rPr lang="fr-FR" dirty="0"/>
              <a:t>https://www.sesoignerengeorgie.com/index.html</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813" t="12963" r="19792" b="27037"/>
          <a:stretch/>
        </p:blipFill>
        <p:spPr bwMode="auto">
          <a:xfrm>
            <a:off x="767408" y="1412776"/>
            <a:ext cx="6056463" cy="32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rotWithShape="1">
          <a:blip r:embed="rId4"/>
          <a:srcRect l="30122" t="28350" r="50387" b="9702"/>
          <a:stretch/>
        </p:blipFill>
        <p:spPr>
          <a:xfrm>
            <a:off x="7701401" y="1628800"/>
            <a:ext cx="2376264" cy="4248472"/>
          </a:xfrm>
          <a:prstGeom prst="rect">
            <a:avLst/>
          </a:prstGeom>
        </p:spPr>
      </p:pic>
    </p:spTree>
    <p:extLst>
      <p:ext uri="{BB962C8B-B14F-4D97-AF65-F5344CB8AC3E}">
        <p14:creationId xmlns:p14="http://schemas.microsoft.com/office/powerpoint/2010/main" val="1587962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3594" y="226035"/>
            <a:ext cx="7744812" cy="830997"/>
          </a:xfrm>
          <a:prstGeom prst="rect">
            <a:avLst/>
          </a:prstGeom>
        </p:spPr>
        <p:txBody>
          <a:bodyPr wrap="none">
            <a:spAutoFit/>
          </a:bodyPr>
          <a:lstStyle/>
          <a:p>
            <a:pPr lvl="0">
              <a:lnSpc>
                <a:spcPct val="150000"/>
              </a:lnSpc>
              <a:spcBef>
                <a:spcPct val="20000"/>
              </a:spcBef>
              <a:buClr>
                <a:srgbClr val="45A695"/>
              </a:buClr>
              <a:buSzPct val="120000"/>
            </a:pPr>
            <a:r>
              <a:rPr lang="fr-FR" sz="3200" b="1" dirty="0" smtClean="0">
                <a:solidFill>
                  <a:srgbClr val="378577"/>
                </a:solidFill>
              </a:rPr>
              <a:t>La tentation de l’accès en dehors du système</a:t>
            </a:r>
            <a:endParaRPr lang="fr-FR" sz="3200" b="1" dirty="0">
              <a:solidFill>
                <a:srgbClr val="378577"/>
              </a:solidFill>
            </a:endParaRPr>
          </a:p>
        </p:txBody>
      </p:sp>
      <p:pic>
        <p:nvPicPr>
          <p:cNvPr id="5" name="Image 4"/>
          <p:cNvPicPr>
            <a:picLocks noChangeAspect="1"/>
          </p:cNvPicPr>
          <p:nvPr/>
        </p:nvPicPr>
        <p:blipFill rotWithShape="1">
          <a:blip r:embed="rId3"/>
          <a:srcRect l="1569" t="11151" r="2160" b="6951"/>
          <a:stretch/>
        </p:blipFill>
        <p:spPr>
          <a:xfrm>
            <a:off x="300000" y="1124744"/>
            <a:ext cx="11664000" cy="5581546"/>
          </a:xfrm>
          <a:prstGeom prst="rect">
            <a:avLst/>
          </a:prstGeom>
        </p:spPr>
      </p:pic>
    </p:spTree>
    <p:extLst>
      <p:ext uri="{BB962C8B-B14F-4D97-AF65-F5344CB8AC3E}">
        <p14:creationId xmlns:p14="http://schemas.microsoft.com/office/powerpoint/2010/main" val="1607449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2321" y="226035"/>
            <a:ext cx="9087359" cy="754694"/>
          </a:xfrm>
          <a:prstGeom prst="rect">
            <a:avLst/>
          </a:prstGeom>
        </p:spPr>
        <p:txBody>
          <a:bodyPr wrap="none">
            <a:spAutoFit/>
          </a:bodyPr>
          <a:lstStyle/>
          <a:p>
            <a:pPr lvl="0">
              <a:lnSpc>
                <a:spcPct val="150000"/>
              </a:lnSpc>
              <a:spcBef>
                <a:spcPct val="20000"/>
              </a:spcBef>
              <a:buClr>
                <a:srgbClr val="45A695"/>
              </a:buClr>
              <a:buSzPct val="120000"/>
            </a:pPr>
            <a:r>
              <a:rPr lang="fr-FR" sz="3200" b="1" dirty="0" smtClean="0">
                <a:solidFill>
                  <a:srgbClr val="378577"/>
                </a:solidFill>
              </a:rPr>
              <a:t>La communication et la veille restent fondamentales</a:t>
            </a:r>
            <a:endParaRPr lang="fr-FR" sz="3200" b="1" dirty="0">
              <a:solidFill>
                <a:srgbClr val="378577"/>
              </a:solidFill>
            </a:endParaRPr>
          </a:p>
        </p:txBody>
      </p:sp>
      <p:sp>
        <p:nvSpPr>
          <p:cNvPr id="5" name="Rectangle 4"/>
          <p:cNvSpPr/>
          <p:nvPr/>
        </p:nvSpPr>
        <p:spPr>
          <a:xfrm>
            <a:off x="803412" y="1260043"/>
            <a:ext cx="10585176" cy="4524315"/>
          </a:xfrm>
          <a:prstGeom prst="rect">
            <a:avLst/>
          </a:prstGeom>
        </p:spPr>
        <p:txBody>
          <a:bodyPr wrap="square">
            <a:spAutoFit/>
          </a:bodyPr>
          <a:lstStyle/>
          <a:p>
            <a:pPr marL="342900" indent="-342900">
              <a:buClr>
                <a:srgbClr val="378577"/>
              </a:buClr>
              <a:buFont typeface="Wingdings" panose="05000000000000000000" pitchFamily="2" charset="2"/>
              <a:buChar char="ü"/>
            </a:pPr>
            <a:r>
              <a:rPr lang="fr-FR" sz="3200" b="1" dirty="0" smtClean="0"/>
              <a:t>Etre à l’écoute </a:t>
            </a:r>
            <a:r>
              <a:rPr lang="fr-FR" sz="3200" dirty="0" smtClean="0"/>
              <a:t>des patients et des familles</a:t>
            </a:r>
            <a:endParaRPr lang="fr-FR" sz="3200" dirty="0"/>
          </a:p>
          <a:p>
            <a:pPr marL="342900" indent="-342900">
              <a:buClr>
                <a:srgbClr val="378577"/>
              </a:buClr>
              <a:buFont typeface="Wingdings" panose="05000000000000000000" pitchFamily="2" charset="2"/>
              <a:buChar char="ü"/>
            </a:pPr>
            <a:endParaRPr lang="fr-FR" sz="3200" dirty="0" smtClean="0"/>
          </a:p>
          <a:p>
            <a:pPr marL="342900" indent="-342900">
              <a:buClr>
                <a:srgbClr val="378577"/>
              </a:buClr>
              <a:buFont typeface="Wingdings" panose="05000000000000000000" pitchFamily="2" charset="2"/>
              <a:buChar char="ü"/>
            </a:pPr>
            <a:r>
              <a:rPr lang="fr-FR" sz="3200" dirty="0" smtClean="0"/>
              <a:t>Diffuser </a:t>
            </a:r>
            <a:r>
              <a:rPr lang="fr-FR" sz="3200" dirty="0"/>
              <a:t>une </a:t>
            </a:r>
            <a:r>
              <a:rPr lang="fr-FR" sz="3200" b="1" dirty="0"/>
              <a:t>information</a:t>
            </a:r>
            <a:r>
              <a:rPr lang="fr-FR" sz="3200" dirty="0"/>
              <a:t> correcte et </a:t>
            </a:r>
            <a:r>
              <a:rPr lang="fr-FR" sz="3200" dirty="0" smtClean="0"/>
              <a:t>accessible</a:t>
            </a:r>
          </a:p>
          <a:p>
            <a:pPr marL="342900" indent="-342900">
              <a:buClr>
                <a:srgbClr val="378577"/>
              </a:buClr>
              <a:buFont typeface="Wingdings" panose="05000000000000000000" pitchFamily="2" charset="2"/>
              <a:buChar char="ü"/>
            </a:pPr>
            <a:endParaRPr lang="fr-FR" sz="3200" dirty="0"/>
          </a:p>
          <a:p>
            <a:pPr marL="342900" indent="-342900">
              <a:buClr>
                <a:srgbClr val="378577"/>
              </a:buClr>
              <a:buFont typeface="Wingdings" panose="05000000000000000000" pitchFamily="2" charset="2"/>
              <a:buChar char="ü"/>
            </a:pPr>
            <a:r>
              <a:rPr lang="fr-FR" sz="3200" dirty="0"/>
              <a:t>Recueillir les </a:t>
            </a:r>
            <a:r>
              <a:rPr lang="fr-FR" sz="3200" b="1" dirty="0"/>
              <a:t>témoignages</a:t>
            </a:r>
            <a:r>
              <a:rPr lang="fr-FR" sz="3200" dirty="0"/>
              <a:t> des personnes ayant eu recours à la phagothérapie à </a:t>
            </a:r>
            <a:r>
              <a:rPr lang="fr-FR" sz="3200" dirty="0" smtClean="0"/>
              <a:t>l’étranger ou sur le web</a:t>
            </a:r>
          </a:p>
          <a:p>
            <a:pPr>
              <a:buClr>
                <a:srgbClr val="378577"/>
              </a:buClr>
            </a:pPr>
            <a:endParaRPr lang="fr-FR" sz="3200" dirty="0"/>
          </a:p>
          <a:p>
            <a:pPr marL="342900" indent="-342900">
              <a:buClr>
                <a:srgbClr val="378577"/>
              </a:buClr>
              <a:buFont typeface="Wingdings" panose="05000000000000000000" pitchFamily="2" charset="2"/>
              <a:buChar char="ü"/>
            </a:pPr>
            <a:r>
              <a:rPr lang="fr-FR" sz="3200" dirty="0"/>
              <a:t>Assurer une </a:t>
            </a:r>
            <a:r>
              <a:rPr lang="fr-FR" sz="3200" b="1" dirty="0"/>
              <a:t>veille</a:t>
            </a:r>
            <a:r>
              <a:rPr lang="fr-FR" sz="3200" dirty="0"/>
              <a:t> scientifique et règlementaire au niveau national et </a:t>
            </a:r>
            <a:r>
              <a:rPr lang="fr-FR" sz="3200" dirty="0" smtClean="0"/>
              <a:t>international</a:t>
            </a:r>
            <a:endParaRPr lang="fr-FR" sz="3200" dirty="0"/>
          </a:p>
        </p:txBody>
      </p:sp>
    </p:spTree>
    <p:extLst>
      <p:ext uri="{BB962C8B-B14F-4D97-AF65-F5344CB8AC3E}">
        <p14:creationId xmlns:p14="http://schemas.microsoft.com/office/powerpoint/2010/main" val="1887262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960" y="274638"/>
            <a:ext cx="11430080" cy="511156"/>
          </a:xfrm>
        </p:spPr>
        <p:txBody>
          <a:bodyPr>
            <a:noAutofit/>
          </a:bodyPr>
          <a:lstStyle/>
          <a:p>
            <a:pPr algn="ctr">
              <a:lnSpc>
                <a:spcPct val="150000"/>
              </a:lnSpc>
              <a:spcBef>
                <a:spcPct val="20000"/>
              </a:spcBef>
              <a:buClr>
                <a:srgbClr val="45A695"/>
              </a:buClr>
              <a:buSzPct val="120000"/>
            </a:pPr>
            <a:r>
              <a:rPr lang="fr-FR" sz="4000" b="1" dirty="0">
                <a:solidFill>
                  <a:srgbClr val="378577"/>
                </a:solidFill>
                <a:latin typeface="+mn-lt"/>
                <a:ea typeface="+mn-ea"/>
                <a:cs typeface="+mn-cs"/>
              </a:rPr>
              <a:t>Le savez-vous ?</a:t>
            </a:r>
            <a:endParaRPr lang="fr-FR" sz="4000" b="1" dirty="0">
              <a:solidFill>
                <a:srgbClr val="378577"/>
              </a:solidFill>
              <a:latin typeface="+mn-lt"/>
              <a:ea typeface="+mn-ea"/>
              <a:cs typeface="+mn-cs"/>
            </a:endParaRPr>
          </a:p>
        </p:txBody>
      </p:sp>
      <p:sp>
        <p:nvSpPr>
          <p:cNvPr id="3" name="Espace réservé du contenu 2"/>
          <p:cNvSpPr>
            <a:spLocks noGrp="1"/>
          </p:cNvSpPr>
          <p:nvPr>
            <p:ph idx="1"/>
          </p:nvPr>
        </p:nvSpPr>
        <p:spPr>
          <a:xfrm>
            <a:off x="4295800" y="1211016"/>
            <a:ext cx="7037592" cy="4911741"/>
          </a:xfrm>
        </p:spPr>
        <p:txBody>
          <a:bodyPr>
            <a:normAutofit/>
          </a:bodyPr>
          <a:lstStyle/>
          <a:p>
            <a:r>
              <a:rPr lang="fr-FR" sz="3200" dirty="0" smtClean="0"/>
              <a:t>Publié en 2019, ce document en 3 pages fait le point sur la phagothérapie dans le cadre de la mucoviscidose.</a:t>
            </a:r>
          </a:p>
          <a:p>
            <a:endParaRPr lang="fr-FR" sz="3200" dirty="0"/>
          </a:p>
          <a:p>
            <a:r>
              <a:rPr lang="fr-FR" sz="3200" dirty="0" smtClean="0"/>
              <a:t>Les données de la littérature sont présentées de façon accessible.</a:t>
            </a:r>
          </a:p>
          <a:p>
            <a:endParaRPr lang="fr-FR" sz="3200" dirty="0"/>
          </a:p>
          <a:p>
            <a:r>
              <a:rPr lang="fr-FR" sz="3200" dirty="0" smtClean="0"/>
              <a:t>On y explique les enjeux actuels avec des « Questions aux experts ».</a:t>
            </a:r>
          </a:p>
          <a:p>
            <a:endParaRPr lang="fr-FR" sz="3200" dirty="0"/>
          </a:p>
          <a:p>
            <a:endParaRPr lang="fr-FR" sz="3200" dirty="0"/>
          </a:p>
        </p:txBody>
      </p:sp>
      <p:pic>
        <p:nvPicPr>
          <p:cNvPr id="4" name="Image 3"/>
          <p:cNvPicPr>
            <a:picLocks noChangeAspect="1"/>
          </p:cNvPicPr>
          <p:nvPr/>
        </p:nvPicPr>
        <p:blipFill rotWithShape="1">
          <a:blip r:embed="rId2"/>
          <a:srcRect l="22241" t="17451" r="47047" b="5900"/>
          <a:stretch/>
        </p:blipFill>
        <p:spPr>
          <a:xfrm>
            <a:off x="380960" y="1124744"/>
            <a:ext cx="3744416" cy="5256584"/>
          </a:xfrm>
          <a:prstGeom prst="rect">
            <a:avLst/>
          </a:prstGeom>
        </p:spPr>
      </p:pic>
    </p:spTree>
    <p:extLst>
      <p:ext uri="{BB962C8B-B14F-4D97-AF65-F5344CB8AC3E}">
        <p14:creationId xmlns:p14="http://schemas.microsoft.com/office/powerpoint/2010/main" val="353927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u contenu 2"/>
          <p:cNvSpPr>
            <a:spLocks noGrp="1"/>
          </p:cNvSpPr>
          <p:nvPr>
            <p:ph idx="1"/>
          </p:nvPr>
        </p:nvSpPr>
        <p:spPr>
          <a:xfrm>
            <a:off x="380960" y="1214423"/>
            <a:ext cx="11430080" cy="4911741"/>
          </a:xfrm>
        </p:spPr>
        <p:txBody>
          <a:bodyPr/>
          <a:lstStyle/>
          <a:p>
            <a:pPr marL="0" indent="0" algn="ctr">
              <a:buNone/>
            </a:pPr>
            <a:endParaRPr lang="fr-FR" dirty="0" smtClean="0"/>
          </a:p>
          <a:p>
            <a:pPr marL="0" indent="0" algn="ctr">
              <a:buNone/>
            </a:pPr>
            <a:endParaRPr lang="fr-FR" dirty="0"/>
          </a:p>
          <a:p>
            <a:pPr marL="0" indent="0" algn="ctr">
              <a:buNone/>
            </a:pPr>
            <a:endParaRPr lang="fr-FR" dirty="0" smtClean="0"/>
          </a:p>
          <a:p>
            <a:pPr marL="0" indent="0" algn="ctr">
              <a:buNone/>
            </a:pPr>
            <a:endParaRPr lang="fr-FR" dirty="0"/>
          </a:p>
          <a:p>
            <a:pPr marL="0" indent="0" algn="ctr">
              <a:buNone/>
            </a:pPr>
            <a:r>
              <a:rPr lang="fr-FR" sz="3200" dirty="0" smtClean="0"/>
              <a:t>Je n’ai pas de conflits d’intérêt à déclarer</a:t>
            </a:r>
            <a:endParaRPr lang="fr-FR" sz="3200" dirty="0"/>
          </a:p>
        </p:txBody>
      </p:sp>
    </p:spTree>
    <p:extLst>
      <p:ext uri="{BB962C8B-B14F-4D97-AF65-F5344CB8AC3E}">
        <p14:creationId xmlns:p14="http://schemas.microsoft.com/office/powerpoint/2010/main" val="147379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lgn="ctr">
              <a:lnSpc>
                <a:spcPct val="150000"/>
              </a:lnSpc>
              <a:spcBef>
                <a:spcPct val="20000"/>
              </a:spcBef>
              <a:buClr>
                <a:srgbClr val="45A695"/>
              </a:buClr>
              <a:buSzPct val="120000"/>
            </a:pPr>
            <a:r>
              <a:rPr lang="fr-FR" b="1" dirty="0" smtClean="0">
                <a:solidFill>
                  <a:srgbClr val="378577"/>
                </a:solidFill>
              </a:rPr>
              <a:t>Rappel du contexte - 1</a:t>
            </a:r>
            <a:endParaRPr lang="fr-FR" b="1" dirty="0">
              <a:solidFill>
                <a:srgbClr val="378577"/>
              </a:solidFill>
            </a:endParaRPr>
          </a:p>
        </p:txBody>
      </p:sp>
      <p:sp>
        <p:nvSpPr>
          <p:cNvPr id="3" name="Espace réservé du contenu 2"/>
          <p:cNvSpPr>
            <a:spLocks noGrp="1"/>
          </p:cNvSpPr>
          <p:nvPr>
            <p:ph idx="1"/>
          </p:nvPr>
        </p:nvSpPr>
        <p:spPr>
          <a:ln>
            <a:solidFill>
              <a:schemeClr val="bg1"/>
            </a:solidFill>
          </a:ln>
        </p:spPr>
        <p:txBody>
          <a:bodyPr>
            <a:normAutofit fontScale="92500" lnSpcReduction="10000"/>
          </a:bodyPr>
          <a:lstStyle/>
          <a:p>
            <a:pPr marL="571500">
              <a:buFont typeface="Wingdings" panose="05000000000000000000" pitchFamily="2" charset="2"/>
              <a:buChar char="ü"/>
            </a:pPr>
            <a:r>
              <a:rPr lang="fr-FR" sz="3600" dirty="0" smtClean="0">
                <a:solidFill>
                  <a:srgbClr val="000000"/>
                </a:solidFill>
                <a:latin typeface="Calibri"/>
                <a:ea typeface="Calibri"/>
              </a:rPr>
              <a:t>L’efficacité </a:t>
            </a:r>
            <a:r>
              <a:rPr lang="fr-FR" sz="3600" dirty="0" smtClean="0">
                <a:solidFill>
                  <a:srgbClr val="000000"/>
                </a:solidFill>
                <a:latin typeface="Calibri"/>
                <a:ea typeface="Calibri"/>
              </a:rPr>
              <a:t>de </a:t>
            </a:r>
            <a:r>
              <a:rPr lang="fr-FR" sz="3600" dirty="0" smtClean="0">
                <a:solidFill>
                  <a:srgbClr val="000000"/>
                </a:solidFill>
                <a:latin typeface="Calibri"/>
                <a:ea typeface="Calibri"/>
              </a:rPr>
              <a:t>la phagothérapie dans le contexte de la mucoviscidose n’est pas prouvée par des données cliniques.</a:t>
            </a:r>
          </a:p>
          <a:p>
            <a:pPr marL="571500">
              <a:buFont typeface="Wingdings" panose="05000000000000000000" pitchFamily="2" charset="2"/>
              <a:buChar char="ü"/>
            </a:pPr>
            <a:endParaRPr lang="fr-FR" sz="3600" dirty="0" smtClean="0">
              <a:solidFill>
                <a:srgbClr val="000000"/>
              </a:solidFill>
              <a:latin typeface="Calibri"/>
              <a:ea typeface="Calibri"/>
            </a:endParaRPr>
          </a:p>
          <a:p>
            <a:pPr marL="571500">
              <a:buFont typeface="Wingdings" panose="05000000000000000000" pitchFamily="2" charset="2"/>
              <a:buChar char="ü"/>
            </a:pPr>
            <a:r>
              <a:rPr lang="fr-FR" sz="3600" dirty="0" smtClean="0">
                <a:solidFill>
                  <a:srgbClr val="000000"/>
                </a:solidFill>
                <a:latin typeface="Calibri"/>
                <a:ea typeface="Calibri"/>
              </a:rPr>
              <a:t>Le recours à la phagothérapie n’est pas autorisé en France. Seul des cas très particuliers d’usage </a:t>
            </a:r>
            <a:r>
              <a:rPr lang="fr-FR" sz="3600" dirty="0" smtClean="0">
                <a:solidFill>
                  <a:srgbClr val="000000"/>
                </a:solidFill>
                <a:latin typeface="Calibri"/>
                <a:ea typeface="Calibri"/>
              </a:rPr>
              <a:t>compassionnel, </a:t>
            </a:r>
            <a:r>
              <a:rPr lang="fr-FR" sz="3600" dirty="0" smtClean="0">
                <a:solidFill>
                  <a:srgbClr val="000000"/>
                </a:solidFill>
                <a:latin typeface="Calibri"/>
                <a:ea typeface="Calibri"/>
              </a:rPr>
              <a:t>à l’initiative d’équipes </a:t>
            </a:r>
            <a:r>
              <a:rPr lang="fr-FR" sz="3600" dirty="0" smtClean="0">
                <a:solidFill>
                  <a:srgbClr val="000000"/>
                </a:solidFill>
                <a:latin typeface="Calibri"/>
                <a:ea typeface="Calibri"/>
              </a:rPr>
              <a:t>médicales, </a:t>
            </a:r>
            <a:r>
              <a:rPr lang="fr-FR" sz="3600" dirty="0" smtClean="0">
                <a:solidFill>
                  <a:srgbClr val="000000"/>
                </a:solidFill>
                <a:latin typeface="Calibri"/>
                <a:ea typeface="Calibri"/>
              </a:rPr>
              <a:t>sont encadrés par l’ANSM.</a:t>
            </a:r>
          </a:p>
          <a:p>
            <a:pPr marL="571500">
              <a:buFont typeface="Wingdings" panose="05000000000000000000" pitchFamily="2" charset="2"/>
              <a:buChar char="ü"/>
            </a:pPr>
            <a:endParaRPr lang="fr-FR" sz="3600" dirty="0">
              <a:solidFill>
                <a:srgbClr val="000000"/>
              </a:solidFill>
              <a:latin typeface="Calibri"/>
              <a:ea typeface="Calibri"/>
            </a:endParaRPr>
          </a:p>
          <a:p>
            <a:pPr marL="571500">
              <a:buFont typeface="Wingdings" panose="05000000000000000000" pitchFamily="2" charset="2"/>
              <a:buChar char="ü"/>
            </a:pPr>
            <a:r>
              <a:rPr lang="fr-FR" sz="3600" dirty="0" smtClean="0">
                <a:solidFill>
                  <a:srgbClr val="000000"/>
                </a:solidFill>
                <a:latin typeface="Calibri"/>
                <a:ea typeface="Calibri"/>
              </a:rPr>
              <a:t>De nombreuses </a:t>
            </a:r>
            <a:r>
              <a:rPr lang="fr-FR" sz="3600" dirty="0">
                <a:solidFill>
                  <a:srgbClr val="000000"/>
                </a:solidFill>
                <a:latin typeface="Calibri"/>
                <a:ea typeface="Calibri"/>
              </a:rPr>
              <a:t>q</a:t>
            </a:r>
            <a:r>
              <a:rPr lang="fr-FR" sz="3600" dirty="0" smtClean="0">
                <a:solidFill>
                  <a:srgbClr val="000000"/>
                </a:solidFill>
                <a:latin typeface="Calibri"/>
                <a:ea typeface="Calibri"/>
              </a:rPr>
              <a:t>uestions se posent </a:t>
            </a:r>
            <a:r>
              <a:rPr lang="fr-FR" sz="3600" dirty="0" smtClean="0">
                <a:solidFill>
                  <a:srgbClr val="000000"/>
                </a:solidFill>
                <a:latin typeface="Calibri"/>
                <a:ea typeface="Calibri"/>
              </a:rPr>
              <a:t>encore (scientifiques et règlementaires).</a:t>
            </a:r>
            <a:endParaRPr lang="fr-FR" sz="3200" dirty="0" smtClean="0">
              <a:solidFill>
                <a:srgbClr val="000000"/>
              </a:solidFill>
              <a:latin typeface="Calibri"/>
              <a:ea typeface="Calibri"/>
            </a:endParaRPr>
          </a:p>
          <a:p>
            <a:pPr marL="228600" indent="0">
              <a:buNone/>
            </a:pPr>
            <a:endParaRPr lang="fr-FR" dirty="0">
              <a:solidFill>
                <a:srgbClr val="000000"/>
              </a:solidFill>
              <a:latin typeface="Calibri"/>
              <a:ea typeface="Calibri"/>
            </a:endParaRPr>
          </a:p>
          <a:p>
            <a:pPr marL="0" indent="0">
              <a:buNone/>
            </a:pPr>
            <a:endParaRPr lang="fr-FR" dirty="0"/>
          </a:p>
        </p:txBody>
      </p:sp>
    </p:spTree>
    <p:extLst>
      <p:ext uri="{BB962C8B-B14F-4D97-AF65-F5344CB8AC3E}">
        <p14:creationId xmlns:p14="http://schemas.microsoft.com/office/powerpoint/2010/main" val="206248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lnSpc>
                <a:spcPct val="150000"/>
              </a:lnSpc>
              <a:spcBef>
                <a:spcPct val="20000"/>
              </a:spcBef>
              <a:buClr>
                <a:srgbClr val="45A695"/>
              </a:buClr>
              <a:buSzPct val="120000"/>
            </a:pPr>
            <a:r>
              <a:rPr lang="fr-FR" b="1" dirty="0" smtClean="0">
                <a:solidFill>
                  <a:srgbClr val="378577"/>
                </a:solidFill>
              </a:rPr>
              <a:t>Rappel du contexte - 2</a:t>
            </a:r>
            <a:endParaRPr lang="fr-FR" b="1" dirty="0">
              <a:solidFill>
                <a:srgbClr val="378577"/>
              </a:solidFill>
            </a:endParaRPr>
          </a:p>
        </p:txBody>
      </p:sp>
      <p:sp>
        <p:nvSpPr>
          <p:cNvPr id="3" name="Espace réservé du contenu 2"/>
          <p:cNvSpPr>
            <a:spLocks noGrp="1"/>
          </p:cNvSpPr>
          <p:nvPr>
            <p:ph idx="1"/>
          </p:nvPr>
        </p:nvSpPr>
        <p:spPr>
          <a:ln>
            <a:solidFill>
              <a:schemeClr val="bg1"/>
            </a:solidFill>
          </a:ln>
        </p:spPr>
        <p:txBody>
          <a:bodyPr>
            <a:normAutofit lnSpcReduction="10000"/>
          </a:bodyPr>
          <a:lstStyle/>
          <a:p>
            <a:pPr marL="800100" indent="-571500">
              <a:spcAft>
                <a:spcPts val="0"/>
              </a:spcAft>
              <a:buFont typeface="Wingdings" panose="05000000000000000000" pitchFamily="2" charset="2"/>
              <a:buChar char="ü"/>
            </a:pPr>
            <a:r>
              <a:rPr lang="fr-FR" sz="3200" dirty="0" smtClean="0">
                <a:solidFill>
                  <a:srgbClr val="000000"/>
                </a:solidFill>
                <a:latin typeface="Calibri"/>
                <a:ea typeface="Calibri"/>
              </a:rPr>
              <a:t>La médiatisation de la phagothérapie est peu nuancée et n’apporte pas les précisions nécessaires (bénéficiaires potentiels, contexte de l’accès).</a:t>
            </a:r>
          </a:p>
          <a:p>
            <a:pPr marL="457200" indent="-228600">
              <a:spcAft>
                <a:spcPts val="0"/>
              </a:spcAft>
            </a:pPr>
            <a:endParaRPr lang="fr-FR" sz="3200" dirty="0" smtClean="0">
              <a:solidFill>
                <a:srgbClr val="000000"/>
              </a:solidFill>
              <a:latin typeface="Calibri"/>
              <a:ea typeface="Calibri"/>
            </a:endParaRPr>
          </a:p>
          <a:p>
            <a:pPr marL="800100" indent="-571500">
              <a:buFont typeface="Wingdings" panose="05000000000000000000" pitchFamily="2" charset="2"/>
              <a:buChar char="ü"/>
            </a:pPr>
            <a:r>
              <a:rPr lang="fr-FR" sz="3200" dirty="0">
                <a:solidFill>
                  <a:srgbClr val="000000"/>
                </a:solidFill>
                <a:latin typeface="Calibri"/>
                <a:ea typeface="Calibri"/>
              </a:rPr>
              <a:t>T</a:t>
            </a:r>
            <a:r>
              <a:rPr lang="fr-FR" sz="3200" dirty="0" smtClean="0">
                <a:solidFill>
                  <a:srgbClr val="000000"/>
                </a:solidFill>
                <a:latin typeface="Calibri"/>
                <a:ea typeface="Calibri"/>
              </a:rPr>
              <a:t>rop grande attente des patients par rapport à un accès possible en France et/ou un encouragement </a:t>
            </a:r>
            <a:r>
              <a:rPr lang="fr-FR" sz="3200" dirty="0" smtClean="0">
                <a:solidFill>
                  <a:srgbClr val="000000"/>
                </a:solidFill>
                <a:latin typeface="Calibri"/>
                <a:ea typeface="Calibri"/>
              </a:rPr>
              <a:t>au tourisme </a:t>
            </a:r>
            <a:r>
              <a:rPr lang="fr-FR" sz="3200" dirty="0" smtClean="0">
                <a:solidFill>
                  <a:srgbClr val="000000"/>
                </a:solidFill>
                <a:latin typeface="Calibri"/>
                <a:ea typeface="Calibri"/>
              </a:rPr>
              <a:t>médical vers les pays de </a:t>
            </a:r>
            <a:r>
              <a:rPr lang="fr-FR" sz="3200" dirty="0" smtClean="0">
                <a:solidFill>
                  <a:srgbClr val="000000"/>
                </a:solidFill>
                <a:latin typeface="Calibri"/>
                <a:ea typeface="Calibri"/>
              </a:rPr>
              <a:t>l’Europe de l’Est</a:t>
            </a:r>
            <a:r>
              <a:rPr lang="fr-FR" sz="3200" dirty="0" smtClean="0">
                <a:solidFill>
                  <a:srgbClr val="000000"/>
                </a:solidFill>
                <a:latin typeface="Calibri"/>
                <a:ea typeface="Calibri"/>
              </a:rPr>
              <a:t>.</a:t>
            </a:r>
          </a:p>
          <a:p>
            <a:pPr marL="800100" indent="-571500">
              <a:buFont typeface="Wingdings" panose="05000000000000000000" pitchFamily="2" charset="2"/>
              <a:buChar char="ü"/>
            </a:pPr>
            <a:endParaRPr lang="fr-FR" sz="3200" dirty="0">
              <a:solidFill>
                <a:srgbClr val="000000"/>
              </a:solidFill>
              <a:latin typeface="Calibri"/>
              <a:ea typeface="Calibri"/>
            </a:endParaRPr>
          </a:p>
          <a:p>
            <a:pPr marL="800100" indent="-571500">
              <a:buFont typeface="Wingdings" panose="05000000000000000000" pitchFamily="2" charset="2"/>
              <a:buChar char="ü"/>
            </a:pPr>
            <a:r>
              <a:rPr lang="fr-FR" sz="3200" dirty="0" smtClean="0">
                <a:solidFill>
                  <a:srgbClr val="000000"/>
                </a:solidFill>
                <a:latin typeface="Calibri"/>
                <a:ea typeface="Calibri"/>
              </a:rPr>
              <a:t>La crise sanitaire semble </a:t>
            </a:r>
            <a:r>
              <a:rPr lang="fr-FR" sz="3200" dirty="0" smtClean="0">
                <a:solidFill>
                  <a:srgbClr val="000000"/>
                </a:solidFill>
                <a:latin typeface="Calibri"/>
                <a:ea typeface="Calibri"/>
              </a:rPr>
              <a:t>avoir </a:t>
            </a:r>
            <a:r>
              <a:rPr lang="fr-FR" sz="3200" dirty="0" smtClean="0">
                <a:solidFill>
                  <a:srgbClr val="000000"/>
                </a:solidFill>
                <a:latin typeface="Calibri"/>
                <a:ea typeface="Calibri"/>
              </a:rPr>
              <a:t>mis en « stand by » l’engouement pour la </a:t>
            </a:r>
            <a:r>
              <a:rPr lang="fr-FR" sz="3200" dirty="0" smtClean="0">
                <a:solidFill>
                  <a:srgbClr val="000000"/>
                </a:solidFill>
                <a:latin typeface="Calibri"/>
                <a:ea typeface="Calibri"/>
              </a:rPr>
              <a:t>phagothérapie.</a:t>
            </a:r>
            <a:endParaRPr lang="fr-FR" sz="3200" dirty="0" smtClean="0">
              <a:solidFill>
                <a:srgbClr val="000000"/>
              </a:solidFill>
              <a:latin typeface="Calibri"/>
              <a:ea typeface="Calibri"/>
            </a:endParaRPr>
          </a:p>
          <a:p>
            <a:pPr marL="571500"/>
            <a:endParaRPr lang="fr-FR" dirty="0" smtClean="0">
              <a:solidFill>
                <a:srgbClr val="000000"/>
              </a:solidFill>
              <a:latin typeface="Calibri"/>
              <a:ea typeface="Calibri"/>
            </a:endParaRPr>
          </a:p>
          <a:p>
            <a:pPr marL="228600" indent="0">
              <a:buNone/>
            </a:pPr>
            <a:endParaRPr lang="fr-FR" dirty="0">
              <a:solidFill>
                <a:srgbClr val="000000"/>
              </a:solidFill>
              <a:latin typeface="Calibri"/>
              <a:ea typeface="Calibri"/>
            </a:endParaRPr>
          </a:p>
          <a:p>
            <a:pPr marL="0" indent="0">
              <a:buNone/>
            </a:pPr>
            <a:endParaRPr lang="fr-FR" dirty="0"/>
          </a:p>
        </p:txBody>
      </p:sp>
    </p:spTree>
    <p:extLst>
      <p:ext uri="{BB962C8B-B14F-4D97-AF65-F5344CB8AC3E}">
        <p14:creationId xmlns:p14="http://schemas.microsoft.com/office/powerpoint/2010/main" val="2142474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89298" y="1322179"/>
            <a:ext cx="9043207" cy="4555093"/>
          </a:xfrm>
          <a:prstGeom prst="rect">
            <a:avLst/>
          </a:prstGeom>
          <a:noFill/>
        </p:spPr>
        <p:txBody>
          <a:bodyPr wrap="square" rtlCol="0">
            <a:spAutoFit/>
          </a:bodyPr>
          <a:lstStyle>
            <a:defPPr>
              <a:defRPr lang="fr-FR"/>
            </a:defPPr>
            <a:lvl1pPr>
              <a:defRPr sz="3200"/>
            </a:lvl1pPr>
          </a:lstStyle>
          <a:p>
            <a:pPr algn="ctr"/>
            <a:r>
              <a:rPr lang="fr-FR" sz="2800" b="1" dirty="0"/>
              <a:t>L’innocuité reste à démontrer</a:t>
            </a:r>
          </a:p>
          <a:p>
            <a:pPr marL="914400" lvl="1" indent="-285750" algn="ctr">
              <a:buFont typeface="Wingdings" panose="05000000000000000000" pitchFamily="2" charset="2"/>
              <a:buChar char="ü"/>
            </a:pPr>
            <a:r>
              <a:rPr lang="fr-FR" sz="2400" dirty="0"/>
              <a:t>Quelle possibilité d’acquisition de caractéristiques nuisibles ?</a:t>
            </a:r>
          </a:p>
          <a:p>
            <a:pPr marL="914400" lvl="1" indent="-285750" algn="ctr">
              <a:buFont typeface="Wingdings" panose="05000000000000000000" pitchFamily="2" charset="2"/>
              <a:buChar char="ü"/>
            </a:pPr>
            <a:r>
              <a:rPr lang="fr-FR" altLang="fr-FR" sz="2400" dirty="0"/>
              <a:t>Quel impact sur la résistance bactérienne aux antibiotiques ?</a:t>
            </a:r>
          </a:p>
          <a:p>
            <a:pPr marL="914400" lvl="1" indent="-285750" algn="ctr">
              <a:buFont typeface="Wingdings" panose="05000000000000000000" pitchFamily="2" charset="2"/>
              <a:buChar char="ü"/>
            </a:pPr>
            <a:r>
              <a:rPr lang="fr-FR" altLang="fr-FR" sz="2400" dirty="0"/>
              <a:t>Quel impact sur les </a:t>
            </a:r>
            <a:r>
              <a:rPr lang="fr-FR" altLang="fr-FR" sz="2400" dirty="0" err="1"/>
              <a:t>microbiotes</a:t>
            </a:r>
            <a:r>
              <a:rPr lang="fr-FR" altLang="fr-FR" sz="2400" dirty="0"/>
              <a:t> (pulmonaire, intestinal, …) ?</a:t>
            </a:r>
          </a:p>
          <a:p>
            <a:pPr marL="914400" lvl="1" indent="-285750" algn="ctr">
              <a:buFont typeface="Wingdings" panose="05000000000000000000" pitchFamily="2" charset="2"/>
              <a:buChar char="ü"/>
            </a:pPr>
            <a:r>
              <a:rPr lang="fr-FR" sz="2400" dirty="0"/>
              <a:t>Quelle capacité des phages à recombiner entre eux ?</a:t>
            </a:r>
            <a:endParaRPr lang="fr-FR" altLang="fr-FR" sz="2400" dirty="0"/>
          </a:p>
          <a:p>
            <a:pPr marL="914400" lvl="1" indent="-285750" algn="ctr">
              <a:buFont typeface="Wingdings" panose="05000000000000000000" pitchFamily="2" charset="2"/>
              <a:buChar char="ü"/>
            </a:pPr>
            <a:r>
              <a:rPr lang="fr-FR" altLang="fr-FR" sz="2400" dirty="0">
                <a:solidFill>
                  <a:srgbClr val="FF0000"/>
                </a:solidFill>
              </a:rPr>
              <a:t>Que faire en cas de </a:t>
            </a:r>
            <a:r>
              <a:rPr lang="fr-FR" altLang="fr-FR" sz="2400" dirty="0" smtClean="0">
                <a:solidFill>
                  <a:srgbClr val="FF0000"/>
                </a:solidFill>
              </a:rPr>
              <a:t>problème </a:t>
            </a:r>
            <a:r>
              <a:rPr lang="fr-FR" altLang="fr-FR" sz="2400" dirty="0">
                <a:solidFill>
                  <a:srgbClr val="FF0000"/>
                </a:solidFill>
              </a:rPr>
              <a:t>? </a:t>
            </a:r>
          </a:p>
          <a:p>
            <a:pPr marL="914400" lvl="1" indent="-457200" algn="ctr">
              <a:buFont typeface="Wingdings" panose="05000000000000000000" pitchFamily="2" charset="2"/>
              <a:buChar char="ü"/>
            </a:pPr>
            <a:endParaRPr lang="fr-FR" sz="2800" dirty="0"/>
          </a:p>
          <a:p>
            <a:pPr marL="1255713" lvl="1" algn="ctr"/>
            <a:r>
              <a:rPr lang="fr-FR" sz="2800" b="1" dirty="0" smtClean="0"/>
              <a:t>Les </a:t>
            </a:r>
            <a:r>
              <a:rPr lang="fr-FR" sz="2800" b="1" dirty="0"/>
              <a:t>modalités d’utilisation sont à préciser</a:t>
            </a:r>
          </a:p>
          <a:p>
            <a:pPr marL="1255713" lvl="1" indent="358775" algn="ctr">
              <a:buFont typeface="Wingdings" panose="05000000000000000000" pitchFamily="2" charset="2"/>
              <a:buChar char="ü"/>
            </a:pPr>
            <a:r>
              <a:rPr lang="fr-FR" sz="2400" dirty="0"/>
              <a:t>Quelle voie/fréquence d’administration ?</a:t>
            </a:r>
          </a:p>
          <a:p>
            <a:pPr marL="1255713" lvl="1" indent="358775" algn="ctr">
              <a:spcAft>
                <a:spcPts val="1200"/>
              </a:spcAft>
              <a:buFont typeface="Wingdings" panose="05000000000000000000" pitchFamily="2" charset="2"/>
              <a:buChar char="ü"/>
            </a:pPr>
            <a:r>
              <a:rPr lang="fr-FR" sz="2400" dirty="0"/>
              <a:t>Quelle synergie avec les antibiotiques ?</a:t>
            </a:r>
          </a:p>
          <a:p>
            <a:pPr marL="1255713" lvl="1" algn="ctr">
              <a:spcAft>
                <a:spcPts val="1200"/>
              </a:spcAft>
            </a:pPr>
            <a:r>
              <a:rPr lang="fr-FR" sz="2800" b="1" dirty="0"/>
              <a:t>Le cadre juridique et règlementaire est à définir</a:t>
            </a:r>
          </a:p>
        </p:txBody>
      </p:sp>
      <p:sp>
        <p:nvSpPr>
          <p:cNvPr id="6" name="Rectangle 5"/>
          <p:cNvSpPr/>
          <p:nvPr/>
        </p:nvSpPr>
        <p:spPr>
          <a:xfrm>
            <a:off x="1772290" y="188641"/>
            <a:ext cx="9036496" cy="830997"/>
          </a:xfrm>
          <a:prstGeom prst="rect">
            <a:avLst/>
          </a:prstGeom>
        </p:spPr>
        <p:txBody>
          <a:bodyPr wrap="square">
            <a:spAutoFit/>
          </a:bodyPr>
          <a:lstStyle/>
          <a:p>
            <a:pPr>
              <a:lnSpc>
                <a:spcPct val="150000"/>
              </a:lnSpc>
              <a:spcBef>
                <a:spcPct val="20000"/>
              </a:spcBef>
              <a:buClr>
                <a:srgbClr val="45A695"/>
              </a:buClr>
              <a:buSzPct val="120000"/>
            </a:pPr>
            <a:r>
              <a:rPr lang="fr-FR" sz="3200" b="1" dirty="0">
                <a:solidFill>
                  <a:srgbClr val="378577"/>
                </a:solidFill>
                <a:latin typeface="+mj-lt"/>
              </a:rPr>
              <a:t>Quelles sont les questions qui restent ouvertes ?</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82" r="18101" b="5650"/>
          <a:stretch/>
        </p:blipFill>
        <p:spPr bwMode="auto">
          <a:xfrm>
            <a:off x="839416" y="3429000"/>
            <a:ext cx="1346508" cy="204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362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0328" y="116632"/>
            <a:ext cx="7678064" cy="923330"/>
          </a:xfrm>
          <a:prstGeom prst="rect">
            <a:avLst/>
          </a:prstGeom>
        </p:spPr>
        <p:txBody>
          <a:bodyPr wrap="none">
            <a:spAutoFit/>
          </a:bodyPr>
          <a:lstStyle/>
          <a:p>
            <a:pPr lvl="0">
              <a:lnSpc>
                <a:spcPct val="150000"/>
              </a:lnSpc>
              <a:spcBef>
                <a:spcPct val="20000"/>
              </a:spcBef>
              <a:buClr>
                <a:srgbClr val="45A695"/>
              </a:buClr>
              <a:buSzPct val="120000"/>
            </a:pPr>
            <a:r>
              <a:rPr lang="fr-FR" sz="3600" b="1" dirty="0">
                <a:solidFill>
                  <a:srgbClr val="378577"/>
                </a:solidFill>
              </a:rPr>
              <a:t>Vaincre la Mucoviscidose et les phages</a:t>
            </a:r>
          </a:p>
        </p:txBody>
      </p:sp>
      <p:sp>
        <p:nvSpPr>
          <p:cNvPr id="5" name="Rectangle 4"/>
          <p:cNvSpPr/>
          <p:nvPr/>
        </p:nvSpPr>
        <p:spPr>
          <a:xfrm>
            <a:off x="1163452" y="1863983"/>
            <a:ext cx="9865096" cy="3293209"/>
          </a:xfrm>
          <a:prstGeom prst="rect">
            <a:avLst/>
          </a:prstGeom>
        </p:spPr>
        <p:txBody>
          <a:bodyPr wrap="square">
            <a:spAutoFit/>
          </a:bodyPr>
          <a:lstStyle/>
          <a:p>
            <a:pPr marL="742950" indent="-742950">
              <a:buClr>
                <a:srgbClr val="378577"/>
              </a:buClr>
              <a:buFont typeface="+mj-lt"/>
              <a:buAutoNum type="arabicPeriod"/>
            </a:pPr>
            <a:r>
              <a:rPr lang="fr-FR" sz="3600" dirty="0" smtClean="0">
                <a:latin typeface="Open Sans"/>
              </a:rPr>
              <a:t>Soutenir des projets </a:t>
            </a:r>
            <a:r>
              <a:rPr lang="fr-FR" sz="3600" dirty="0">
                <a:latin typeface="Open Sans"/>
              </a:rPr>
              <a:t>de </a:t>
            </a:r>
            <a:r>
              <a:rPr lang="fr-FR" sz="3600" dirty="0" smtClean="0">
                <a:latin typeface="Open Sans"/>
              </a:rPr>
              <a:t>recherche</a:t>
            </a:r>
          </a:p>
          <a:p>
            <a:pPr marL="742950" indent="-742950">
              <a:buClr>
                <a:srgbClr val="378577"/>
              </a:buClr>
              <a:buFont typeface="+mj-lt"/>
              <a:buAutoNum type="arabicPeriod"/>
            </a:pPr>
            <a:endParaRPr lang="fr-FR" sz="3600" dirty="0">
              <a:solidFill>
                <a:srgbClr val="666666"/>
              </a:solidFill>
              <a:latin typeface="Open Sans"/>
            </a:endParaRPr>
          </a:p>
          <a:p>
            <a:pPr marL="742950" indent="-742950">
              <a:buClr>
                <a:srgbClr val="378577"/>
              </a:buClr>
              <a:buFont typeface="+mj-lt"/>
              <a:buAutoNum type="arabicPeriod"/>
            </a:pPr>
            <a:r>
              <a:rPr lang="fr-FR" sz="3600" dirty="0" smtClean="0">
                <a:latin typeface="Open Sans"/>
              </a:rPr>
              <a:t>Répondre aux attentes des patients</a:t>
            </a:r>
          </a:p>
          <a:p>
            <a:pPr marL="742950" indent="-742950">
              <a:buClr>
                <a:srgbClr val="378577"/>
              </a:buClr>
              <a:buFont typeface="+mj-lt"/>
              <a:buAutoNum type="arabicPeriod"/>
            </a:pPr>
            <a:endParaRPr lang="fr-FR" sz="3600" dirty="0">
              <a:latin typeface="Open Sans"/>
            </a:endParaRPr>
          </a:p>
          <a:p>
            <a:pPr marL="742950" indent="-742950">
              <a:buClr>
                <a:srgbClr val="378577"/>
              </a:buClr>
              <a:buFont typeface="+mj-lt"/>
              <a:buAutoNum type="arabicPeriod"/>
            </a:pPr>
            <a:r>
              <a:rPr lang="fr-FR" sz="3600" dirty="0" smtClean="0">
                <a:latin typeface="Open Sans"/>
              </a:rPr>
              <a:t>Communiquer de façon claire et accessible</a:t>
            </a:r>
            <a:endParaRPr lang="fr-FR" sz="3600" dirty="0">
              <a:latin typeface="Open Sans"/>
            </a:endParaRPr>
          </a:p>
          <a:p>
            <a:pPr marL="342900" indent="-342900">
              <a:buClr>
                <a:srgbClr val="378577"/>
              </a:buClr>
              <a:buFont typeface="Wingdings" panose="05000000000000000000" pitchFamily="2" charset="2"/>
              <a:buChar char="ü"/>
            </a:pPr>
            <a:endParaRPr lang="fr-FR" sz="2800" dirty="0">
              <a:latin typeface="Open Sans"/>
            </a:endParaRPr>
          </a:p>
        </p:txBody>
      </p:sp>
    </p:spTree>
    <p:extLst>
      <p:ext uri="{BB962C8B-B14F-4D97-AF65-F5344CB8AC3E}">
        <p14:creationId xmlns:p14="http://schemas.microsoft.com/office/powerpoint/2010/main" val="295034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117" y="116632"/>
            <a:ext cx="11379783" cy="837473"/>
          </a:xfrm>
          <a:prstGeom prst="rect">
            <a:avLst/>
          </a:prstGeom>
        </p:spPr>
        <p:txBody>
          <a:bodyPr wrap="none">
            <a:spAutoFit/>
          </a:bodyPr>
          <a:lstStyle/>
          <a:p>
            <a:pPr lvl="0" algn="ctr">
              <a:lnSpc>
                <a:spcPct val="150000"/>
              </a:lnSpc>
              <a:spcBef>
                <a:spcPct val="20000"/>
              </a:spcBef>
              <a:buClr>
                <a:srgbClr val="45A695"/>
              </a:buClr>
              <a:buSzPct val="120000"/>
            </a:pPr>
            <a:r>
              <a:rPr lang="fr-FR" sz="3600" b="1" dirty="0" smtClean="0">
                <a:solidFill>
                  <a:srgbClr val="378577"/>
                </a:solidFill>
              </a:rPr>
              <a:t>Deux projets de recherche fondamentale soutenus en 2020</a:t>
            </a:r>
            <a:endParaRPr lang="fr-FR" sz="3600" b="1" dirty="0">
              <a:solidFill>
                <a:srgbClr val="378577"/>
              </a:solidFill>
            </a:endParaRPr>
          </a:p>
        </p:txBody>
      </p:sp>
      <p:sp>
        <p:nvSpPr>
          <p:cNvPr id="5" name="Rectangle 4"/>
          <p:cNvSpPr/>
          <p:nvPr/>
        </p:nvSpPr>
        <p:spPr>
          <a:xfrm>
            <a:off x="-1029244" y="5645437"/>
            <a:ext cx="8712968" cy="830997"/>
          </a:xfrm>
          <a:prstGeom prst="rect">
            <a:avLst/>
          </a:prstGeom>
        </p:spPr>
        <p:txBody>
          <a:bodyPr wrap="square">
            <a:spAutoFit/>
          </a:bodyPr>
          <a:lstStyle/>
          <a:p>
            <a:pPr>
              <a:buClr>
                <a:srgbClr val="378577"/>
              </a:buClr>
            </a:pPr>
            <a:endParaRPr lang="fr-FR" sz="2800" dirty="0">
              <a:latin typeface="Open Sans"/>
            </a:endParaRPr>
          </a:p>
          <a:p>
            <a:pPr marL="285750" indent="-285750">
              <a:buClr>
                <a:srgbClr val="378577"/>
              </a:buClr>
              <a:buFont typeface="Wingdings" panose="05000000000000000000" pitchFamily="2" charset="2"/>
              <a:buChar char="ü"/>
            </a:pPr>
            <a:endParaRPr lang="fr-FR" sz="2000" dirty="0"/>
          </a:p>
        </p:txBody>
      </p:sp>
      <p:sp>
        <p:nvSpPr>
          <p:cNvPr id="7" name="Espace réservé du contenu 3"/>
          <p:cNvSpPr>
            <a:spLocks noGrp="1"/>
          </p:cNvSpPr>
          <p:nvPr>
            <p:ph idx="1"/>
          </p:nvPr>
        </p:nvSpPr>
        <p:spPr>
          <a:xfrm>
            <a:off x="380960" y="1253563"/>
            <a:ext cx="11430080" cy="4911741"/>
          </a:xfrm>
        </p:spPr>
        <p:txBody>
          <a:bodyPr>
            <a:normAutofit/>
          </a:bodyPr>
          <a:lstStyle/>
          <a:p>
            <a:r>
              <a:rPr lang="fr-FR" sz="2800" b="1" dirty="0" smtClean="0"/>
              <a:t>Laurent DEBARBIEUX</a:t>
            </a:r>
          </a:p>
          <a:p>
            <a:pPr marL="0" indent="0">
              <a:buNone/>
            </a:pPr>
            <a:r>
              <a:rPr lang="fr-FR" sz="2800" i="1" dirty="0" smtClean="0"/>
              <a:t>Institut Pasteur, Paris</a:t>
            </a:r>
          </a:p>
          <a:p>
            <a:pPr marL="0" indent="0">
              <a:buNone/>
            </a:pPr>
            <a:r>
              <a:rPr lang="fr-FR" sz="2800" dirty="0" smtClean="0"/>
              <a:t>Bases </a:t>
            </a:r>
            <a:r>
              <a:rPr lang="fr-FR" sz="2800" dirty="0"/>
              <a:t>moléculaires de la résistance de souches de </a:t>
            </a:r>
            <a:r>
              <a:rPr lang="fr-FR" sz="2800" i="1" dirty="0"/>
              <a:t>Pseudomonas </a:t>
            </a:r>
            <a:r>
              <a:rPr lang="fr-FR" sz="2800" i="1" dirty="0" err="1"/>
              <a:t>aeruginosa</a:t>
            </a:r>
            <a:r>
              <a:rPr lang="fr-FR" sz="2800" i="1" dirty="0"/>
              <a:t> </a:t>
            </a:r>
            <a:r>
              <a:rPr lang="fr-FR" sz="2800" dirty="0"/>
              <a:t>à un traitement par bactériophages dans un modèle murin immunodéprimé. </a:t>
            </a:r>
            <a:endParaRPr lang="fr-FR" sz="2800" b="1" dirty="0" smtClean="0"/>
          </a:p>
          <a:p>
            <a:pPr marL="0" indent="0">
              <a:buClr>
                <a:srgbClr val="378577"/>
              </a:buClr>
              <a:buNone/>
            </a:pPr>
            <a:endParaRPr lang="fr-FR" sz="2800" b="1" dirty="0" smtClean="0"/>
          </a:p>
          <a:p>
            <a:pPr>
              <a:buClr>
                <a:srgbClr val="378577"/>
              </a:buClr>
            </a:pPr>
            <a:r>
              <a:rPr lang="fr-FR" sz="2800" b="1" dirty="0"/>
              <a:t>Laurent </a:t>
            </a:r>
            <a:r>
              <a:rPr lang="fr-FR" sz="2800" b="1" dirty="0" smtClean="0"/>
              <a:t>KREMER</a:t>
            </a:r>
          </a:p>
          <a:p>
            <a:pPr marL="0" indent="0">
              <a:buClr>
                <a:srgbClr val="378577"/>
              </a:buClr>
              <a:buNone/>
            </a:pPr>
            <a:r>
              <a:rPr lang="fr-FR" sz="2800" i="1" dirty="0" smtClean="0"/>
              <a:t>Institut </a:t>
            </a:r>
            <a:r>
              <a:rPr lang="fr-FR" sz="2800" i="1" dirty="0"/>
              <a:t>de Recherche en Infectiologie de </a:t>
            </a:r>
            <a:r>
              <a:rPr lang="fr-FR" sz="2800" i="1" dirty="0" smtClean="0"/>
              <a:t>Montpellier</a:t>
            </a:r>
          </a:p>
          <a:p>
            <a:pPr marL="0" indent="0">
              <a:buClr>
                <a:srgbClr val="378577"/>
              </a:buClr>
              <a:buNone/>
            </a:pPr>
            <a:r>
              <a:rPr lang="fr-FR" sz="2800" dirty="0" smtClean="0"/>
              <a:t>Efficacité </a:t>
            </a:r>
            <a:r>
              <a:rPr lang="fr-FR" sz="2800" dirty="0"/>
              <a:t>et </a:t>
            </a:r>
            <a:r>
              <a:rPr lang="fr-FR" sz="2800" dirty="0" smtClean="0"/>
              <a:t>potentiel </a:t>
            </a:r>
            <a:r>
              <a:rPr lang="fr-FR" sz="2800" dirty="0"/>
              <a:t>thérapeutique d’une phagothérapie contre </a:t>
            </a:r>
            <a:r>
              <a:rPr lang="fr-FR" sz="2800" i="1" dirty="0" err="1"/>
              <a:t>Mycobacterium</a:t>
            </a:r>
            <a:r>
              <a:rPr lang="fr-FR" sz="2800" i="1" dirty="0"/>
              <a:t> </a:t>
            </a:r>
            <a:r>
              <a:rPr lang="fr-FR" sz="2800" i="1" dirty="0" err="1"/>
              <a:t>abscessus</a:t>
            </a:r>
            <a:r>
              <a:rPr lang="fr-FR" sz="2800" i="1" dirty="0"/>
              <a:t> </a:t>
            </a:r>
            <a:r>
              <a:rPr lang="fr-FR" sz="2800" dirty="0"/>
              <a:t>dans la </a:t>
            </a:r>
            <a:r>
              <a:rPr lang="fr-FR" sz="2800" dirty="0" smtClean="0"/>
              <a:t>mucoviscidose.</a:t>
            </a:r>
            <a:endParaRPr lang="fr-FR" sz="2800" dirty="0"/>
          </a:p>
        </p:txBody>
      </p:sp>
    </p:spTree>
    <p:extLst>
      <p:ext uri="{BB962C8B-B14F-4D97-AF65-F5344CB8AC3E}">
        <p14:creationId xmlns:p14="http://schemas.microsoft.com/office/powerpoint/2010/main" val="677438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274638"/>
            <a:ext cx="11881320" cy="511156"/>
          </a:xfrm>
        </p:spPr>
        <p:txBody>
          <a:bodyPr>
            <a:noAutofit/>
          </a:bodyPr>
          <a:lstStyle/>
          <a:p>
            <a:pPr algn="ctr">
              <a:lnSpc>
                <a:spcPct val="150000"/>
              </a:lnSpc>
              <a:spcBef>
                <a:spcPct val="20000"/>
              </a:spcBef>
              <a:buClr>
                <a:srgbClr val="45A695"/>
              </a:buClr>
              <a:buSzPct val="120000"/>
            </a:pPr>
            <a:r>
              <a:rPr lang="fr-FR" b="1" dirty="0" smtClean="0">
                <a:solidFill>
                  <a:srgbClr val="378577"/>
                </a:solidFill>
                <a:latin typeface="+mn-lt"/>
                <a:ea typeface="+mn-ea"/>
                <a:cs typeface="+mn-cs"/>
              </a:rPr>
              <a:t>Répondre </a:t>
            </a:r>
            <a:r>
              <a:rPr lang="fr-FR" b="1" dirty="0">
                <a:solidFill>
                  <a:srgbClr val="378577"/>
                </a:solidFill>
                <a:latin typeface="+mn-lt"/>
                <a:ea typeface="+mn-ea"/>
                <a:cs typeface="+mn-cs"/>
              </a:rPr>
              <a:t>aux attentes des patients : vers un essai </a:t>
            </a:r>
            <a:r>
              <a:rPr lang="fr-FR" b="1" dirty="0" smtClean="0">
                <a:solidFill>
                  <a:srgbClr val="378577"/>
                </a:solidFill>
                <a:latin typeface="+mn-lt"/>
                <a:ea typeface="+mn-ea"/>
                <a:cs typeface="+mn-cs"/>
              </a:rPr>
              <a:t>clinique  </a:t>
            </a:r>
            <a:r>
              <a:rPr lang="fr-FR" b="1" dirty="0">
                <a:solidFill>
                  <a:srgbClr val="378577"/>
                </a:solidFill>
                <a:latin typeface="+mn-lt"/>
                <a:ea typeface="+mn-ea"/>
                <a:cs typeface="+mn-cs"/>
              </a:rPr>
              <a:t>?</a:t>
            </a:r>
          </a:p>
        </p:txBody>
      </p:sp>
      <p:sp>
        <p:nvSpPr>
          <p:cNvPr id="4" name="Espace réservé du contenu 3"/>
          <p:cNvSpPr>
            <a:spLocks noGrp="1"/>
          </p:cNvSpPr>
          <p:nvPr>
            <p:ph idx="1"/>
          </p:nvPr>
        </p:nvSpPr>
        <p:spPr>
          <a:xfrm>
            <a:off x="380960" y="1253563"/>
            <a:ext cx="11430080" cy="4911741"/>
          </a:xfrm>
        </p:spPr>
        <p:txBody>
          <a:bodyPr>
            <a:normAutofit lnSpcReduction="10000"/>
          </a:bodyPr>
          <a:lstStyle/>
          <a:p>
            <a:r>
              <a:rPr lang="fr-FR" b="1" dirty="0"/>
              <a:t>Objectif</a:t>
            </a:r>
            <a:r>
              <a:rPr lang="fr-FR" dirty="0"/>
              <a:t> : réunir toutes les conditions pour le lancement d’un essai clinique portant sur l’utilisation des phages dans le contexte de la </a:t>
            </a:r>
            <a:r>
              <a:rPr lang="fr-FR" dirty="0" smtClean="0"/>
              <a:t>mucoviscidose.</a:t>
            </a:r>
            <a:endParaRPr lang="fr-FR" dirty="0"/>
          </a:p>
          <a:p>
            <a:endParaRPr lang="fr-FR" b="1" dirty="0" smtClean="0"/>
          </a:p>
          <a:p>
            <a:r>
              <a:rPr lang="fr-FR" b="1" dirty="0" smtClean="0"/>
              <a:t>Engagement de toutes les parties :</a:t>
            </a:r>
            <a:endParaRPr lang="fr-FR" dirty="0" smtClean="0"/>
          </a:p>
          <a:p>
            <a:pPr lvl="1"/>
            <a:r>
              <a:rPr lang="fr-FR" sz="2400" dirty="0" smtClean="0"/>
              <a:t>La Filière MUCO CFTR ;</a:t>
            </a:r>
          </a:p>
          <a:p>
            <a:pPr lvl="1">
              <a:buClr>
                <a:srgbClr val="378577"/>
              </a:buClr>
            </a:pPr>
            <a:r>
              <a:rPr lang="fr-FR" sz="2400" dirty="0" smtClean="0"/>
              <a:t>Le groupe </a:t>
            </a:r>
            <a:r>
              <a:rPr lang="fr-FR" sz="2400" dirty="0" err="1"/>
              <a:t>M</a:t>
            </a:r>
            <a:r>
              <a:rPr lang="fr-FR" sz="2400" dirty="0" err="1" smtClean="0"/>
              <a:t>ucomicrobes</a:t>
            </a:r>
            <a:r>
              <a:rPr lang="fr-FR" sz="2400" dirty="0" smtClean="0"/>
              <a:t> </a:t>
            </a:r>
            <a:r>
              <a:rPr lang="fr-FR" sz="2400" dirty="0" smtClean="0"/>
              <a:t>: microbiologistes </a:t>
            </a:r>
            <a:r>
              <a:rPr lang="fr-FR" sz="2400" dirty="0"/>
              <a:t>Hospitaliers ou Hospitalo-Universitaires en lien avec les CRCM ; gère les échantillons biologiques en provenance des </a:t>
            </a:r>
            <a:r>
              <a:rPr lang="fr-FR" sz="2400" dirty="0" smtClean="0"/>
              <a:t>CRCM</a:t>
            </a:r>
            <a:r>
              <a:rPr lang="fr-FR" sz="2400" dirty="0"/>
              <a:t> </a:t>
            </a:r>
            <a:r>
              <a:rPr lang="fr-FR" sz="2400" dirty="0" smtClean="0"/>
              <a:t>;</a:t>
            </a:r>
          </a:p>
          <a:p>
            <a:pPr lvl="1">
              <a:buClr>
                <a:srgbClr val="378577"/>
              </a:buClr>
            </a:pPr>
            <a:r>
              <a:rPr lang="fr-FR" sz="2400" dirty="0" smtClean="0"/>
              <a:t>L’ANSM.</a:t>
            </a:r>
            <a:endParaRPr lang="fr-FR" sz="2400" dirty="0"/>
          </a:p>
          <a:p>
            <a:pPr marL="0" indent="0">
              <a:buClr>
                <a:srgbClr val="378577"/>
              </a:buClr>
              <a:buNone/>
            </a:pPr>
            <a:endParaRPr lang="fr-FR" b="1" dirty="0" smtClean="0"/>
          </a:p>
          <a:p>
            <a:pPr>
              <a:buClr>
                <a:srgbClr val="378577"/>
              </a:buClr>
            </a:pPr>
            <a:r>
              <a:rPr lang="fr-FR" b="1" dirty="0" smtClean="0"/>
              <a:t>Production des phages : </a:t>
            </a:r>
            <a:r>
              <a:rPr lang="fr-FR" dirty="0"/>
              <a:t>la société </a:t>
            </a:r>
            <a:r>
              <a:rPr lang="fr-FR" dirty="0" err="1"/>
              <a:t>Phérecydes</a:t>
            </a:r>
            <a:r>
              <a:rPr lang="fr-FR" dirty="0"/>
              <a:t> </a:t>
            </a:r>
            <a:r>
              <a:rPr lang="fr-FR" dirty="0" smtClean="0"/>
              <a:t>pourrait intervenir pour </a:t>
            </a:r>
            <a:r>
              <a:rPr lang="fr-FR" dirty="0"/>
              <a:t>le développement </a:t>
            </a:r>
            <a:r>
              <a:rPr lang="fr-FR" dirty="0" smtClean="0"/>
              <a:t>des phages à usage clinique, </a:t>
            </a:r>
            <a:r>
              <a:rPr lang="fr-FR" dirty="0"/>
              <a:t>l’évaluation de </a:t>
            </a:r>
            <a:r>
              <a:rPr lang="fr-FR" dirty="0" smtClean="0"/>
              <a:t>leur efficacité </a:t>
            </a:r>
            <a:r>
              <a:rPr lang="fr-FR" dirty="0"/>
              <a:t>et de </a:t>
            </a:r>
            <a:r>
              <a:rPr lang="fr-FR" dirty="0" smtClean="0"/>
              <a:t>leur innocuité.</a:t>
            </a:r>
            <a:endParaRPr lang="fr-FR"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988" b="22415"/>
          <a:stretch/>
        </p:blipFill>
        <p:spPr bwMode="auto">
          <a:xfrm>
            <a:off x="9552384" y="2064314"/>
            <a:ext cx="1714500" cy="100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098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0328" y="116632"/>
            <a:ext cx="6795130" cy="837473"/>
          </a:xfrm>
          <a:prstGeom prst="rect">
            <a:avLst/>
          </a:prstGeom>
        </p:spPr>
        <p:txBody>
          <a:bodyPr wrap="none">
            <a:spAutoFit/>
          </a:bodyPr>
          <a:lstStyle/>
          <a:p>
            <a:pPr lvl="0">
              <a:lnSpc>
                <a:spcPct val="150000"/>
              </a:lnSpc>
              <a:spcBef>
                <a:spcPct val="20000"/>
              </a:spcBef>
              <a:buClr>
                <a:srgbClr val="45A695"/>
              </a:buClr>
              <a:buSzPct val="120000"/>
            </a:pPr>
            <a:r>
              <a:rPr lang="fr-FR" sz="3600" b="1" dirty="0" smtClean="0">
                <a:solidFill>
                  <a:srgbClr val="378577"/>
                </a:solidFill>
              </a:rPr>
              <a:t>Un processus complexe et couteux</a:t>
            </a:r>
            <a:endParaRPr lang="fr-FR" sz="3600" b="1" dirty="0">
              <a:solidFill>
                <a:srgbClr val="378577"/>
              </a:solidFill>
            </a:endParaRPr>
          </a:p>
        </p:txBody>
      </p:sp>
      <p:sp>
        <p:nvSpPr>
          <p:cNvPr id="6" name="Rectangle 5"/>
          <p:cNvSpPr/>
          <p:nvPr/>
        </p:nvSpPr>
        <p:spPr>
          <a:xfrm>
            <a:off x="1631504" y="1170612"/>
            <a:ext cx="8856984" cy="4708981"/>
          </a:xfrm>
          <a:prstGeom prst="rect">
            <a:avLst/>
          </a:prstGeom>
        </p:spPr>
        <p:txBody>
          <a:bodyPr wrap="square">
            <a:spAutoFit/>
          </a:bodyPr>
          <a:lstStyle/>
          <a:p>
            <a:pPr marL="342900" indent="-342900">
              <a:buClr>
                <a:srgbClr val="378577"/>
              </a:buClr>
              <a:buFont typeface="Wingdings" panose="05000000000000000000" pitchFamily="2" charset="2"/>
              <a:buChar char="ü"/>
            </a:pPr>
            <a:r>
              <a:rPr lang="fr-FR" sz="2000" dirty="0">
                <a:latin typeface="Open Sans"/>
              </a:rPr>
              <a:t>Etablissement d’une </a:t>
            </a:r>
            <a:r>
              <a:rPr lang="fr-FR" sz="2000" b="1" dirty="0">
                <a:latin typeface="Open Sans"/>
              </a:rPr>
              <a:t>collection de phages </a:t>
            </a:r>
            <a:endParaRPr lang="fr-FR" sz="2000" dirty="0">
              <a:latin typeface="Open Sans"/>
            </a:endParaRPr>
          </a:p>
          <a:p>
            <a:pPr>
              <a:buClr>
                <a:srgbClr val="378577"/>
              </a:buClr>
            </a:pPr>
            <a:endParaRPr lang="fr-FR" sz="2000" dirty="0">
              <a:latin typeface="Open Sans"/>
            </a:endParaRPr>
          </a:p>
          <a:p>
            <a:pPr marL="342900" indent="-342900">
              <a:buClr>
                <a:srgbClr val="378577"/>
              </a:buClr>
              <a:buFont typeface="Wingdings" panose="05000000000000000000" pitchFamily="2" charset="2"/>
              <a:buChar char="ü"/>
            </a:pPr>
            <a:r>
              <a:rPr lang="fr-FR" sz="2000" dirty="0">
                <a:latin typeface="Open Sans"/>
              </a:rPr>
              <a:t>Mise en place dans des conditions contrôlées et standardisées </a:t>
            </a:r>
            <a:r>
              <a:rPr lang="fr-FR" sz="2000" dirty="0" smtClean="0">
                <a:latin typeface="Open Sans"/>
              </a:rPr>
              <a:t>de </a:t>
            </a:r>
            <a:r>
              <a:rPr lang="fr-FR" sz="2000" b="1" dirty="0" smtClean="0">
                <a:latin typeface="Open Sans"/>
              </a:rPr>
              <a:t>phages ciblant </a:t>
            </a:r>
            <a:r>
              <a:rPr lang="fr-FR" sz="2000" b="1" i="1" dirty="0">
                <a:latin typeface="Open Sans"/>
              </a:rPr>
              <a:t>Pseudomonas aeruginosa</a:t>
            </a:r>
          </a:p>
          <a:p>
            <a:pPr marL="342900" indent="-342900">
              <a:buClr>
                <a:srgbClr val="378577"/>
              </a:buClr>
              <a:buFont typeface="Wingdings" panose="05000000000000000000" pitchFamily="2" charset="2"/>
              <a:buChar char="ü"/>
            </a:pPr>
            <a:endParaRPr lang="fr-FR" sz="2000" dirty="0">
              <a:latin typeface="Open Sans"/>
            </a:endParaRPr>
          </a:p>
          <a:p>
            <a:pPr marL="342900" indent="-342900">
              <a:buClr>
                <a:srgbClr val="378577"/>
              </a:buClr>
              <a:buFont typeface="Wingdings" panose="05000000000000000000" pitchFamily="2" charset="2"/>
              <a:buChar char="ü"/>
            </a:pPr>
            <a:r>
              <a:rPr lang="fr-FR" sz="2000" b="1" dirty="0">
                <a:latin typeface="Open Sans"/>
              </a:rPr>
              <a:t>Evaluation préclinique </a:t>
            </a:r>
            <a:r>
              <a:rPr lang="fr-FR" sz="2000" dirty="0">
                <a:latin typeface="Open Sans"/>
              </a:rPr>
              <a:t>(</a:t>
            </a:r>
            <a:r>
              <a:rPr lang="fr-FR" sz="2000" i="1" dirty="0">
                <a:latin typeface="Open Sans"/>
              </a:rPr>
              <a:t>in vitro </a:t>
            </a:r>
            <a:r>
              <a:rPr lang="fr-FR" sz="2000" dirty="0">
                <a:latin typeface="Open Sans"/>
              </a:rPr>
              <a:t>et </a:t>
            </a:r>
            <a:r>
              <a:rPr lang="fr-FR" sz="2000" i="1" dirty="0">
                <a:latin typeface="Open Sans"/>
              </a:rPr>
              <a:t>in vivo</a:t>
            </a:r>
            <a:r>
              <a:rPr lang="fr-FR" sz="2000" dirty="0">
                <a:latin typeface="Open Sans"/>
              </a:rPr>
              <a:t>) </a:t>
            </a:r>
            <a:r>
              <a:rPr lang="fr-FR" sz="2000" dirty="0" smtClean="0">
                <a:latin typeface="Open Sans"/>
              </a:rPr>
              <a:t>: </a:t>
            </a:r>
            <a:r>
              <a:rPr lang="fr-FR" sz="2000" dirty="0">
                <a:latin typeface="Open Sans"/>
              </a:rPr>
              <a:t>innocuité et efficacité sur des </a:t>
            </a:r>
            <a:r>
              <a:rPr lang="fr-FR" sz="2000" b="1" dirty="0">
                <a:latin typeface="Open Sans"/>
              </a:rPr>
              <a:t>souches de </a:t>
            </a:r>
            <a:r>
              <a:rPr lang="fr-FR" sz="2000" b="1" i="1" dirty="0">
                <a:latin typeface="Open Sans"/>
              </a:rPr>
              <a:t>Pseudomonas aeruginosa</a:t>
            </a:r>
            <a:r>
              <a:rPr lang="fr-FR" sz="2000" i="1" dirty="0">
                <a:latin typeface="Open Sans"/>
              </a:rPr>
              <a:t> </a:t>
            </a:r>
            <a:r>
              <a:rPr lang="fr-FR" sz="2000" dirty="0">
                <a:latin typeface="Open Sans"/>
              </a:rPr>
              <a:t>issues de patients</a:t>
            </a:r>
            <a:endParaRPr lang="fr-FR" sz="2000" b="1" dirty="0">
              <a:latin typeface="Open Sans"/>
            </a:endParaRPr>
          </a:p>
          <a:p>
            <a:pPr marL="342900" indent="-342900">
              <a:buClr>
                <a:srgbClr val="378577"/>
              </a:buClr>
              <a:buFont typeface="Wingdings" panose="05000000000000000000" pitchFamily="2" charset="2"/>
              <a:buChar char="ü"/>
            </a:pPr>
            <a:endParaRPr lang="fr-FR" sz="2000" dirty="0">
              <a:latin typeface="Open Sans"/>
            </a:endParaRPr>
          </a:p>
          <a:p>
            <a:pPr marL="342900" indent="-342900">
              <a:buClr>
                <a:srgbClr val="378577"/>
              </a:buClr>
              <a:buFont typeface="Wingdings" panose="05000000000000000000" pitchFamily="2" charset="2"/>
              <a:buChar char="ü"/>
            </a:pPr>
            <a:r>
              <a:rPr lang="fr-FR" sz="2000" dirty="0">
                <a:latin typeface="Open Sans"/>
              </a:rPr>
              <a:t>Anticipation des </a:t>
            </a:r>
            <a:r>
              <a:rPr lang="fr-FR" sz="2000" b="1" dirty="0">
                <a:latin typeface="Open Sans"/>
              </a:rPr>
              <a:t>questions règlementaires </a:t>
            </a:r>
            <a:r>
              <a:rPr lang="fr-FR" sz="2000" dirty="0">
                <a:latin typeface="Open Sans"/>
              </a:rPr>
              <a:t>pour assurer la faisabilité d’une étude clinique</a:t>
            </a:r>
          </a:p>
          <a:p>
            <a:pPr>
              <a:buClr>
                <a:srgbClr val="378577"/>
              </a:buClr>
            </a:pPr>
            <a:endParaRPr lang="fr-FR" sz="2000" dirty="0">
              <a:latin typeface="Open Sans"/>
            </a:endParaRPr>
          </a:p>
          <a:p>
            <a:pPr marL="342900" indent="-342900">
              <a:buClr>
                <a:srgbClr val="378577"/>
              </a:buClr>
              <a:buFont typeface="Wingdings" panose="05000000000000000000" pitchFamily="2" charset="2"/>
              <a:buChar char="ü"/>
            </a:pPr>
            <a:r>
              <a:rPr lang="fr-FR" sz="2000" dirty="0">
                <a:latin typeface="Open Sans"/>
              </a:rPr>
              <a:t>Anticipation des </a:t>
            </a:r>
            <a:r>
              <a:rPr lang="fr-FR" sz="2000" b="1" dirty="0">
                <a:latin typeface="Open Sans"/>
              </a:rPr>
              <a:t>questions liées à la mise en place de l’essai clinique </a:t>
            </a:r>
            <a:r>
              <a:rPr lang="fr-FR" sz="2000" dirty="0" smtClean="0">
                <a:latin typeface="Open Sans"/>
              </a:rPr>
              <a:t>: </a:t>
            </a:r>
            <a:r>
              <a:rPr lang="fr-FR" sz="2000" dirty="0">
                <a:latin typeface="Open Sans"/>
              </a:rPr>
              <a:t>schéma de l’étude, critères d’inclusion, paramètres à mesurer… </a:t>
            </a:r>
            <a:r>
              <a:rPr lang="fr-FR" sz="2000" b="1" dirty="0">
                <a:latin typeface="Open Sans"/>
              </a:rPr>
              <a:t> </a:t>
            </a:r>
          </a:p>
          <a:p>
            <a:pPr marL="342900" indent="-342900">
              <a:buClr>
                <a:srgbClr val="378577"/>
              </a:buClr>
              <a:buFont typeface="Wingdings" panose="05000000000000000000" pitchFamily="2" charset="2"/>
              <a:buChar char="ü"/>
            </a:pPr>
            <a:endParaRPr lang="fr-FR" sz="2000" dirty="0">
              <a:latin typeface="Open Sans"/>
            </a:endParaRPr>
          </a:p>
          <a:p>
            <a:pPr marL="342900" indent="-342900">
              <a:buClr>
                <a:srgbClr val="378577"/>
              </a:buClr>
              <a:buFont typeface="Wingdings" panose="05000000000000000000" pitchFamily="2" charset="2"/>
              <a:buChar char="ü"/>
            </a:pPr>
            <a:r>
              <a:rPr lang="fr-FR" sz="2000" dirty="0">
                <a:latin typeface="Open Sans"/>
              </a:rPr>
              <a:t>Construction du </a:t>
            </a:r>
            <a:r>
              <a:rPr lang="fr-FR" sz="2000" b="1" dirty="0">
                <a:latin typeface="Open Sans"/>
              </a:rPr>
              <a:t>plan financier</a:t>
            </a:r>
            <a:r>
              <a:rPr lang="fr-FR" sz="2000" dirty="0">
                <a:latin typeface="Open Sans"/>
              </a:rPr>
              <a:t> pour le développement clinique</a:t>
            </a:r>
          </a:p>
        </p:txBody>
      </p:sp>
    </p:spTree>
    <p:extLst>
      <p:ext uri="{BB962C8B-B14F-4D97-AF65-F5344CB8AC3E}">
        <p14:creationId xmlns:p14="http://schemas.microsoft.com/office/powerpoint/2010/main" val="79881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vlm-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14418</TotalTime>
  <Words>1055</Words>
  <Application>Microsoft Office PowerPoint</Application>
  <PresentationFormat>Grand écran</PresentationFormat>
  <Paragraphs>119</Paragraphs>
  <Slides>13</Slides>
  <Notes>8</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13</vt:i4>
      </vt:variant>
    </vt:vector>
  </HeadingPairs>
  <TitlesOfParts>
    <vt:vector size="19" baseType="lpstr">
      <vt:lpstr>Arial</vt:lpstr>
      <vt:lpstr>Calibri</vt:lpstr>
      <vt:lpstr>Open Sans</vt:lpstr>
      <vt:lpstr>Wingdings</vt:lpstr>
      <vt:lpstr>modele-vlm-standard</vt:lpstr>
      <vt:lpstr>Conception personnalisée</vt:lpstr>
      <vt:lpstr>Phagothérapie</vt:lpstr>
      <vt:lpstr>Présentation PowerPoint</vt:lpstr>
      <vt:lpstr>Rappel du contexte - 1</vt:lpstr>
      <vt:lpstr>Rappel du contexte - 2</vt:lpstr>
      <vt:lpstr>Présentation PowerPoint</vt:lpstr>
      <vt:lpstr>Présentation PowerPoint</vt:lpstr>
      <vt:lpstr>Présentation PowerPoint</vt:lpstr>
      <vt:lpstr>Répondre aux attentes des patients : vers un essai clinique  ?</vt:lpstr>
      <vt:lpstr>Présentation PowerPoint</vt:lpstr>
      <vt:lpstr>Présentation PowerPoint</vt:lpstr>
      <vt:lpstr>Présentation PowerPoint</vt:lpstr>
      <vt:lpstr>Présentation PowerPoint</vt:lpstr>
      <vt:lpstr>Le savez-vous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 JOBBIN</dc:creator>
  <cp:lastModifiedBy>Paola De Carli</cp:lastModifiedBy>
  <cp:revision>1035</cp:revision>
  <cp:lastPrinted>2017-03-20T11:35:40Z</cp:lastPrinted>
  <dcterms:created xsi:type="dcterms:W3CDTF">2014-12-03T17:33:24Z</dcterms:created>
  <dcterms:modified xsi:type="dcterms:W3CDTF">2020-11-09T14:56:32Z</dcterms:modified>
</cp:coreProperties>
</file>