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8"/>
  </p:notesMasterIdLst>
  <p:sldIdLst>
    <p:sldId id="256" r:id="rId2"/>
    <p:sldId id="300" r:id="rId3"/>
    <p:sldId id="257" r:id="rId4"/>
    <p:sldId id="279" r:id="rId5"/>
    <p:sldId id="260" r:id="rId6"/>
    <p:sldId id="278" r:id="rId7"/>
    <p:sldId id="262" r:id="rId8"/>
    <p:sldId id="263" r:id="rId9"/>
    <p:sldId id="303" r:id="rId10"/>
    <p:sldId id="280" r:id="rId11"/>
    <p:sldId id="259" r:id="rId12"/>
    <p:sldId id="264" r:id="rId13"/>
    <p:sldId id="265" r:id="rId14"/>
    <p:sldId id="268" r:id="rId15"/>
    <p:sldId id="304" r:id="rId16"/>
    <p:sldId id="297" r:id="rId17"/>
    <p:sldId id="298" r:id="rId18"/>
    <p:sldId id="299" r:id="rId19"/>
    <p:sldId id="301" r:id="rId20"/>
    <p:sldId id="305" r:id="rId21"/>
    <p:sldId id="290" r:id="rId22"/>
    <p:sldId id="291" r:id="rId23"/>
    <p:sldId id="293" r:id="rId24"/>
    <p:sldId id="292" r:id="rId25"/>
    <p:sldId id="294" r:id="rId26"/>
    <p:sldId id="282" r:id="rId27"/>
    <p:sldId id="288" r:id="rId28"/>
    <p:sldId id="283" r:id="rId29"/>
    <p:sldId id="284" r:id="rId30"/>
    <p:sldId id="275" r:id="rId31"/>
    <p:sldId id="287" r:id="rId32"/>
    <p:sldId id="289" r:id="rId33"/>
    <p:sldId id="285" r:id="rId34"/>
    <p:sldId id="286" r:id="rId35"/>
    <p:sldId id="274" r:id="rId36"/>
    <p:sldId id="277" r:id="rId37"/>
    <p:sldId id="306" r:id="rId38"/>
    <p:sldId id="307" r:id="rId39"/>
    <p:sldId id="308" r:id="rId40"/>
    <p:sldId id="309" r:id="rId41"/>
    <p:sldId id="310" r:id="rId42"/>
    <p:sldId id="315" r:id="rId43"/>
    <p:sldId id="312" r:id="rId44"/>
    <p:sldId id="313" r:id="rId45"/>
    <p:sldId id="296" r:id="rId46"/>
    <p:sldId id="302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4"/>
    <p:restoredTop sz="70624"/>
  </p:normalViewPr>
  <p:slideViewPr>
    <p:cSldViewPr snapToGrid="0" snapToObjects="1">
      <p:cViewPr>
        <p:scale>
          <a:sx n="70" d="100"/>
          <a:sy n="70" d="100"/>
        </p:scale>
        <p:origin x="368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8E7F6-65CA-B34D-950D-E9C9038AA7D9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FCC65-2BE8-1C47-AABB-608B494E8DA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72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52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090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118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489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52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58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27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052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32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192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87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590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697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580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92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483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731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446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5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513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03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138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80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647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CC65-2BE8-1C47-AABB-608B494E8DA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73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4D2F136-E712-B64F-8358-DFE6457A3C10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867CB44-A9FF-9043-B5E6-DC5F745A58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78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Relationship Id="rId3" Type="http://schemas.openxmlformats.org/officeDocument/2006/relationships/hyperlink" Target="https://journals.lww.com/transplantjournal/toc/9000/00000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ACTUALITÉS SCIENTIFIQUES</a:t>
            </a:r>
            <a:br>
              <a:rPr lang="fr-FR" dirty="0" smtClean="0"/>
            </a:br>
            <a:r>
              <a:rPr lang="fr-FR" dirty="0" smtClean="0"/>
              <a:t>         2019</a:t>
            </a:r>
            <a:r>
              <a:rPr lang="is-IS" dirty="0" smtClean="0"/>
              <a:t>-2020</a:t>
            </a:r>
            <a:endParaRPr lang="fr-FR" sz="105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Dr JULIE MANKIKIAN</a:t>
            </a:r>
          </a:p>
          <a:p>
            <a:r>
              <a:rPr lang="fr-FR" dirty="0" smtClean="0"/>
              <a:t>CRCM ADULTE TOURS</a:t>
            </a:r>
          </a:p>
          <a:p>
            <a:r>
              <a:rPr lang="fr-FR" dirty="0" smtClean="0"/>
              <a:t>17 NOV 2020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" y="5592438"/>
            <a:ext cx="1638347" cy="850680"/>
          </a:xfrm>
          <a:prstGeom prst="rect">
            <a:avLst/>
          </a:prstGeom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5623" r="22083" b="28688"/>
          <a:stretch>
            <a:fillRect/>
          </a:stretch>
        </p:blipFill>
        <p:spPr bwMode="auto">
          <a:xfrm>
            <a:off x="10139658" y="5506921"/>
            <a:ext cx="1586564" cy="93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9029700" cy="214715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71" y="2489906"/>
            <a:ext cx="3483429" cy="17593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18531" y="3399607"/>
            <a:ext cx="2318840" cy="814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200" dirty="0">
                <a:latin typeface="Arial" charset="0"/>
              </a:rPr>
              <a:t>N </a:t>
            </a:r>
            <a:r>
              <a:rPr lang="en-GB" sz="1200" dirty="0" err="1">
                <a:latin typeface="Arial" charset="0"/>
              </a:rPr>
              <a:t>Engl</a:t>
            </a:r>
            <a:r>
              <a:rPr lang="en-GB" sz="1200" dirty="0">
                <a:latin typeface="Arial" charset="0"/>
              </a:rPr>
              <a:t> J Med</a:t>
            </a:r>
          </a:p>
          <a:p>
            <a:pPr algn="ctr"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200" dirty="0">
                <a:latin typeface="Arial" charset="0"/>
              </a:rPr>
              <a:t>Volume 381(19):1809-1819</a:t>
            </a:r>
          </a:p>
          <a:p>
            <a:pPr algn="ctr"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200" dirty="0">
                <a:latin typeface="Arial" charset="0"/>
              </a:rPr>
              <a:t>November 7, 2019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383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smtClean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7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410715" y="2824488"/>
                <a:ext cx="4270247" cy="310198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fr-FR" dirty="0"/>
                  <a:t>Phase 3 </a:t>
                </a:r>
                <a:r>
                  <a:rPr lang="fr-FR" dirty="0" smtClean="0"/>
                  <a:t>multicentrique (</a:t>
                </a:r>
                <a:r>
                  <a:rPr lang="fr-FR" dirty="0"/>
                  <a:t>115 sites 13 pays </a:t>
                </a:r>
                <a:r>
                  <a:rPr lang="fr-FR" dirty="0" smtClean="0"/>
                  <a:t>)</a:t>
                </a:r>
                <a:endParaRPr lang="fr-FR" dirty="0"/>
              </a:p>
              <a:p>
                <a14:m>
                  <m:oMath xmlns:m="http://schemas.openxmlformats.org/officeDocument/2006/math">
                    <m:r>
                      <a:rPr lang="fr-FR" i="1">
                        <a:latin typeface="Cambria Math" charset="0"/>
                        <a:ea typeface="Cambria Math" charset="0"/>
                        <a:cs typeface="Cambria Math" charset="0"/>
                      </a:rPr>
                      <m:t>≥ </m:t>
                    </m:r>
                  </m:oMath>
                </a14:m>
                <a:r>
                  <a:rPr lang="fr-FR" dirty="0"/>
                  <a:t>12 ans, </a:t>
                </a:r>
                <a:r>
                  <a:rPr lang="fr-FR" dirty="0" smtClean="0"/>
                  <a:t>F508del/Fonction minimale (F/MF), </a:t>
                </a:r>
                <a:r>
                  <a:rPr lang="fr-FR" dirty="0"/>
                  <a:t>stables, VEMS entre 40 et 90%</a:t>
                </a:r>
              </a:p>
              <a:p>
                <a:r>
                  <a:rPr lang="fr-FR" dirty="0"/>
                  <a:t>Randomisé avec groupe </a:t>
                </a:r>
                <a:r>
                  <a:rPr lang="fr-FR" dirty="0" smtClean="0"/>
                  <a:t>placebo</a:t>
                </a:r>
                <a:endParaRPr lang="fr-FR" dirty="0"/>
              </a:p>
              <a:p>
                <a:r>
                  <a:rPr lang="fr-FR" dirty="0" smtClean="0"/>
                  <a:t>CJP S4: </a:t>
                </a:r>
                <a:r>
                  <a:rPr lang="fr-FR" dirty="0"/>
                  <a:t>variation du VEMS à 4 semaines/ valeur de base</a:t>
                </a:r>
              </a:p>
              <a:p>
                <a:r>
                  <a:rPr lang="fr-FR" dirty="0" smtClean="0"/>
                  <a:t>CJS S4: variation </a:t>
                </a:r>
                <a:r>
                  <a:rPr lang="fr-FR" dirty="0"/>
                  <a:t>Chlore sudoral, CFQ-R RD score/ valeurs de base + </a:t>
                </a:r>
                <a:r>
                  <a:rPr lang="fr-FR" dirty="0" smtClean="0"/>
                  <a:t>Tolérance</a:t>
                </a:r>
              </a:p>
              <a:p>
                <a:r>
                  <a:rPr lang="fr-FR" dirty="0" smtClean="0"/>
                  <a:t>CJS S24: VEMS, CS, CFQ-RD, Exacerbations, BMI, poids</a:t>
                </a:r>
                <a:r>
                  <a:rPr lang="is-IS" dirty="0" smtClean="0"/>
                  <a:t>…</a:t>
                </a:r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8" name="Espace réservé du contenu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410715" y="2824488"/>
                <a:ext cx="4270247" cy="3101982"/>
              </a:xfrm>
              <a:blipFill rotWithShape="0">
                <a:blip r:embed="rId3"/>
                <a:stretch>
                  <a:fillRect l="-713" t="-1375" r="-428" b="-11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523" y="2730829"/>
            <a:ext cx="66040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r>
              <a:rPr lang="fr-FR" smtClean="0"/>
              <a:t/>
            </a:r>
            <a:br>
              <a:rPr lang="fr-FR" smtClean="0"/>
            </a:br>
            <a:r>
              <a:rPr lang="fr-FR" sz="2000" smtClean="0">
                <a:latin typeface="+mn-lt"/>
              </a:rPr>
              <a:t>caractéristiques </a:t>
            </a:r>
            <a:r>
              <a:rPr lang="fr-FR" sz="2000" dirty="0" err="1" smtClean="0">
                <a:latin typeface="+mn-lt"/>
              </a:rPr>
              <a:t>baseline</a:t>
            </a:r>
            <a:endParaRPr lang="fr-FR" sz="20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smtClean="0"/>
          </a:p>
          <a:p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6647153" y="3579809"/>
            <a:ext cx="4270247" cy="3101982"/>
          </a:xfrm>
        </p:spPr>
        <p:txBody>
          <a:bodyPr/>
          <a:lstStyle/>
          <a:p>
            <a:r>
              <a:rPr lang="fr-FR" dirty="0"/>
              <a:t>Groupes comparables à </a:t>
            </a:r>
            <a:r>
              <a:rPr lang="fr-FR" dirty="0" err="1"/>
              <a:t>baseline</a:t>
            </a:r>
            <a:r>
              <a:rPr lang="fr-FR" dirty="0"/>
              <a:t> sur les caractéristiques démographiques et cliniques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353096"/>
            <a:ext cx="34417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2218158"/>
            <a:ext cx="10515600" cy="4351338"/>
          </a:xfrm>
        </p:spPr>
        <p:txBody>
          <a:bodyPr/>
          <a:lstStyle/>
          <a:p>
            <a:endParaRPr lang="fr-FR" smtClean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704727"/>
            <a:ext cx="6045200" cy="3378200"/>
          </a:xfrm>
          <a:prstGeom prst="rect">
            <a:avLst/>
          </a:prstGeom>
        </p:spPr>
      </p:pic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r>
              <a:rPr lang="fr-FR" sz="2000" dirty="0" smtClean="0"/>
              <a:t>CJP ＆ CJS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064" y="2409531"/>
            <a:ext cx="4660900" cy="3968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67736" y="3384884"/>
            <a:ext cx="1058832" cy="75095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975600" y="637812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-63%</a:t>
            </a: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341534" y="639153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-71%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707469" y="639153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-78%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967736" y="4135835"/>
            <a:ext cx="2074164" cy="2794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67736" y="4415234"/>
            <a:ext cx="1171127" cy="164628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5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r>
              <a:rPr lang="fr-FR" sz="2000" dirty="0" smtClean="0"/>
              <a:t>effets indésirables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 smtClean="0"/>
          </a:p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 arrêts / groupe triple </a:t>
            </a:r>
            <a:r>
              <a:rPr lang="fr-FR" dirty="0" err="1" smtClean="0"/>
              <a:t>asso</a:t>
            </a:r>
            <a:r>
              <a:rPr lang="fr-FR" dirty="0" smtClean="0"/>
              <a:t> (rash et HTPO sur cirrhose pré existante)</a:t>
            </a:r>
            <a:endParaRPr lang="fr-FR" dirty="0"/>
          </a:p>
          <a:p>
            <a:r>
              <a:rPr lang="fr-FR" dirty="0" smtClean="0"/>
              <a:t>Autres EI rapportés groupe triple </a:t>
            </a:r>
            <a:r>
              <a:rPr lang="fr-FR" dirty="0" err="1" smtClean="0"/>
              <a:t>asso</a:t>
            </a:r>
            <a:r>
              <a:rPr lang="fr-FR" dirty="0" smtClean="0"/>
              <a:t>:</a:t>
            </a:r>
            <a:endParaRPr lang="fr-FR" dirty="0"/>
          </a:p>
          <a:p>
            <a:pPr lvl="1"/>
            <a:r>
              <a:rPr lang="fr-FR" dirty="0" smtClean="0"/>
              <a:t>↑</a:t>
            </a:r>
            <a:r>
              <a:rPr lang="fr-FR" dirty="0" err="1" smtClean="0"/>
              <a:t>transa</a:t>
            </a:r>
            <a:endParaRPr lang="fr-FR" dirty="0" smtClean="0"/>
          </a:p>
          <a:p>
            <a:pPr lvl="1"/>
            <a:r>
              <a:rPr lang="fr-FR" dirty="0"/>
              <a:t>↑ </a:t>
            </a:r>
            <a:r>
              <a:rPr lang="fr-FR" dirty="0" smtClean="0"/>
              <a:t>CPK </a:t>
            </a:r>
            <a:r>
              <a:rPr lang="fr-FR" dirty="0" err="1" smtClean="0"/>
              <a:t>asympto</a:t>
            </a:r>
            <a:r>
              <a:rPr lang="fr-FR" dirty="0" smtClean="0"/>
              <a:t> et </a:t>
            </a:r>
            <a:r>
              <a:rPr lang="fr-FR" dirty="0" err="1"/>
              <a:t>asso</a:t>
            </a:r>
            <a:r>
              <a:rPr lang="fr-FR" dirty="0"/>
              <a:t> à </a:t>
            </a:r>
            <a:r>
              <a:rPr lang="fr-FR" dirty="0" smtClean="0"/>
              <a:t>l’effort</a:t>
            </a:r>
          </a:p>
          <a:p>
            <a:pPr lvl="1"/>
            <a:r>
              <a:rPr lang="fr-FR" dirty="0" smtClean="0"/>
              <a:t>rash </a:t>
            </a:r>
          </a:p>
          <a:p>
            <a:pPr lvl="1"/>
            <a:r>
              <a:rPr lang="fr-FR" dirty="0"/>
              <a:t>↑ </a:t>
            </a:r>
            <a:r>
              <a:rPr lang="fr-FR" dirty="0" smtClean="0"/>
              <a:t>TA </a:t>
            </a:r>
            <a:r>
              <a:rPr lang="fr-FR" dirty="0"/>
              <a:t>peu </a:t>
            </a:r>
            <a:r>
              <a:rPr lang="fr-FR" dirty="0" smtClean="0"/>
              <a:t>importante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136" y="2505557"/>
            <a:ext cx="2777812" cy="38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bénéfice </a:t>
            </a:r>
            <a:r>
              <a:rPr lang="fr-FR" dirty="0"/>
              <a:t>significatif et très net </a:t>
            </a:r>
            <a:r>
              <a:rPr lang="fr-FR" dirty="0" smtClean="0"/>
              <a:t>/placebo chez les F/MF</a:t>
            </a:r>
          </a:p>
          <a:p>
            <a:r>
              <a:rPr lang="fr-FR" dirty="0" smtClean="0"/>
              <a:t>Dès 4 semaines et maintenu à 24 semaines</a:t>
            </a:r>
          </a:p>
          <a:p>
            <a:r>
              <a:rPr lang="fr-FR" dirty="0" smtClean="0"/>
              <a:t>+ 13,6% de VEMS en moyenne, amélioration de l’état nutritionnel et de la qualité de vie</a:t>
            </a:r>
          </a:p>
          <a:p>
            <a:r>
              <a:rPr lang="fr-FR" dirty="0" smtClean="0"/>
              <a:t>Réduction de 63% des exacerbations </a:t>
            </a:r>
          </a:p>
          <a:p>
            <a:r>
              <a:rPr lang="fr-FR" dirty="0" smtClean="0"/>
              <a:t>Bon profil de tolérance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1488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9123218" cy="216447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92" y="2488048"/>
            <a:ext cx="4572000" cy="19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Phase d’extension en ouvert des 2 essais de phase 3.</a:t>
            </a:r>
          </a:p>
          <a:p>
            <a:r>
              <a:rPr lang="fr-FR" dirty="0"/>
              <a:t>Analyse intermédiaire à S24 pour les F/MF et S36 pour les F/F</a:t>
            </a:r>
          </a:p>
          <a:p>
            <a:r>
              <a:rPr lang="fr-FR" dirty="0" smtClean="0"/>
              <a:t>OP: tolérance</a:t>
            </a:r>
          </a:p>
          <a:p>
            <a:r>
              <a:rPr lang="fr-FR" dirty="0" smtClean="0"/>
              <a:t>OS: efficacité (VEMS, chlore sudoral, IMC, CFQR-RD, </a:t>
            </a:r>
            <a:r>
              <a:rPr lang="fr-FR" dirty="0" err="1" smtClean="0"/>
              <a:t>Pex</a:t>
            </a:r>
            <a:r>
              <a:rPr lang="fr-FR" dirty="0" smtClean="0"/>
              <a:t>) et PD</a:t>
            </a:r>
          </a:p>
        </p:txBody>
      </p:sp>
    </p:spTree>
    <p:extLst>
      <p:ext uri="{BB962C8B-B14F-4D97-AF65-F5344CB8AC3E}">
        <p14:creationId xmlns:p14="http://schemas.microsoft.com/office/powerpoint/2010/main" val="9485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N= 506 patients; </a:t>
            </a:r>
            <a:r>
              <a:rPr lang="is-IS" dirty="0"/>
              <a:t>(n=399 </a:t>
            </a:r>
            <a:r>
              <a:rPr lang="is-IS" i="1" dirty="0"/>
              <a:t>F</a:t>
            </a:r>
            <a:r>
              <a:rPr lang="is-IS" dirty="0"/>
              <a:t>/MF; n=107 </a:t>
            </a:r>
            <a:r>
              <a:rPr lang="is-IS" i="1" dirty="0"/>
              <a:t>F</a:t>
            </a:r>
            <a:r>
              <a:rPr lang="is-IS" dirty="0"/>
              <a:t>/</a:t>
            </a:r>
            <a:r>
              <a:rPr lang="is-IS" i="1" dirty="0"/>
              <a:t>F</a:t>
            </a:r>
            <a:r>
              <a:rPr lang="is-IS" dirty="0" smtClean="0"/>
              <a:t>)</a:t>
            </a:r>
          </a:p>
          <a:p>
            <a:r>
              <a:rPr lang="fr-FR" dirty="0" smtClean="0"/>
              <a:t>B</a:t>
            </a:r>
            <a:r>
              <a:rPr lang="is-IS" dirty="0" smtClean="0"/>
              <a:t>onne tolérance</a:t>
            </a:r>
          </a:p>
          <a:p>
            <a:r>
              <a:rPr lang="is-IS" dirty="0" smtClean="0"/>
              <a:t>EI chez 93,1% des patients , légers à modérés identiques aux études pivots (toux, douleur oropharyngée et P</a:t>
            </a:r>
            <a:r>
              <a:rPr lang="fr-FR" dirty="0"/>
              <a:t>E</a:t>
            </a:r>
            <a:r>
              <a:rPr lang="is-IS" dirty="0" smtClean="0"/>
              <a:t>x) et non liés au traitement</a:t>
            </a:r>
          </a:p>
          <a:p>
            <a:r>
              <a:rPr lang="fr-FR" dirty="0" smtClean="0"/>
              <a:t>SAE chez 15,8% des patients: </a:t>
            </a:r>
            <a:r>
              <a:rPr lang="fr-FR" dirty="0" err="1" smtClean="0"/>
              <a:t>PEx</a:t>
            </a:r>
            <a:r>
              <a:rPr lang="fr-FR" dirty="0" smtClean="0"/>
              <a:t> infectieuses, hémoptysies, SOID</a:t>
            </a:r>
          </a:p>
          <a:p>
            <a:r>
              <a:rPr lang="fr-FR" dirty="0"/>
              <a:t>↑ </a:t>
            </a:r>
            <a:r>
              <a:rPr lang="fr-FR" dirty="0" err="1"/>
              <a:t>transa</a:t>
            </a:r>
            <a:r>
              <a:rPr lang="fr-FR" dirty="0"/>
              <a:t> </a:t>
            </a:r>
            <a:r>
              <a:rPr lang="fr-FR" dirty="0" smtClean="0"/>
              <a:t>chez 7,1% des patients</a:t>
            </a:r>
          </a:p>
          <a:p>
            <a:r>
              <a:rPr lang="fr-FR" dirty="0" smtClean="0"/>
              <a:t>7 patients (1,4%) on arrêtés le traitement pour EI: </a:t>
            </a:r>
            <a:r>
              <a:rPr lang="fr-FR" dirty="0"/>
              <a:t>↑ </a:t>
            </a:r>
            <a:r>
              <a:rPr lang="fr-FR" dirty="0" err="1" smtClean="0"/>
              <a:t>transa</a:t>
            </a:r>
            <a:r>
              <a:rPr lang="fr-FR" dirty="0" smtClean="0"/>
              <a:t> (n=4</a:t>
            </a:r>
            <a:r>
              <a:rPr lang="fr-FR" dirty="0"/>
              <a:t>), </a:t>
            </a:r>
            <a:r>
              <a:rPr lang="fr-FR" dirty="0" smtClean="0"/>
              <a:t>dépression </a:t>
            </a:r>
            <a:r>
              <a:rPr lang="fr-FR" dirty="0"/>
              <a:t>(n=1), rash (n=1), </a:t>
            </a:r>
            <a:r>
              <a:rPr lang="fr-FR" dirty="0" smtClean="0"/>
              <a:t>et acouphène + </a:t>
            </a:r>
            <a:r>
              <a:rPr lang="fr-FR" dirty="0"/>
              <a:t>contusion (</a:t>
            </a:r>
            <a:r>
              <a:rPr lang="fr-FR" dirty="0" smtClean="0"/>
              <a:t>n=1)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96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F/MF: </a:t>
            </a:r>
          </a:p>
          <a:p>
            <a:pPr lvl="1"/>
            <a:r>
              <a:rPr lang="fr-FR" dirty="0" smtClean="0"/>
              <a:t>Gain VEMS à S24 </a:t>
            </a:r>
            <a:r>
              <a:rPr lang="en-US" dirty="0" smtClean="0"/>
              <a:t>14.9% (Placebo) et 14.3 % (ETI)</a:t>
            </a:r>
          </a:p>
          <a:p>
            <a:pPr lvl="1"/>
            <a:r>
              <a:rPr lang="en-US" dirty="0" err="1" smtClean="0"/>
              <a:t>Tx</a:t>
            </a:r>
            <a:r>
              <a:rPr lang="en-US" dirty="0" smtClean="0"/>
              <a:t> </a:t>
            </a:r>
            <a:r>
              <a:rPr lang="en-US" dirty="0" err="1" smtClean="0"/>
              <a:t>d’exacerbation</a:t>
            </a:r>
            <a:r>
              <a:rPr lang="en-US" dirty="0" smtClean="0"/>
              <a:t> 0,3 /48 </a:t>
            </a:r>
            <a:r>
              <a:rPr lang="en-US" dirty="0" err="1" smtClean="0"/>
              <a:t>semaines</a:t>
            </a:r>
            <a:endParaRPr lang="en-US" dirty="0" smtClean="0"/>
          </a:p>
          <a:p>
            <a:r>
              <a:rPr lang="en-US" dirty="0" smtClean="0"/>
              <a:t>F/F: </a:t>
            </a:r>
          </a:p>
          <a:p>
            <a:pPr lvl="1"/>
            <a:r>
              <a:rPr lang="en-US" dirty="0" smtClean="0"/>
              <a:t>Gain de VEMS S36 de 12,8% (TI) et 11,9% (ETI)</a:t>
            </a:r>
          </a:p>
          <a:p>
            <a:pPr lvl="1"/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 err="1"/>
              <a:t>d’exacerbation</a:t>
            </a:r>
            <a:r>
              <a:rPr lang="en-US" dirty="0"/>
              <a:t> 0,3 /48 </a:t>
            </a:r>
            <a:r>
              <a:rPr lang="en-US" dirty="0" err="1" smtClean="0"/>
              <a:t>semaines</a:t>
            </a:r>
            <a:endParaRPr lang="en-US" dirty="0" smtClean="0"/>
          </a:p>
          <a:p>
            <a:pPr marL="228600" lvl="1"/>
            <a:r>
              <a:rPr lang="en-US" dirty="0" err="1"/>
              <a:t>Autres</a:t>
            </a:r>
            <a:r>
              <a:rPr lang="en-US" dirty="0"/>
              <a:t> OS </a:t>
            </a:r>
            <a:r>
              <a:rPr lang="en-US" dirty="0" smtClean="0"/>
              <a:t>gain </a:t>
            </a:r>
            <a:r>
              <a:rPr lang="en-US" dirty="0" err="1" smtClean="0"/>
              <a:t>comparables</a:t>
            </a:r>
            <a:r>
              <a:rPr lang="en-US" dirty="0" smtClean="0"/>
              <a:t>/ </a:t>
            </a:r>
            <a:r>
              <a:rPr lang="en-US" dirty="0" err="1" smtClean="0"/>
              <a:t>essais</a:t>
            </a:r>
            <a:r>
              <a:rPr lang="en-US" dirty="0" smtClean="0"/>
              <a:t> pivots + </a:t>
            </a:r>
            <a:r>
              <a:rPr lang="en-US" dirty="0" err="1" smtClean="0"/>
              <a:t>maintenus</a:t>
            </a:r>
            <a:endParaRPr lang="en-US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r="49118" b="74467"/>
          <a:stretch/>
        </p:blipFill>
        <p:spPr>
          <a:xfrm>
            <a:off x="8375207" y="2224390"/>
            <a:ext cx="2705916" cy="17189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47571" t="-1871" r="1547" b="74228"/>
          <a:stretch/>
        </p:blipFill>
        <p:spPr>
          <a:xfrm>
            <a:off x="8375207" y="4014289"/>
            <a:ext cx="2705916" cy="18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conflit d’intérêt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0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Bonne tolérance</a:t>
            </a:r>
          </a:p>
          <a:p>
            <a:r>
              <a:rPr lang="fr-FR" dirty="0" smtClean="0"/>
              <a:t>Pour les patients des groupes contrôle et placebo résultats similaires/études pivots après intro triple </a:t>
            </a:r>
            <a:r>
              <a:rPr lang="fr-FR" dirty="0" err="1" smtClean="0"/>
              <a:t>asso</a:t>
            </a:r>
            <a:endParaRPr lang="fr-FR" dirty="0" smtClean="0"/>
          </a:p>
          <a:p>
            <a:r>
              <a:rPr lang="fr-FR" dirty="0" smtClean="0"/>
              <a:t>Pour les autres maintien de l’efficacité à long terme à S48 (24+24) pour les F/MF et à S40 (4+36) pour les F/F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261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2463800"/>
            <a:ext cx="5956300" cy="19177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00" y="2463800"/>
            <a:ext cx="5956300" cy="19177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9004300" cy="218525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550" y="2546350"/>
            <a:ext cx="6438900" cy="17653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067800" y="3847910"/>
            <a:ext cx="128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ERJ in </a:t>
            </a:r>
            <a:r>
              <a:rPr lang="fr-FR" dirty="0" err="1" smtClean="0"/>
              <a:t>press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0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Etude observationnelle </a:t>
            </a:r>
            <a:r>
              <a:rPr lang="fr-FR" dirty="0" err="1" smtClean="0"/>
              <a:t>monocentrique</a:t>
            </a:r>
            <a:r>
              <a:rPr lang="fr-FR" dirty="0" smtClean="0"/>
              <a:t> (Hôpital St Vincent Dublin) </a:t>
            </a:r>
            <a:endParaRPr lang="fr-FR" dirty="0"/>
          </a:p>
          <a:p>
            <a:r>
              <a:rPr lang="fr-FR" dirty="0"/>
              <a:t>F/F ou F/MF</a:t>
            </a:r>
          </a:p>
          <a:p>
            <a:r>
              <a:rPr lang="fr-FR" dirty="0" smtClean="0"/>
              <a:t> </a:t>
            </a:r>
            <a:r>
              <a:rPr lang="fr-FR" dirty="0"/>
              <a:t>inclus dans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access</a:t>
            </a:r>
            <a:r>
              <a:rPr lang="fr-FR" dirty="0" smtClean="0"/>
              <a:t> </a:t>
            </a:r>
            <a:r>
              <a:rPr lang="fr-FR" dirty="0"/>
              <a:t>program de </a:t>
            </a:r>
            <a:r>
              <a:rPr lang="fr-FR" dirty="0" smtClean="0"/>
              <a:t>vertex entre </a:t>
            </a:r>
            <a:r>
              <a:rPr lang="fr-FR" dirty="0" err="1"/>
              <a:t>déc</a:t>
            </a:r>
            <a:r>
              <a:rPr lang="fr-FR" dirty="0"/>
              <a:t> 2019 et </a:t>
            </a:r>
            <a:r>
              <a:rPr lang="fr-FR" dirty="0" err="1"/>
              <a:t>juill</a:t>
            </a:r>
            <a:r>
              <a:rPr lang="fr-FR" dirty="0"/>
              <a:t> 2020</a:t>
            </a:r>
          </a:p>
          <a:p>
            <a:r>
              <a:rPr lang="fr-FR" dirty="0" smtClean="0"/>
              <a:t>Recueil CS,  VEMS, IMC, </a:t>
            </a:r>
            <a:r>
              <a:rPr lang="fr-FR" dirty="0" err="1" smtClean="0"/>
              <a:t>PEx</a:t>
            </a:r>
            <a:r>
              <a:rPr lang="fr-FR" dirty="0" smtClean="0"/>
              <a:t>, comorbidités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59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N=14 (64% femme)</a:t>
            </a:r>
          </a:p>
          <a:p>
            <a:r>
              <a:rPr lang="fr-FR" dirty="0" smtClean="0"/>
              <a:t>8 F/F(tous sous modulateurs CFTR) et 6 F/MF</a:t>
            </a:r>
          </a:p>
          <a:p>
            <a:r>
              <a:rPr lang="is-IS" dirty="0" smtClean="0"/>
              <a:t>34.4 ans  </a:t>
            </a:r>
            <a:r>
              <a:rPr lang="is-IS" dirty="0"/>
              <a:t>(range 19–46) </a:t>
            </a:r>
            <a:endParaRPr lang="is-IS" dirty="0" smtClean="0"/>
          </a:p>
          <a:p>
            <a:r>
              <a:rPr lang="fr-FR" dirty="0" smtClean="0"/>
              <a:t>S</a:t>
            </a:r>
            <a:r>
              <a:rPr lang="en-US" dirty="0" err="1" smtClean="0"/>
              <a:t>uivi</a:t>
            </a:r>
            <a:r>
              <a:rPr lang="en-US" dirty="0" smtClean="0"/>
              <a:t> </a:t>
            </a:r>
            <a:r>
              <a:rPr lang="en-US" dirty="0" err="1" smtClean="0"/>
              <a:t>moyen</a:t>
            </a:r>
            <a:r>
              <a:rPr lang="en-US" dirty="0" smtClean="0"/>
              <a:t> 4.9+/-1.94 </a:t>
            </a:r>
            <a:r>
              <a:rPr lang="en-US" dirty="0" err="1" smtClean="0"/>
              <a:t>mois</a:t>
            </a:r>
            <a:endParaRPr lang="en-US" dirty="0" smtClean="0"/>
          </a:p>
          <a:p>
            <a:r>
              <a:rPr lang="en-US" dirty="0" smtClean="0"/>
              <a:t>9 (64</a:t>
            </a:r>
            <a:r>
              <a:rPr lang="en-US" dirty="0"/>
              <a:t>%) </a:t>
            </a:r>
            <a:r>
              <a:rPr lang="en-US" dirty="0" smtClean="0"/>
              <a:t>CFRD /  6 </a:t>
            </a:r>
            <a:r>
              <a:rPr lang="en-US" dirty="0"/>
              <a:t>(43%) </a:t>
            </a:r>
            <a:r>
              <a:rPr lang="en-US" dirty="0" smtClean="0"/>
              <a:t>CFLD /14 IP</a:t>
            </a:r>
          </a:p>
          <a:p>
            <a:endParaRPr lang="fr-FR" dirty="0"/>
          </a:p>
        </p:txBody>
      </p:sp>
      <p:sp>
        <p:nvSpPr>
          <p:cNvPr id="5" name="Titre 9"/>
          <p:cNvSpPr txBox="1">
            <a:spLocks/>
          </p:cNvSpPr>
          <p:nvPr/>
        </p:nvSpPr>
        <p:spPr>
          <a:xfrm>
            <a:off x="2332736" y="8503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Résultats</a:t>
            </a:r>
            <a:br>
              <a:rPr lang="fr-FR" smtClean="0"/>
            </a:br>
            <a:r>
              <a:rPr lang="fr-FR" sz="2000" smtClean="0">
                <a:latin typeface="+mn-lt"/>
              </a:rPr>
              <a:t>caractéristiques baseline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977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1466588"/>
              </p:ext>
            </p:extLst>
          </p:nvPr>
        </p:nvGraphicFramePr>
        <p:xfrm>
          <a:off x="1150365" y="2638044"/>
          <a:ext cx="5402835" cy="301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635"/>
                <a:gridCol w="978915"/>
                <a:gridCol w="1295400"/>
                <a:gridCol w="1079500"/>
                <a:gridCol w="913385"/>
              </a:tblGrid>
              <a:tr h="497377"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initial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Follow</a:t>
                      </a:r>
                      <a:r>
                        <a:rPr lang="fr-FR" sz="1200" dirty="0" smtClean="0"/>
                        <a:t>-up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Suivi médian</a:t>
                      </a:r>
                      <a:endParaRPr lang="fr-FR" sz="1200" dirty="0"/>
                    </a:p>
                  </a:txBody>
                  <a:tcPr/>
                </a:tc>
              </a:tr>
              <a:tr h="554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VEMS </a:t>
                      </a:r>
                    </a:p>
                    <a:p>
                      <a:pPr algn="ctr"/>
                      <a:r>
                        <a:rPr lang="fr-FR" sz="1200" dirty="0" smtClean="0"/>
                        <a:t>(%)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27.3+/-7.3% 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36.3</a:t>
                      </a:r>
                      <a:r>
                        <a:rPr lang="hr-HR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+/-</a:t>
                      </a: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16.5% </a:t>
                      </a:r>
                      <a:endParaRPr lang="hr-HR" sz="1200" dirty="0" smtClean="0"/>
                    </a:p>
                    <a:p>
                      <a:pPr algn="ctr"/>
                      <a:r>
                        <a:rPr lang="fr-FR" sz="1200" dirty="0" smtClean="0"/>
                        <a:t>+9%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p&lt;0.0001 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26.4+/-4.2 </a:t>
                      </a:r>
                      <a:r>
                        <a:rPr lang="hr-HR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jours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</a:tr>
              <a:tr h="49737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IMC </a:t>
                      </a:r>
                    </a:p>
                    <a:p>
                      <a:pPr algn="ctr"/>
                      <a:r>
                        <a:rPr lang="fr-FR" sz="1200" dirty="0" smtClean="0"/>
                        <a:t>(kg/m2)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20.7+/-3.6 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22.1+/-3.4 </a:t>
                      </a:r>
                      <a:endParaRPr lang="hr-HR" sz="1200" dirty="0" smtClean="0"/>
                    </a:p>
                    <a:p>
                      <a:pPr algn="ctr"/>
                      <a:r>
                        <a:rPr lang="fr-FR" sz="1200" dirty="0" smtClean="0"/>
                        <a:t>+1,4 kg/m2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p&lt;0.0001 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61+/-35 jours</a:t>
                      </a:r>
                      <a:endParaRPr lang="fr-F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</a:tr>
              <a:tr h="73695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Chlore</a:t>
                      </a:r>
                      <a:r>
                        <a:rPr lang="fr-FR" sz="1200" baseline="0" dirty="0" smtClean="0"/>
                        <a:t> sudoral n=11</a:t>
                      </a:r>
                    </a:p>
                    <a:p>
                      <a:pPr algn="ctr"/>
                      <a:r>
                        <a:rPr lang="fr-FR" sz="1200" baseline="0" dirty="0" smtClean="0"/>
                        <a:t>(</a:t>
                      </a:r>
                      <a:r>
                        <a:rPr lang="fr-FR" sz="1200" baseline="0" dirty="0" err="1" smtClean="0"/>
                        <a:t>mmol</a:t>
                      </a:r>
                      <a:r>
                        <a:rPr lang="fr-FR" sz="1200" baseline="0" dirty="0" smtClean="0"/>
                        <a:t>/l)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104.9</a:t>
                      </a: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+/-</a:t>
                      </a:r>
                      <a:r>
                        <a:rPr lang="is-I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15.04 </a:t>
                      </a:r>
                      <a:endParaRPr lang="is-IS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53.6+/-23.3 </a:t>
                      </a:r>
                      <a:endParaRPr lang="hr-HR" sz="1200" dirty="0" smtClean="0"/>
                    </a:p>
                    <a:p>
                      <a:pPr algn="ctr"/>
                      <a:r>
                        <a:rPr lang="fr-FR" sz="1200" dirty="0" smtClean="0"/>
                        <a:t>- 51,3 </a:t>
                      </a:r>
                      <a:r>
                        <a:rPr lang="fr-FR" sz="1200" dirty="0" err="1" smtClean="0"/>
                        <a:t>mmol</a:t>
                      </a:r>
                      <a:r>
                        <a:rPr lang="fr-FR" sz="1200" dirty="0" smtClean="0"/>
                        <a:t>/l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p&lt;0.0001 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64+/-84 </a:t>
                      </a:r>
                      <a:endParaRPr lang="fr-FR" sz="1200" dirty="0" smtClean="0"/>
                    </a:p>
                    <a:p>
                      <a:pPr algn="ctr"/>
                      <a:r>
                        <a:rPr lang="fr-FR" sz="1200" dirty="0" smtClean="0"/>
                        <a:t>jours</a:t>
                      </a:r>
                      <a:endParaRPr lang="fr-FR" sz="1200" dirty="0"/>
                    </a:p>
                  </a:txBody>
                  <a:tcPr/>
                </a:tc>
              </a:tr>
              <a:tr h="49737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Exacerbation </a:t>
                      </a:r>
                      <a:r>
                        <a:rPr lang="fr-FR" sz="1200" dirty="0" err="1" smtClean="0"/>
                        <a:t>hospi</a:t>
                      </a:r>
                      <a:r>
                        <a:rPr lang="fr-FR" sz="1200" dirty="0" smtClean="0"/>
                        <a:t>/mois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0.28 +/- 0.17 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 +/-0.07 </a:t>
                      </a:r>
                      <a:endParaRPr lang="is-IS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p&lt;0.001 </a:t>
                      </a:r>
                      <a:endParaRPr lang="hr-H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4,9+/-1,9 mois</a:t>
                      </a:r>
                      <a:endParaRPr lang="fr-FR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30466"/>
          <a:stretch/>
        </p:blipFill>
        <p:spPr>
          <a:xfrm>
            <a:off x="7050506" y="2186398"/>
            <a:ext cx="4506218" cy="39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Amélioration significative avec bénéfice sur le VEMS moins important / études de phase 3 lié probablement à la sévérité initiale (VEMS 27,3%).</a:t>
            </a:r>
          </a:p>
          <a:p>
            <a:r>
              <a:rPr lang="fr-FR" dirty="0" smtClean="0"/>
              <a:t>Confirmé par une étude US</a:t>
            </a:r>
            <a:r>
              <a:rPr lang="fr-FR" baseline="30000" dirty="0" smtClean="0"/>
              <a:t>1</a:t>
            </a:r>
            <a:r>
              <a:rPr lang="fr-FR" dirty="0" smtClean="0"/>
              <a:t> 13 patients VEMS moyen 28,6% avec gain moyen de 3,8% à 1 mois. </a:t>
            </a:r>
          </a:p>
          <a:p>
            <a:r>
              <a:rPr lang="fr-FR" dirty="0"/>
              <a:t>Bonne tolérance</a:t>
            </a:r>
          </a:p>
          <a:p>
            <a:r>
              <a:rPr lang="fr-FR" dirty="0" smtClean="0"/>
              <a:t>Limites</a:t>
            </a:r>
            <a:r>
              <a:rPr lang="fr-FR" dirty="0"/>
              <a:t>: </a:t>
            </a:r>
            <a:r>
              <a:rPr lang="fr-FR" dirty="0" err="1"/>
              <a:t>monocentriques</a:t>
            </a:r>
            <a:r>
              <a:rPr lang="fr-FR" dirty="0"/>
              <a:t>, </a:t>
            </a:r>
            <a:r>
              <a:rPr lang="fr-FR" dirty="0" smtClean="0"/>
              <a:t>faible effectif, </a:t>
            </a:r>
            <a:r>
              <a:rPr lang="fr-FR" dirty="0" err="1" smtClean="0"/>
              <a:t>follow</a:t>
            </a:r>
            <a:r>
              <a:rPr lang="fr-FR" dirty="0" smtClean="0"/>
              <a:t>-up </a:t>
            </a:r>
            <a:r>
              <a:rPr lang="fr-FR" dirty="0"/>
              <a:t>variable, saisonnalité /covid19 et confinement 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865211" y="6224659"/>
            <a:ext cx="2191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err="1" smtClean="0"/>
              <a:t>Hofland</a:t>
            </a:r>
            <a:r>
              <a:rPr lang="fr-FR" sz="1400" dirty="0" smtClean="0"/>
              <a:t> et al. ERJ 2020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136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Conclusion modulateurs cftr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Depuis l’IVACAFTOR en 2011 les différents modulateurs n’avait pas montré de bénéfice aussi net.</a:t>
            </a:r>
            <a:r>
              <a:rPr lang="fr-FR" baseline="30000" dirty="0" smtClean="0"/>
              <a:t>1</a:t>
            </a:r>
            <a:endParaRPr lang="fr-FR" dirty="0" smtClean="0"/>
          </a:p>
          <a:p>
            <a:r>
              <a:rPr lang="fr-FR" dirty="0" smtClean="0"/>
              <a:t>Triple association va changer le pronostic des patients F/F et F/MF avec bénéfice maintenu à moyen terme et sur VEMS les plus bas même si moins marqué.</a:t>
            </a:r>
          </a:p>
          <a:p>
            <a:r>
              <a:rPr lang="fr-FR" dirty="0" smtClean="0"/>
              <a:t>Simulation de l’impact de ELX/TEZ/IVA à 10 ans/registre canadien</a:t>
            </a:r>
            <a:r>
              <a:rPr lang="fr-FR" baseline="30000" dirty="0" smtClean="0"/>
              <a:t>2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-15% de DC, -146 transplantés, +9,2 ans de survie</a:t>
            </a:r>
            <a:r>
              <a:rPr lang="is-IS" dirty="0" smtClean="0"/>
              <a:t>….</a:t>
            </a:r>
            <a:r>
              <a:rPr lang="fr-FR" dirty="0" smtClean="0"/>
              <a:t> en cas d’obtention en 2021 </a:t>
            </a:r>
          </a:p>
          <a:p>
            <a:pPr lvl="1"/>
            <a:r>
              <a:rPr lang="fr-FR" dirty="0" smtClean="0"/>
              <a:t>Si obtention différée 2025 augmentation du nombre de f. sévères donc de DC et de TP</a:t>
            </a:r>
            <a:endParaRPr lang="fr-FR" dirty="0"/>
          </a:p>
          <a:p>
            <a:pPr lvl="1"/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7668125" y="6224659"/>
            <a:ext cx="4012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 dirty="0" err="1"/>
              <a:t>Gramegna</a:t>
            </a:r>
            <a:r>
              <a:rPr lang="fr-FR" sz="1400" dirty="0"/>
              <a:t> </a:t>
            </a:r>
            <a:r>
              <a:rPr lang="fr-FR" sz="1400" dirty="0" smtClean="0"/>
              <a:t>et al.</a:t>
            </a:r>
            <a:r>
              <a:rPr lang="it-IT" sz="1400" i="1" dirty="0"/>
              <a:t> </a:t>
            </a:r>
            <a:r>
              <a:rPr lang="it-IT" sz="1400" i="1" dirty="0" err="1"/>
              <a:t>Int</a:t>
            </a:r>
            <a:r>
              <a:rPr lang="it-IT" sz="1400" i="1" dirty="0"/>
              <a:t>. </a:t>
            </a:r>
            <a:r>
              <a:rPr lang="it-IT" sz="1400" i="1" dirty="0" err="1"/>
              <a:t>J</a:t>
            </a:r>
            <a:r>
              <a:rPr lang="it-IT" sz="1400" i="1" dirty="0"/>
              <a:t>. </a:t>
            </a:r>
            <a:r>
              <a:rPr lang="it-IT" sz="1400" i="1" dirty="0" err="1"/>
              <a:t>Mol</a:t>
            </a:r>
            <a:r>
              <a:rPr lang="it-IT" sz="1400" i="1" dirty="0"/>
              <a:t>. Sci. </a:t>
            </a:r>
            <a:r>
              <a:rPr lang="it-IT" sz="1400" dirty="0"/>
              <a:t>2020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400" dirty="0" err="1" smtClean="0"/>
              <a:t>Stanojevic</a:t>
            </a:r>
            <a:r>
              <a:rPr lang="fr-FR" sz="1400" dirty="0" smtClean="0"/>
              <a:t> et al. Journal </a:t>
            </a:r>
            <a:r>
              <a:rPr lang="fr-FR" sz="1400" dirty="0"/>
              <a:t>of </a:t>
            </a:r>
            <a:r>
              <a:rPr lang="fr-FR" sz="1400" dirty="0" err="1"/>
              <a:t>Cystic</a:t>
            </a:r>
            <a:r>
              <a:rPr lang="fr-FR" sz="1400" dirty="0"/>
              <a:t> </a:t>
            </a:r>
            <a:r>
              <a:rPr lang="fr-FR" sz="1400" dirty="0" err="1" smtClean="0"/>
              <a:t>Fibrosis</a:t>
            </a:r>
            <a:r>
              <a:rPr lang="fr-FR" sz="1400" dirty="0" smtClean="0"/>
              <a:t> 2020  </a:t>
            </a:r>
            <a:endParaRPr lang="fr-FR" sz="1400" dirty="0"/>
          </a:p>
          <a:p>
            <a:pPr marL="342900" indent="-342900">
              <a:buFont typeface="+mj-lt"/>
              <a:buAutoNum type="arabicPeriod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918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6453" y="1071291"/>
            <a:ext cx="8991600" cy="1645920"/>
          </a:xfrm>
        </p:spPr>
        <p:txBody>
          <a:bodyPr/>
          <a:lstStyle/>
          <a:p>
            <a:r>
              <a:rPr lang="fr-FR" dirty="0" smtClean="0"/>
              <a:t>COVID-19 et CF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97284" y="3336089"/>
            <a:ext cx="10121900" cy="2019300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fr-FR" sz="1400" dirty="0" err="1">
                <a:solidFill>
                  <a:schemeClr val="tx1"/>
                </a:solidFill>
              </a:rPr>
              <a:t>Cosgriff</a:t>
            </a:r>
            <a:r>
              <a:rPr lang="fr-FR" sz="1400" dirty="0">
                <a:solidFill>
                  <a:schemeClr val="tx1"/>
                </a:solidFill>
              </a:rPr>
              <a:t> R, Ahern S, Bell SC, </a:t>
            </a:r>
            <a:r>
              <a:rPr lang="fr-FR" sz="1400" dirty="0" err="1">
                <a:solidFill>
                  <a:schemeClr val="tx1"/>
                </a:solidFill>
              </a:rPr>
              <a:t>Brownlee</a:t>
            </a:r>
            <a:r>
              <a:rPr lang="fr-FR" sz="1400" dirty="0">
                <a:solidFill>
                  <a:schemeClr val="tx1"/>
                </a:solidFill>
              </a:rPr>
              <a:t> K, </a:t>
            </a:r>
            <a:r>
              <a:rPr lang="fr-FR" sz="1400" dirty="0" err="1">
                <a:solidFill>
                  <a:schemeClr val="tx1"/>
                </a:solidFill>
              </a:rPr>
              <a:t>Burgel</a:t>
            </a:r>
            <a:r>
              <a:rPr lang="fr-FR" sz="1400" dirty="0">
                <a:solidFill>
                  <a:schemeClr val="tx1"/>
                </a:solidFill>
              </a:rPr>
              <a:t> PR, </a:t>
            </a:r>
            <a:r>
              <a:rPr lang="fr-FR" sz="1400" dirty="0" err="1">
                <a:solidFill>
                  <a:schemeClr val="tx1"/>
                </a:solidFill>
              </a:rPr>
              <a:t>Byrnes</a:t>
            </a:r>
            <a:r>
              <a:rPr lang="fr-FR" sz="1400" dirty="0">
                <a:solidFill>
                  <a:schemeClr val="tx1"/>
                </a:solidFill>
              </a:rPr>
              <a:t> C, </a:t>
            </a:r>
            <a:r>
              <a:rPr lang="fr-FR" sz="1400" dirty="0" err="1">
                <a:solidFill>
                  <a:schemeClr val="tx1"/>
                </a:solidFill>
              </a:rPr>
              <a:t>Corvol</a:t>
            </a:r>
            <a:r>
              <a:rPr lang="fr-FR" sz="1400" dirty="0">
                <a:solidFill>
                  <a:schemeClr val="tx1"/>
                </a:solidFill>
              </a:rPr>
              <a:t> H, Cheng SY, </a:t>
            </a:r>
            <a:r>
              <a:rPr lang="fr-FR" sz="1400" dirty="0" err="1">
                <a:solidFill>
                  <a:schemeClr val="tx1"/>
                </a:solidFill>
              </a:rPr>
              <a:t>Elbert</a:t>
            </a:r>
            <a:r>
              <a:rPr lang="fr-FR" sz="1400" dirty="0">
                <a:solidFill>
                  <a:schemeClr val="tx1"/>
                </a:solidFill>
              </a:rPr>
              <a:t> A, Faro A, </a:t>
            </a:r>
            <a:r>
              <a:rPr lang="fr-FR" sz="1400" dirty="0" err="1">
                <a:solidFill>
                  <a:schemeClr val="tx1"/>
                </a:solidFill>
              </a:rPr>
              <a:t>Goss</a:t>
            </a:r>
            <a:r>
              <a:rPr lang="fr-FR" sz="1400" dirty="0">
                <a:solidFill>
                  <a:schemeClr val="tx1"/>
                </a:solidFill>
              </a:rPr>
              <a:t> CH, </a:t>
            </a:r>
            <a:r>
              <a:rPr lang="fr-FR" sz="1400" dirty="0" err="1">
                <a:solidFill>
                  <a:schemeClr val="tx1"/>
                </a:solidFill>
              </a:rPr>
              <a:t>Gulmans</a:t>
            </a:r>
            <a:r>
              <a:rPr lang="fr-FR" sz="1400" dirty="0">
                <a:solidFill>
                  <a:schemeClr val="tx1"/>
                </a:solidFill>
              </a:rPr>
              <a:t> V, Marshall BC, </a:t>
            </a:r>
            <a:r>
              <a:rPr lang="fr-FR" sz="1400" dirty="0" err="1">
                <a:solidFill>
                  <a:schemeClr val="tx1"/>
                </a:solidFill>
              </a:rPr>
              <a:t>McKone</a:t>
            </a:r>
            <a:r>
              <a:rPr lang="fr-FR" sz="1400" dirty="0">
                <a:solidFill>
                  <a:schemeClr val="tx1"/>
                </a:solidFill>
              </a:rPr>
              <a:t> E, Middleton PG, </a:t>
            </a:r>
            <a:r>
              <a:rPr lang="fr-FR" sz="1400" dirty="0" err="1">
                <a:solidFill>
                  <a:schemeClr val="tx1"/>
                </a:solidFill>
              </a:rPr>
              <a:t>Ruseckaite</a:t>
            </a:r>
            <a:r>
              <a:rPr lang="fr-FR" sz="1400" dirty="0">
                <a:solidFill>
                  <a:schemeClr val="tx1"/>
                </a:solidFill>
              </a:rPr>
              <a:t> R, Stephenson AL, Carr SB. A multinational report to </a:t>
            </a:r>
            <a:r>
              <a:rPr lang="fr-FR" sz="1400" dirty="0" err="1">
                <a:solidFill>
                  <a:schemeClr val="tx1"/>
                </a:solidFill>
              </a:rPr>
              <a:t>characterise</a:t>
            </a:r>
            <a:r>
              <a:rPr lang="fr-FR" sz="1400" dirty="0">
                <a:solidFill>
                  <a:schemeClr val="tx1"/>
                </a:solidFill>
              </a:rPr>
              <a:t> SARS-CoV-2 infection in people </a:t>
            </a:r>
            <a:r>
              <a:rPr lang="fr-FR" sz="1400" dirty="0" err="1">
                <a:solidFill>
                  <a:schemeClr val="tx1"/>
                </a:solidFill>
              </a:rPr>
              <a:t>with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cystic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fibrosis</a:t>
            </a:r>
            <a:r>
              <a:rPr lang="fr-FR" sz="1400" dirty="0">
                <a:solidFill>
                  <a:schemeClr val="tx1"/>
                </a:solidFill>
              </a:rPr>
              <a:t>. J </a:t>
            </a:r>
            <a:r>
              <a:rPr lang="fr-FR" sz="1400" dirty="0" err="1">
                <a:solidFill>
                  <a:schemeClr val="tx1"/>
                </a:solidFill>
              </a:rPr>
              <a:t>Cyst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Fibros</a:t>
            </a:r>
            <a:r>
              <a:rPr lang="fr-FR" sz="1400" dirty="0">
                <a:solidFill>
                  <a:schemeClr val="tx1"/>
                </a:solidFill>
              </a:rPr>
              <a:t>. 2020 May;19(3):355-358. </a:t>
            </a:r>
            <a:r>
              <a:rPr lang="fr-FR" sz="1400" dirty="0" err="1">
                <a:solidFill>
                  <a:schemeClr val="tx1"/>
                </a:solidFill>
              </a:rPr>
              <a:t>doi</a:t>
            </a:r>
            <a:r>
              <a:rPr lang="fr-FR" sz="1400" dirty="0">
                <a:solidFill>
                  <a:schemeClr val="tx1"/>
                </a:solidFill>
              </a:rPr>
              <a:t>: 10.1016/j.jcf.2020.04.012. </a:t>
            </a:r>
            <a:r>
              <a:rPr lang="fr-FR" sz="1400" dirty="0" err="1">
                <a:solidFill>
                  <a:schemeClr val="tx1"/>
                </a:solidFill>
              </a:rPr>
              <a:t>Epub</a:t>
            </a:r>
            <a:r>
              <a:rPr lang="fr-FR" sz="1400" dirty="0">
                <a:solidFill>
                  <a:schemeClr val="tx1"/>
                </a:solidFill>
              </a:rPr>
              <a:t> 2020 </a:t>
            </a:r>
            <a:r>
              <a:rPr lang="fr-FR" sz="1400" dirty="0" err="1">
                <a:solidFill>
                  <a:schemeClr val="tx1"/>
                </a:solidFill>
              </a:rPr>
              <a:t>Apr</a:t>
            </a:r>
            <a:r>
              <a:rPr lang="fr-FR" sz="1400" dirty="0">
                <a:solidFill>
                  <a:schemeClr val="tx1"/>
                </a:solidFill>
              </a:rPr>
              <a:t> 25. PMID: 32376098; PMCID: PMC7183287. </a:t>
            </a:r>
            <a:endParaRPr lang="fr-FR" sz="14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fr-FR" sz="1400" dirty="0" err="1" smtClean="0">
                <a:solidFill>
                  <a:schemeClr val="tx1"/>
                </a:solidFill>
              </a:rPr>
              <a:t>Messika</a:t>
            </a:r>
            <a:r>
              <a:rPr lang="fr-FR" sz="1400" dirty="0">
                <a:solidFill>
                  <a:schemeClr val="tx1"/>
                </a:solidFill>
              </a:rPr>
              <a:t>, Jonathan MD, PhD1,2,3; Eloy, Philippine PharmD4,5; Roux, Antoine MD, PhD3,6,7; </a:t>
            </a:r>
            <a:r>
              <a:rPr lang="fr-FR" sz="1400" dirty="0" err="1">
                <a:solidFill>
                  <a:schemeClr val="tx1"/>
                </a:solidFill>
              </a:rPr>
              <a:t>Hirschi</a:t>
            </a:r>
            <a:r>
              <a:rPr lang="fr-FR" sz="1400" dirty="0">
                <a:solidFill>
                  <a:schemeClr val="tx1"/>
                </a:solidFill>
              </a:rPr>
              <a:t>, Sandrine MD,8; </a:t>
            </a:r>
            <a:r>
              <a:rPr lang="fr-FR" sz="1400" dirty="0" err="1">
                <a:solidFill>
                  <a:schemeClr val="tx1"/>
                </a:solidFill>
              </a:rPr>
              <a:t>Nieves</a:t>
            </a:r>
            <a:r>
              <a:rPr lang="fr-FR" sz="1400" dirty="0">
                <a:solidFill>
                  <a:schemeClr val="tx1"/>
                </a:solidFill>
              </a:rPr>
              <a:t>, Ana MD9; Le </a:t>
            </a:r>
            <a:r>
              <a:rPr lang="fr-FR" sz="1400" dirty="0" err="1">
                <a:solidFill>
                  <a:schemeClr val="tx1"/>
                </a:solidFill>
              </a:rPr>
              <a:t>Pavec</a:t>
            </a:r>
            <a:r>
              <a:rPr lang="fr-FR" sz="1400" dirty="0">
                <a:solidFill>
                  <a:schemeClr val="tx1"/>
                </a:solidFill>
              </a:rPr>
              <a:t>, Jérôme MD, PhD10,11,12; Sénéchal, Agathe MD13; Saint Raymond, Christel MD14; Carlier, Nicolas MD15; </a:t>
            </a:r>
            <a:r>
              <a:rPr lang="fr-FR" sz="1400" dirty="0" err="1">
                <a:solidFill>
                  <a:schemeClr val="tx1"/>
                </a:solidFill>
              </a:rPr>
              <a:t>Demant</a:t>
            </a:r>
            <a:r>
              <a:rPr lang="fr-FR" sz="1400" dirty="0">
                <a:solidFill>
                  <a:schemeClr val="tx1"/>
                </a:solidFill>
              </a:rPr>
              <a:t>, Xavier MD16; Le Borgne, Aurélie  MD17; Tissot, Adrien MD18; Debray, Marie-Pierre MD19; Beaumont, Laurence MD6; Renaud-Picard, Benjamin MD8; Reynaud-Gaubert, Martine MD, PhD9; </a:t>
            </a:r>
            <a:r>
              <a:rPr lang="fr-FR" sz="1400" dirty="0" err="1">
                <a:solidFill>
                  <a:schemeClr val="tx1"/>
                </a:solidFill>
              </a:rPr>
              <a:t>Mornex</a:t>
            </a:r>
            <a:r>
              <a:rPr lang="fr-FR" sz="1400" dirty="0">
                <a:solidFill>
                  <a:schemeClr val="tx1"/>
                </a:solidFill>
              </a:rPr>
              <a:t>, Jean-François MD, PhD13,20; Falque, Loïc MD14; </a:t>
            </a:r>
            <a:r>
              <a:rPr lang="fr-FR" sz="1400" dirty="0" err="1">
                <a:solidFill>
                  <a:schemeClr val="tx1"/>
                </a:solidFill>
              </a:rPr>
              <a:t>Boussaud</a:t>
            </a:r>
            <a:r>
              <a:rPr lang="fr-FR" sz="1400" dirty="0">
                <a:solidFill>
                  <a:schemeClr val="tx1"/>
                </a:solidFill>
              </a:rPr>
              <a:t>, Véronique MD15; </a:t>
            </a:r>
            <a:r>
              <a:rPr lang="fr-FR" sz="1400" dirty="0" err="1">
                <a:solidFill>
                  <a:schemeClr val="tx1"/>
                </a:solidFill>
              </a:rPr>
              <a:t>Jougon</a:t>
            </a:r>
            <a:r>
              <a:rPr lang="fr-FR" sz="1400" dirty="0">
                <a:solidFill>
                  <a:schemeClr val="tx1"/>
                </a:solidFill>
              </a:rPr>
              <a:t>, Jacques MD, PhD16; </a:t>
            </a:r>
            <a:r>
              <a:rPr lang="fr-FR" sz="1400" dirty="0" err="1">
                <a:solidFill>
                  <a:schemeClr val="tx1"/>
                </a:solidFill>
              </a:rPr>
              <a:t>Mussot</a:t>
            </a:r>
            <a:r>
              <a:rPr lang="fr-FR" sz="1400" dirty="0">
                <a:solidFill>
                  <a:schemeClr val="tx1"/>
                </a:solidFill>
              </a:rPr>
              <a:t>, Sacha MD10,11,12; Mal, Hervé MD, PhD1,2 for the French Group of Lung Transplantation. COVID-19 in Lung Transplant </a:t>
            </a:r>
            <a:r>
              <a:rPr lang="fr-FR" sz="1400" dirty="0" err="1">
                <a:solidFill>
                  <a:schemeClr val="tx1"/>
                </a:solidFill>
              </a:rPr>
              <a:t>Recipients</a:t>
            </a:r>
            <a:r>
              <a:rPr lang="fr-FR" sz="1400" dirty="0">
                <a:solidFill>
                  <a:schemeClr val="tx1"/>
                </a:solidFill>
              </a:rPr>
              <a:t>, Transplantation: </a:t>
            </a:r>
            <a:r>
              <a:rPr lang="fr-FR" sz="1400" dirty="0" err="1">
                <a:solidFill>
                  <a:schemeClr val="tx1"/>
                </a:solidFill>
              </a:rPr>
              <a:t>October</a:t>
            </a:r>
            <a:r>
              <a:rPr lang="fr-FR" sz="1400" dirty="0">
                <a:solidFill>
                  <a:schemeClr val="tx1"/>
                </a:solidFill>
              </a:rPr>
              <a:t> 30, 2020 - Volume Online First - Issue -</a:t>
            </a:r>
            <a:r>
              <a:rPr lang="fr-FR" sz="1400" dirty="0" err="1">
                <a:solidFill>
                  <a:schemeClr val="tx1"/>
                </a:solidFill>
              </a:rPr>
              <a:t>doi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dirty="0" smtClean="0">
                <a:solidFill>
                  <a:schemeClr val="tx1"/>
                </a:solidFill>
              </a:rPr>
              <a:t>10.1097/TP.0000000000003508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sz="1400" dirty="0" err="1" smtClean="0">
                <a:solidFill>
                  <a:schemeClr val="tx1"/>
                </a:solidFill>
              </a:rPr>
              <a:t>MUCovid</a:t>
            </a:r>
            <a:endParaRPr lang="fr-FR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217255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2479294" y="4655524"/>
            <a:ext cx="6801612" cy="126508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81" y="2592463"/>
            <a:ext cx="4483037" cy="16639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50" y="3953769"/>
            <a:ext cx="18923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Collection de données internationale </a:t>
            </a:r>
          </a:p>
          <a:p>
            <a:r>
              <a:rPr lang="fr-FR" dirty="0"/>
              <a:t>P</a:t>
            </a:r>
            <a:r>
              <a:rPr lang="fr-FR" dirty="0" smtClean="0"/>
              <a:t>ilotée par </a:t>
            </a:r>
            <a:r>
              <a:rPr lang="fr-FR" dirty="0"/>
              <a:t>‘</a:t>
            </a:r>
            <a:r>
              <a:rPr lang="fr-FR" dirty="0" err="1"/>
              <a:t>Cystic</a:t>
            </a:r>
            <a:r>
              <a:rPr lang="fr-FR" dirty="0"/>
              <a:t> </a:t>
            </a:r>
            <a:r>
              <a:rPr lang="fr-FR" dirty="0" err="1"/>
              <a:t>Fibrosis</a:t>
            </a:r>
            <a:r>
              <a:rPr lang="fr-FR" dirty="0"/>
              <a:t> </a:t>
            </a:r>
            <a:r>
              <a:rPr lang="fr-FR" dirty="0" err="1"/>
              <a:t>Registry</a:t>
            </a:r>
            <a:r>
              <a:rPr lang="fr-FR" dirty="0"/>
              <a:t> Global </a:t>
            </a:r>
            <a:r>
              <a:rPr lang="fr-FR" dirty="0" err="1"/>
              <a:t>Harmonization</a:t>
            </a:r>
            <a:r>
              <a:rPr lang="fr-FR" dirty="0"/>
              <a:t> Group’ </a:t>
            </a:r>
            <a:endParaRPr lang="fr-FR" dirty="0" smtClean="0"/>
          </a:p>
          <a:p>
            <a:r>
              <a:rPr lang="fr-FR" dirty="0" smtClean="0"/>
              <a:t>8 pays participants dont la France</a:t>
            </a:r>
          </a:p>
          <a:p>
            <a:r>
              <a:rPr lang="fr-FR" dirty="0" smtClean="0"/>
              <a:t>CF/TP</a:t>
            </a:r>
            <a:endParaRPr lang="fr-FR" dirty="0"/>
          </a:p>
          <a:p>
            <a:r>
              <a:rPr lang="fr-FR" dirty="0"/>
              <a:t>PCR positive seulement</a:t>
            </a:r>
            <a:r>
              <a:rPr lang="fr-FR" dirty="0" smtClean="0"/>
              <a:t>/ exclusion TDM </a:t>
            </a:r>
            <a:r>
              <a:rPr lang="fr-FR" dirty="0"/>
              <a:t>typiques </a:t>
            </a:r>
            <a:r>
              <a:rPr lang="fr-FR" dirty="0" smtClean="0"/>
              <a:t>avec PCR-</a:t>
            </a:r>
          </a:p>
          <a:p>
            <a:r>
              <a:rPr lang="fr-FR" dirty="0"/>
              <a:t>E</a:t>
            </a:r>
            <a:r>
              <a:rPr lang="fr-FR" dirty="0" smtClean="0"/>
              <a:t>ntre </a:t>
            </a:r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</a:t>
            </a:r>
            <a:r>
              <a:rPr lang="fr-FR" dirty="0" err="1"/>
              <a:t>fev</a:t>
            </a:r>
            <a:r>
              <a:rPr lang="fr-FR" dirty="0"/>
              <a:t> et 13 </a:t>
            </a:r>
            <a:r>
              <a:rPr lang="fr-FR" dirty="0" smtClean="0"/>
              <a:t>av </a:t>
            </a:r>
            <a:r>
              <a:rPr lang="fr-FR" dirty="0"/>
              <a:t>2020</a:t>
            </a:r>
          </a:p>
          <a:p>
            <a:endParaRPr lang="fr-FR" dirty="0"/>
          </a:p>
        </p:txBody>
      </p:sp>
      <p:sp>
        <p:nvSpPr>
          <p:cNvPr id="6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7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68582" y="1103376"/>
            <a:ext cx="8991600" cy="1645920"/>
          </a:xfrm>
        </p:spPr>
        <p:txBody>
          <a:bodyPr/>
          <a:lstStyle/>
          <a:p>
            <a:r>
              <a:rPr lang="fr-FR" dirty="0" smtClean="0"/>
              <a:t>MODULATEURS CFTR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0" y="3150770"/>
            <a:ext cx="11928764" cy="2295525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err="1" smtClean="0"/>
              <a:t>Heijerman</a:t>
            </a:r>
            <a:r>
              <a:rPr lang="fr-FR" dirty="0" smtClean="0"/>
              <a:t> HGM, </a:t>
            </a:r>
            <a:r>
              <a:rPr lang="fr-FR" dirty="0" err="1" smtClean="0"/>
              <a:t>McKone</a:t>
            </a:r>
            <a:r>
              <a:rPr lang="fr-FR" dirty="0" smtClean="0"/>
              <a:t> EF, Downey DG, Van </a:t>
            </a:r>
            <a:r>
              <a:rPr lang="fr-FR" dirty="0" err="1" smtClean="0"/>
              <a:t>Braeckel</a:t>
            </a:r>
            <a:r>
              <a:rPr lang="fr-FR" dirty="0" smtClean="0"/>
              <a:t> E, Rowe SM, </a:t>
            </a:r>
            <a:r>
              <a:rPr lang="fr-FR" dirty="0" err="1" smtClean="0"/>
              <a:t>Tullis</a:t>
            </a:r>
            <a:r>
              <a:rPr lang="fr-FR" dirty="0" smtClean="0"/>
              <a:t> E, et al. </a:t>
            </a:r>
            <a:r>
              <a:rPr lang="fr-FR" dirty="0" err="1" smtClean="0"/>
              <a:t>Efficacy</a:t>
            </a:r>
            <a:r>
              <a:rPr lang="fr-FR" dirty="0" smtClean="0"/>
              <a:t> and </a:t>
            </a:r>
            <a:r>
              <a:rPr lang="fr-FR" dirty="0" err="1" smtClean="0"/>
              <a:t>safety</a:t>
            </a:r>
            <a:r>
              <a:rPr lang="fr-FR" dirty="0" smtClean="0"/>
              <a:t> of the </a:t>
            </a:r>
            <a:r>
              <a:rPr lang="fr-FR" dirty="0" err="1" smtClean="0"/>
              <a:t>elexacaftor</a:t>
            </a:r>
            <a:r>
              <a:rPr lang="fr-FR" dirty="0" smtClean="0"/>
              <a:t> plus </a:t>
            </a:r>
            <a:r>
              <a:rPr lang="fr-FR" dirty="0" err="1" smtClean="0"/>
              <a:t>tezacaftor</a:t>
            </a:r>
            <a:r>
              <a:rPr lang="fr-FR" dirty="0" smtClean="0"/>
              <a:t> plus </a:t>
            </a:r>
            <a:r>
              <a:rPr lang="fr-FR" dirty="0" err="1" smtClean="0"/>
              <a:t>ivacaftor</a:t>
            </a:r>
            <a:r>
              <a:rPr lang="fr-FR" dirty="0" smtClean="0"/>
              <a:t> </a:t>
            </a:r>
            <a:r>
              <a:rPr lang="fr-FR" dirty="0" err="1" smtClean="0"/>
              <a:t>combination</a:t>
            </a:r>
            <a:r>
              <a:rPr lang="fr-FR" dirty="0" smtClean="0"/>
              <a:t> </a:t>
            </a:r>
            <a:r>
              <a:rPr lang="fr-FR" dirty="0" err="1" smtClean="0"/>
              <a:t>regimen</a:t>
            </a:r>
            <a:r>
              <a:rPr lang="fr-FR" dirty="0" smtClean="0"/>
              <a:t> in people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cystic</a:t>
            </a:r>
            <a:r>
              <a:rPr lang="fr-FR" dirty="0" smtClean="0"/>
              <a:t> </a:t>
            </a:r>
            <a:r>
              <a:rPr lang="fr-FR" dirty="0" err="1" smtClean="0"/>
              <a:t>fibrosis</a:t>
            </a:r>
            <a:r>
              <a:rPr lang="fr-FR" dirty="0" smtClean="0"/>
              <a:t> </a:t>
            </a:r>
            <a:r>
              <a:rPr lang="fr-FR" dirty="0" err="1" smtClean="0"/>
              <a:t>homozygous</a:t>
            </a:r>
            <a:r>
              <a:rPr lang="fr-FR" dirty="0" smtClean="0"/>
              <a:t> for the F508del mutation: a double-</a:t>
            </a:r>
            <a:r>
              <a:rPr lang="fr-FR" dirty="0" err="1" smtClean="0"/>
              <a:t>blind</a:t>
            </a:r>
            <a:r>
              <a:rPr lang="fr-FR" dirty="0" smtClean="0"/>
              <a:t>, </a:t>
            </a:r>
            <a:r>
              <a:rPr lang="fr-FR" dirty="0" err="1" smtClean="0"/>
              <a:t>randomised</a:t>
            </a:r>
            <a:r>
              <a:rPr lang="fr-FR" dirty="0" smtClean="0"/>
              <a:t>, phase 3 trial. Lancet. 2019;394(10212):1940-8.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Middleton PG, Mall MA, </a:t>
            </a:r>
            <a:r>
              <a:rPr lang="fr-FR" dirty="0" err="1" smtClean="0"/>
              <a:t>Drevinek</a:t>
            </a:r>
            <a:r>
              <a:rPr lang="fr-FR" dirty="0" smtClean="0"/>
              <a:t> P, Lands LC, </a:t>
            </a:r>
            <a:r>
              <a:rPr lang="fr-FR" dirty="0" err="1" smtClean="0"/>
              <a:t>McKone</a:t>
            </a:r>
            <a:r>
              <a:rPr lang="fr-FR" dirty="0" smtClean="0"/>
              <a:t> EF, </a:t>
            </a:r>
            <a:r>
              <a:rPr lang="fr-FR" dirty="0" err="1" smtClean="0"/>
              <a:t>Polineni</a:t>
            </a:r>
            <a:r>
              <a:rPr lang="fr-FR" dirty="0" smtClean="0"/>
              <a:t> D, et al. </a:t>
            </a:r>
            <a:r>
              <a:rPr lang="fr-FR" dirty="0" err="1" smtClean="0"/>
              <a:t>Elexacaftor-Tezacaftor-Ivacaftor</a:t>
            </a:r>
            <a:r>
              <a:rPr lang="fr-FR" dirty="0" smtClean="0"/>
              <a:t> for </a:t>
            </a:r>
            <a:r>
              <a:rPr lang="fr-FR" dirty="0" err="1" smtClean="0"/>
              <a:t>Cystic</a:t>
            </a:r>
            <a:r>
              <a:rPr lang="fr-FR" dirty="0" smtClean="0"/>
              <a:t> </a:t>
            </a:r>
            <a:r>
              <a:rPr lang="fr-FR" dirty="0" err="1" smtClean="0"/>
              <a:t>Fibrosis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Single Phe508del </a:t>
            </a:r>
            <a:r>
              <a:rPr lang="fr-FR" dirty="0" err="1" smtClean="0"/>
              <a:t>Allele</a:t>
            </a:r>
            <a:r>
              <a:rPr lang="fr-FR" dirty="0" smtClean="0"/>
              <a:t>. N </a:t>
            </a:r>
            <a:r>
              <a:rPr lang="fr-FR" dirty="0" err="1" smtClean="0"/>
              <a:t>Engl</a:t>
            </a:r>
            <a:r>
              <a:rPr lang="fr-FR" dirty="0" smtClean="0"/>
              <a:t> J Med. 2019;381(19):1809-19.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/>
              <a:t>Griese</a:t>
            </a:r>
            <a:r>
              <a:rPr lang="fr-FR" dirty="0"/>
              <a:t> M, Costa S, </a:t>
            </a:r>
            <a:r>
              <a:rPr lang="fr-FR" dirty="0" err="1"/>
              <a:t>Linnemann</a:t>
            </a:r>
            <a:r>
              <a:rPr lang="fr-FR" dirty="0"/>
              <a:t> RW, Mall MA, </a:t>
            </a:r>
            <a:r>
              <a:rPr lang="fr-FR" dirty="0" err="1"/>
              <a:t>McKone</a:t>
            </a:r>
            <a:r>
              <a:rPr lang="fr-FR" dirty="0"/>
              <a:t> EF, </a:t>
            </a:r>
            <a:r>
              <a:rPr lang="fr-FR" dirty="0" err="1"/>
              <a:t>Polineni</a:t>
            </a:r>
            <a:r>
              <a:rPr lang="fr-FR" dirty="0"/>
              <a:t> D, </a:t>
            </a:r>
            <a:r>
              <a:rPr lang="fr-FR" dirty="0" err="1"/>
              <a:t>Quon</a:t>
            </a:r>
            <a:r>
              <a:rPr lang="fr-FR" dirty="0"/>
              <a:t> BS, </a:t>
            </a:r>
            <a:r>
              <a:rPr lang="fr-FR" dirty="0" err="1"/>
              <a:t>Ringshausen</a:t>
            </a:r>
            <a:r>
              <a:rPr lang="fr-FR" dirty="0"/>
              <a:t> FC, Taylor-</a:t>
            </a:r>
            <a:r>
              <a:rPr lang="fr-FR" dirty="0" err="1"/>
              <a:t>Cousar</a:t>
            </a:r>
            <a:r>
              <a:rPr lang="fr-FR" dirty="0"/>
              <a:t> JL, Withers NJ, </a:t>
            </a:r>
            <a:r>
              <a:rPr lang="fr-FR" dirty="0" err="1"/>
              <a:t>Moskowitz</a:t>
            </a:r>
            <a:r>
              <a:rPr lang="fr-FR" dirty="0"/>
              <a:t> SM, Daines CL. </a:t>
            </a:r>
            <a:r>
              <a:rPr lang="fr-FR" dirty="0" err="1"/>
              <a:t>Safety</a:t>
            </a:r>
            <a:r>
              <a:rPr lang="fr-FR" dirty="0"/>
              <a:t> and </a:t>
            </a:r>
            <a:r>
              <a:rPr lang="fr-FR" dirty="0" err="1"/>
              <a:t>Efficacy</a:t>
            </a:r>
            <a:r>
              <a:rPr lang="fr-FR" dirty="0"/>
              <a:t> of </a:t>
            </a:r>
            <a:r>
              <a:rPr lang="fr-FR" dirty="0" err="1"/>
              <a:t>Elexacaftor</a:t>
            </a:r>
            <a:r>
              <a:rPr lang="fr-FR" dirty="0"/>
              <a:t>/</a:t>
            </a:r>
            <a:r>
              <a:rPr lang="fr-FR" dirty="0" err="1"/>
              <a:t>Tezacaftor</a:t>
            </a:r>
            <a:r>
              <a:rPr lang="fr-FR" dirty="0"/>
              <a:t>/</a:t>
            </a:r>
            <a:r>
              <a:rPr lang="fr-FR" dirty="0" err="1"/>
              <a:t>Ivacaftor</a:t>
            </a:r>
            <a:r>
              <a:rPr lang="fr-FR" dirty="0"/>
              <a:t> for ≥24 </a:t>
            </a:r>
            <a:r>
              <a:rPr lang="fr-FR" dirty="0" err="1"/>
              <a:t>Weeks</a:t>
            </a:r>
            <a:r>
              <a:rPr lang="fr-FR" dirty="0"/>
              <a:t> in People </a:t>
            </a:r>
            <a:r>
              <a:rPr lang="fr-FR" dirty="0" err="1"/>
              <a:t>With</a:t>
            </a:r>
            <a:r>
              <a:rPr lang="fr-FR" dirty="0"/>
              <a:t> CF and ≥1 F508del </a:t>
            </a:r>
            <a:r>
              <a:rPr lang="fr-FR" dirty="0" err="1"/>
              <a:t>Allele</a:t>
            </a:r>
            <a:r>
              <a:rPr lang="fr-FR" dirty="0"/>
              <a:t>: </a:t>
            </a:r>
            <a:r>
              <a:rPr lang="fr-FR" dirty="0" err="1"/>
              <a:t>Interim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of an Open-Label Phase </a:t>
            </a:r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Trial. Am J </a:t>
            </a:r>
            <a:r>
              <a:rPr lang="fr-FR" dirty="0" err="1"/>
              <a:t>Respir</a:t>
            </a:r>
            <a:r>
              <a:rPr lang="fr-FR" dirty="0"/>
              <a:t> </a:t>
            </a:r>
            <a:r>
              <a:rPr lang="fr-FR" dirty="0" err="1"/>
              <a:t>Crit</a:t>
            </a:r>
            <a:r>
              <a:rPr lang="fr-FR" dirty="0"/>
              <a:t> Care Med. 2020 Sep 24. 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err="1" smtClean="0"/>
              <a:t>O'Shea</a:t>
            </a:r>
            <a:r>
              <a:rPr lang="fr-FR" dirty="0" smtClean="0"/>
              <a:t> KM, </a:t>
            </a:r>
            <a:r>
              <a:rPr lang="fr-FR" dirty="0" err="1" smtClean="0"/>
              <a:t>O'Carroll</a:t>
            </a:r>
            <a:r>
              <a:rPr lang="fr-FR" dirty="0" smtClean="0"/>
              <a:t> OM, Carroll C, et al. The </a:t>
            </a:r>
            <a:r>
              <a:rPr lang="fr-FR" dirty="0" err="1" smtClean="0"/>
              <a:t>efficacy</a:t>
            </a:r>
            <a:r>
              <a:rPr lang="fr-FR" dirty="0" smtClean="0"/>
              <a:t> of </a:t>
            </a:r>
            <a:r>
              <a:rPr lang="fr-FR" dirty="0" err="1" smtClean="0"/>
              <a:t>Elexacaftor</a:t>
            </a:r>
            <a:r>
              <a:rPr lang="fr-FR" dirty="0" smtClean="0"/>
              <a:t>/</a:t>
            </a:r>
            <a:r>
              <a:rPr lang="fr-FR" dirty="0" err="1" smtClean="0"/>
              <a:t>Tezacaftor</a:t>
            </a:r>
            <a:r>
              <a:rPr lang="fr-FR" dirty="0" smtClean="0"/>
              <a:t>/</a:t>
            </a:r>
            <a:r>
              <a:rPr lang="fr-FR" dirty="0" err="1" smtClean="0"/>
              <a:t>Ivacaftor</a:t>
            </a:r>
            <a:r>
              <a:rPr lang="fr-FR" dirty="0" smtClean="0"/>
              <a:t> in patients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cystic</a:t>
            </a:r>
            <a:r>
              <a:rPr lang="fr-FR" dirty="0" smtClean="0"/>
              <a:t> </a:t>
            </a:r>
            <a:r>
              <a:rPr lang="fr-FR" dirty="0" err="1" smtClean="0"/>
              <a:t>fibrosis</a:t>
            </a:r>
            <a:r>
              <a:rPr lang="fr-FR" dirty="0" smtClean="0"/>
              <a:t> and </a:t>
            </a:r>
            <a:r>
              <a:rPr lang="fr-FR" dirty="0" err="1" smtClean="0"/>
              <a:t>advanced</a:t>
            </a:r>
            <a:r>
              <a:rPr lang="fr-FR" dirty="0" smtClean="0"/>
              <a:t> </a:t>
            </a:r>
            <a:r>
              <a:rPr lang="fr-FR" dirty="0" err="1" smtClean="0"/>
              <a:t>lung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. </a:t>
            </a:r>
            <a:r>
              <a:rPr lang="fr-FR" dirty="0" err="1" smtClean="0"/>
              <a:t>Eur</a:t>
            </a:r>
            <a:r>
              <a:rPr lang="fr-FR" dirty="0" smtClean="0"/>
              <a:t> </a:t>
            </a:r>
            <a:r>
              <a:rPr lang="fr-FR" dirty="0" err="1" smtClean="0"/>
              <a:t>Respir</a:t>
            </a:r>
            <a:r>
              <a:rPr lang="fr-FR" dirty="0" smtClean="0"/>
              <a:t> J 2020; in </a:t>
            </a:r>
            <a:r>
              <a:rPr lang="fr-FR" dirty="0" err="1" smtClean="0"/>
              <a:t>press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251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>
          <a:xfrm>
            <a:off x="6440866" y="2888467"/>
            <a:ext cx="4270247" cy="3101982"/>
          </a:xfrm>
        </p:spPr>
        <p:txBody>
          <a:bodyPr>
            <a:noAutofit/>
          </a:bodyPr>
          <a:lstStyle/>
          <a:p>
            <a:r>
              <a:rPr lang="fr-FR" sz="1600" dirty="0" smtClean="0"/>
              <a:t>N=40 dont :</a:t>
            </a:r>
          </a:p>
          <a:p>
            <a:pPr lvl="1"/>
            <a:r>
              <a:rPr lang="fr-FR" sz="1400" dirty="0" smtClean="0"/>
              <a:t>11 TP</a:t>
            </a:r>
          </a:p>
          <a:p>
            <a:pPr lvl="1"/>
            <a:r>
              <a:rPr lang="fr-FR" sz="1400" dirty="0" smtClean="0"/>
              <a:t>5 avec VEMS&lt;40%</a:t>
            </a:r>
          </a:p>
          <a:p>
            <a:pPr lvl="1"/>
            <a:r>
              <a:rPr lang="fr-FR" sz="1400" dirty="0" smtClean="0"/>
              <a:t>12 avec VEMS entre 40 et 70%</a:t>
            </a:r>
          </a:p>
          <a:p>
            <a:pPr lvl="1"/>
            <a:r>
              <a:rPr lang="fr-FR" sz="1400" dirty="0" smtClean="0"/>
              <a:t>11 avec VEMS&gt;70%</a:t>
            </a:r>
          </a:p>
          <a:p>
            <a:pPr lvl="1"/>
            <a:r>
              <a:rPr lang="fr-FR" sz="1400" dirty="0" smtClean="0"/>
              <a:t>1 non TP sans VEMS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t="11413" r="62245"/>
          <a:stretch/>
        </p:blipFill>
        <p:spPr>
          <a:xfrm>
            <a:off x="112295" y="2176564"/>
            <a:ext cx="3325343" cy="45257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78688" t="10892"/>
          <a:stretch/>
        </p:blipFill>
        <p:spPr>
          <a:xfrm>
            <a:off x="3579998" y="2198491"/>
            <a:ext cx="1858276" cy="4506762"/>
          </a:xfrm>
          <a:prstGeom prst="rect">
            <a:avLst/>
          </a:prstGeom>
        </p:spPr>
      </p:pic>
      <p:sp>
        <p:nvSpPr>
          <p:cNvPr id="11" name="Titr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r>
              <a:rPr lang="fr-FR" sz="2000" dirty="0" smtClean="0">
                <a:latin typeface="+mn-lt"/>
              </a:rPr>
              <a:t>caractéristiques </a:t>
            </a:r>
            <a:r>
              <a:rPr lang="fr-FR" sz="2000" dirty="0" err="1" smtClean="0">
                <a:latin typeface="+mn-lt"/>
              </a:rPr>
              <a:t>baseline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641684" y="5817189"/>
            <a:ext cx="4106779" cy="324382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6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164" y="2638044"/>
            <a:ext cx="12524164" cy="3875051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803136" y="5006837"/>
            <a:ext cx="367685" cy="334839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0153569" y="4747166"/>
            <a:ext cx="367684" cy="29607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0079735" y="6057238"/>
            <a:ext cx="367685" cy="334839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0148634" y="4403971"/>
            <a:ext cx="367685" cy="343195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7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Conclusion/limites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Sur cette étude précoce les données sont plus rassurantes qu’attendues chez les MV non TP (pas de DC, pas de VI, 1 seul en ICU).</a:t>
            </a:r>
          </a:p>
          <a:p>
            <a:r>
              <a:rPr lang="fr-FR" dirty="0" smtClean="0"/>
              <a:t>l’incidence </a:t>
            </a:r>
            <a:r>
              <a:rPr lang="fr-FR" dirty="0"/>
              <a:t>au 13/04 était de 0,07% contre 0,15% dans la pop </a:t>
            </a:r>
            <a:r>
              <a:rPr lang="fr-FR" dirty="0" smtClean="0"/>
              <a:t>générale</a:t>
            </a:r>
            <a:r>
              <a:rPr lang="fr-FR" dirty="0"/>
              <a:t> </a:t>
            </a:r>
          </a:p>
          <a:p>
            <a:r>
              <a:rPr lang="fr-FR" dirty="0"/>
              <a:t>limites </a:t>
            </a:r>
            <a:r>
              <a:rPr lang="fr-FR" dirty="0" smtClean="0"/>
              <a:t>multiples: faible nombre du patient/phase </a:t>
            </a:r>
            <a:r>
              <a:rPr lang="fr-FR" dirty="0"/>
              <a:t>précoces/pays stade </a:t>
            </a:r>
            <a:r>
              <a:rPr lang="fr-FR" dirty="0" err="1"/>
              <a:t>diff</a:t>
            </a:r>
            <a:r>
              <a:rPr lang="fr-FR" dirty="0"/>
              <a:t> épidémie/TDM évocateurs non </a:t>
            </a:r>
            <a:r>
              <a:rPr lang="fr-FR" dirty="0" smtClean="0"/>
              <a:t>comptés/protocoles </a:t>
            </a:r>
            <a:r>
              <a:rPr lang="fr-FR" dirty="0"/>
              <a:t>de tests </a:t>
            </a:r>
            <a:r>
              <a:rPr lang="fr-FR" dirty="0" err="1"/>
              <a:t>diff</a:t>
            </a:r>
            <a:r>
              <a:rPr lang="fr-FR" dirty="0"/>
              <a:t> selon pays…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217255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19937"/>
          <a:stretch/>
        </p:blipFill>
        <p:spPr>
          <a:xfrm>
            <a:off x="3790460" y="2597839"/>
            <a:ext cx="3587263" cy="171406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575765" y="2485186"/>
            <a:ext cx="34515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Transplantation: </a:t>
            </a:r>
            <a:r>
              <a:rPr lang="en-US" sz="1100" dirty="0">
                <a:hlinkClick r:id="rId3"/>
              </a:rPr>
              <a:t>October 30, 2020 - Volume Online </a:t>
            </a:r>
            <a:r>
              <a:rPr lang="en-US" sz="1100" dirty="0" smtClean="0">
                <a:hlinkClick r:id="rId3"/>
              </a:rPr>
              <a:t>First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1804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Cohorte rétrospective multicentrique française (11 centres de TP)</a:t>
            </a:r>
          </a:p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mars au 19 mai</a:t>
            </a:r>
          </a:p>
          <a:p>
            <a:r>
              <a:rPr lang="fr-FR" dirty="0" smtClean="0"/>
              <a:t>Tout adulte TP (MV et autres) avec:</a:t>
            </a:r>
          </a:p>
          <a:p>
            <a:pPr lvl="1"/>
            <a:r>
              <a:rPr lang="fr-FR" dirty="0" smtClean="0"/>
              <a:t>PCR+</a:t>
            </a:r>
          </a:p>
          <a:p>
            <a:pPr lvl="1"/>
            <a:r>
              <a:rPr lang="fr-FR" dirty="0" smtClean="0"/>
              <a:t>Ou clinique et TDM  évocateurs sans diagnostic alternatif</a:t>
            </a:r>
            <a:endParaRPr lang="fr-FR" dirty="0"/>
          </a:p>
        </p:txBody>
      </p:sp>
      <p:sp>
        <p:nvSpPr>
          <p:cNvPr id="6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03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fr-FR" dirty="0" smtClean="0">
                <a:latin typeface="Calibri" charset="0"/>
                <a:ea typeface="Calibri" charset="0"/>
                <a:cs typeface="Times New Roman" charset="0"/>
              </a:rPr>
              <a:t>35 patients dont 11 MV; 85,7% PCR+</a:t>
            </a:r>
          </a:p>
          <a:p>
            <a:pPr>
              <a:spcAft>
                <a:spcPts val="0"/>
              </a:spcAft>
            </a:pPr>
            <a:r>
              <a:rPr lang="fr-FR" dirty="0" smtClean="0">
                <a:latin typeface="Calibri" charset="0"/>
                <a:ea typeface="Calibri" charset="0"/>
                <a:cs typeface="Times New Roman" charset="0"/>
              </a:rPr>
              <a:t>88,6</a:t>
            </a:r>
            <a:r>
              <a:rPr lang="fr-FR" dirty="0">
                <a:latin typeface="Calibri" charset="0"/>
                <a:ea typeface="Calibri" charset="0"/>
                <a:cs typeface="Times New Roman" charset="0"/>
              </a:rPr>
              <a:t>% </a:t>
            </a:r>
            <a:r>
              <a:rPr lang="fr-FR" dirty="0" err="1">
                <a:latin typeface="Calibri" charset="0"/>
                <a:ea typeface="Calibri" charset="0"/>
                <a:cs typeface="Times New Roman" charset="0"/>
              </a:rPr>
              <a:t>hospi</a:t>
            </a:r>
            <a:r>
              <a:rPr lang="fr-FR" dirty="0">
                <a:latin typeface="Calibri" charset="0"/>
                <a:ea typeface="Calibri" charset="0"/>
                <a:cs typeface="Times New Roman" charset="0"/>
              </a:rPr>
              <a:t> dont 41,9% soit 13 patients en ICU dont 7 VI</a:t>
            </a:r>
          </a:p>
          <a:p>
            <a:pPr>
              <a:spcAft>
                <a:spcPts val="0"/>
              </a:spcAft>
            </a:pPr>
            <a:r>
              <a:rPr lang="fr-FR" dirty="0">
                <a:latin typeface="Calibri" charset="0"/>
                <a:ea typeface="Calibri" charset="0"/>
                <a:cs typeface="Times New Roman" charset="0"/>
              </a:rPr>
              <a:t>51, 4% présentaient une atteinte TDM modérée à sévère</a:t>
            </a:r>
          </a:p>
          <a:p>
            <a:pPr>
              <a:spcAft>
                <a:spcPts val="0"/>
              </a:spcAft>
            </a:pPr>
            <a:r>
              <a:rPr lang="fr-FR" dirty="0">
                <a:latin typeface="Calibri" charset="0"/>
                <a:ea typeface="Calibri" charset="0"/>
                <a:cs typeface="Times New Roman" charset="0"/>
              </a:rPr>
              <a:t>Mortalité totale  14,3% et 30,7% en ICU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90" y="4280518"/>
            <a:ext cx="7811090" cy="23107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4390" y="6166180"/>
            <a:ext cx="8661991" cy="116958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910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analyse </a:t>
            </a:r>
            <a:r>
              <a:rPr lang="fr-FR" dirty="0" err="1"/>
              <a:t>univariée</a:t>
            </a:r>
            <a:r>
              <a:rPr lang="fr-FR" dirty="0"/>
              <a:t> </a:t>
            </a:r>
            <a:r>
              <a:rPr lang="fr-FR" dirty="0" smtClean="0"/>
              <a:t>seul </a:t>
            </a:r>
            <a:r>
              <a:rPr lang="fr-FR" dirty="0"/>
              <a:t>le surpoids était associé au DC </a:t>
            </a:r>
            <a:endParaRPr lang="fr-FR" dirty="0" smtClean="0"/>
          </a:p>
          <a:p>
            <a:r>
              <a:rPr lang="fr-FR" dirty="0" smtClean="0"/>
              <a:t>pas d’autre FDR associé </a:t>
            </a:r>
            <a:r>
              <a:rPr lang="fr-FR" dirty="0"/>
              <a:t>au DC ou à l’admission en ICU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3693735"/>
            <a:ext cx="5511800" cy="2222500"/>
          </a:xfrm>
          <a:prstGeom prst="rect">
            <a:avLst/>
          </a:prstGeom>
        </p:spPr>
      </p:pic>
      <p:sp>
        <p:nvSpPr>
          <p:cNvPr id="5" name="Titr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623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9083842" cy="2121088"/>
          </a:xfrm>
        </p:spPr>
        <p:txBody>
          <a:bodyPr>
            <a:normAutofit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204641"/>
            <a:ext cx="5496425" cy="22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12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Etude nationale </a:t>
            </a:r>
            <a:r>
              <a:rPr lang="fr-FR" dirty="0"/>
              <a:t>des cas atteints de COVID-19 </a:t>
            </a:r>
          </a:p>
          <a:p>
            <a:r>
              <a:rPr lang="fr-FR" dirty="0"/>
              <a:t>Qui sera </a:t>
            </a:r>
            <a:r>
              <a:rPr lang="fr-FR" dirty="0" err="1"/>
              <a:t>complétée</a:t>
            </a:r>
            <a:r>
              <a:rPr lang="fr-FR" dirty="0"/>
              <a:t> au </a:t>
            </a:r>
            <a:r>
              <a:rPr lang="fr-FR" dirty="0" err="1"/>
              <a:t>décours</a:t>
            </a:r>
            <a:r>
              <a:rPr lang="fr-FR" dirty="0"/>
              <a:t> d’une </a:t>
            </a:r>
            <a:r>
              <a:rPr lang="fr-FR" dirty="0" err="1"/>
              <a:t>étude</a:t>
            </a:r>
            <a:r>
              <a:rPr lang="fr-FR" dirty="0"/>
              <a:t> observationnelle cas- </a:t>
            </a:r>
            <a:r>
              <a:rPr lang="fr-FR" dirty="0" err="1" smtClean="0"/>
              <a:t>témoins</a:t>
            </a:r>
            <a:r>
              <a:rPr lang="fr-FR" dirty="0" smtClean="0"/>
              <a:t> </a:t>
            </a:r>
            <a:r>
              <a:rPr lang="fr-FR" dirty="0"/>
              <a:t>à partir de la cohorte des patients suivis dans les CRCM </a:t>
            </a:r>
          </a:p>
          <a:p>
            <a:r>
              <a:rPr lang="fr-FR" b="1" dirty="0"/>
              <a:t>47 CRCM participants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732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 et déroulement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Objectif </a:t>
            </a:r>
            <a:r>
              <a:rPr lang="fr-FR" b="1" dirty="0"/>
              <a:t>principal </a:t>
            </a:r>
            <a:r>
              <a:rPr lang="fr-FR" dirty="0"/>
              <a:t>: </a:t>
            </a:r>
            <a:r>
              <a:rPr lang="fr-FR" dirty="0" smtClean="0"/>
              <a:t>décrire </a:t>
            </a:r>
            <a:r>
              <a:rPr lang="fr-FR" dirty="0"/>
              <a:t>l’expression clinique du COVID-19 chez les patients atteints de </a:t>
            </a:r>
            <a:r>
              <a:rPr lang="fr-FR" dirty="0" smtClean="0"/>
              <a:t>mucoviscidose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b="1" dirty="0"/>
              <a:t>Inclusion des patients </a:t>
            </a:r>
            <a:r>
              <a:rPr lang="fr-FR" b="1" dirty="0" err="1"/>
              <a:t>infectés</a:t>
            </a:r>
            <a:r>
              <a:rPr lang="fr-FR" b="1" dirty="0"/>
              <a:t> </a:t>
            </a:r>
            <a:r>
              <a:rPr lang="fr-FR" b="1" i="1" dirty="0" err="1"/>
              <a:t>confirmés</a:t>
            </a:r>
            <a:r>
              <a:rPr lang="fr-FR" b="1" i="1" dirty="0"/>
              <a:t> </a:t>
            </a:r>
            <a:r>
              <a:rPr lang="fr-FR" b="1" dirty="0"/>
              <a:t>et </a:t>
            </a:r>
            <a:r>
              <a:rPr lang="fr-FR" b="1" i="1" dirty="0"/>
              <a:t>fortement </a:t>
            </a:r>
            <a:r>
              <a:rPr lang="fr-FR" b="1" i="1" dirty="0" smtClean="0"/>
              <a:t>suspects</a:t>
            </a:r>
            <a:endParaRPr lang="fr-FR" b="1" i="1" dirty="0"/>
          </a:p>
          <a:p>
            <a:pPr lvl="1"/>
            <a:r>
              <a:rPr lang="fr-FR" i="1" dirty="0" smtClean="0"/>
              <a:t>Inclusions </a:t>
            </a:r>
            <a:r>
              <a:rPr lang="fr-FR" i="1" dirty="0" err="1"/>
              <a:t>prévues</a:t>
            </a:r>
            <a:r>
              <a:rPr lang="fr-FR" i="1" dirty="0"/>
              <a:t> initialement de Mars à Juillet 2020 - puis extension à fin </a:t>
            </a:r>
            <a:r>
              <a:rPr lang="fr-FR" i="1" dirty="0" smtClean="0"/>
              <a:t>2021 </a:t>
            </a:r>
            <a:r>
              <a:rPr lang="fr-FR" i="1" dirty="0"/>
              <a:t>compte tenu de l’</a:t>
            </a:r>
            <a:r>
              <a:rPr lang="fr-FR" i="1" dirty="0" err="1"/>
              <a:t>évolution</a:t>
            </a:r>
            <a:r>
              <a:rPr lang="fr-FR" i="1" dirty="0"/>
              <a:t> de l’</a:t>
            </a:r>
            <a:r>
              <a:rPr lang="fr-FR" i="1" dirty="0" err="1"/>
              <a:t>épidémie</a:t>
            </a:r>
            <a:r>
              <a:rPr lang="fr-FR" i="1" dirty="0"/>
              <a:t> </a:t>
            </a:r>
            <a:endParaRPr lang="fr-FR" dirty="0"/>
          </a:p>
          <a:p>
            <a:pPr lvl="1"/>
            <a:r>
              <a:rPr lang="fr-FR" dirty="0" smtClean="0"/>
              <a:t> </a:t>
            </a:r>
            <a:r>
              <a:rPr lang="fr-FR" i="1" dirty="0"/>
              <a:t>Collection des </a:t>
            </a:r>
            <a:r>
              <a:rPr lang="fr-FR" i="1" dirty="0" err="1"/>
              <a:t>données</a:t>
            </a:r>
            <a:r>
              <a:rPr lang="fr-FR" i="1" dirty="0"/>
              <a:t> cliniques dans </a:t>
            </a:r>
            <a:r>
              <a:rPr lang="fr-FR" i="1" dirty="0" err="1"/>
              <a:t>Mucoregistre</a:t>
            </a:r>
            <a:r>
              <a:rPr lang="fr-FR" i="1" dirty="0"/>
              <a:t> (formulaire </a:t>
            </a:r>
            <a:r>
              <a:rPr lang="fr-FR" i="1" dirty="0" err="1"/>
              <a:t>dédie</a:t>
            </a:r>
            <a:r>
              <a:rPr lang="fr-FR" i="1" dirty="0"/>
              <a:t>́ </a:t>
            </a:r>
            <a:r>
              <a:rPr lang="fr-FR" i="1" dirty="0" err="1"/>
              <a:t>supplémentaire</a:t>
            </a:r>
            <a:r>
              <a:rPr lang="fr-FR" i="1" dirty="0"/>
              <a:t>)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2009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78900" cy="217255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635" y="2781098"/>
            <a:ext cx="4798729" cy="14470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457629" y="3643985"/>
            <a:ext cx="1928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i="1" dirty="0"/>
              <a:t>Lancet </a:t>
            </a:r>
            <a:r>
              <a:rPr lang="fr-FR" sz="1100" b="1" dirty="0"/>
              <a:t>2019; 394: 1940–48 </a:t>
            </a:r>
            <a:endParaRPr lang="fr-FR" sz="1100" dirty="0" smtClean="0"/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7504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Résultats </a:t>
            </a:r>
            <a:r>
              <a:rPr lang="fr-FR" dirty="0" smtClean="0"/>
              <a:t>– </a:t>
            </a:r>
            <a:r>
              <a:rPr lang="fr-FR" dirty="0" smtClean="0"/>
              <a:t>1ère </a:t>
            </a:r>
            <a:r>
              <a:rPr lang="fr-FR" dirty="0"/>
              <a:t>vague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N=31, âge médian 31 ans , 45% &gt; 30 ans </a:t>
            </a:r>
          </a:p>
          <a:p>
            <a:r>
              <a:rPr lang="fr-FR" dirty="0" smtClean="0"/>
              <a:t>Dont 12 TP,  âge médian 39 ans (vs 27 ans chez non TP)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174" y="3555385"/>
            <a:ext cx="4916290" cy="26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05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Résultats </a:t>
            </a:r>
            <a:r>
              <a:rPr lang="fr-FR" dirty="0" smtClean="0"/>
              <a:t>– </a:t>
            </a:r>
            <a:r>
              <a:rPr lang="fr-FR" dirty="0" smtClean="0"/>
              <a:t>1ère </a:t>
            </a:r>
            <a:r>
              <a:rPr lang="fr-FR" dirty="0"/>
              <a:t>vague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65% VEMS &gt; 70%; 61% de diabète; 42% de colo à </a:t>
            </a:r>
            <a:r>
              <a:rPr lang="fr-FR" dirty="0" err="1" smtClean="0"/>
              <a:t>pyo</a:t>
            </a:r>
            <a:r>
              <a:rPr lang="fr-FR" dirty="0" smtClean="0"/>
              <a:t> et 90 % d’IP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268" y="3307588"/>
            <a:ext cx="43434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24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7950" y="3758120"/>
            <a:ext cx="4356100" cy="2362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96896" y="2560320"/>
            <a:ext cx="7332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10% de formes asymptomatiques</a:t>
            </a:r>
          </a:p>
          <a:p>
            <a:r>
              <a:rPr lang="fr-FR" dirty="0" err="1" smtClean="0"/>
              <a:t>Sy</a:t>
            </a:r>
            <a:r>
              <a:rPr lang="fr-FR" dirty="0" smtClean="0"/>
              <a:t> + fréquent = fièvre (78,6%) et fatigue (50%); dyspnée chez seulement 21%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Résultats </a:t>
            </a:r>
            <a:r>
              <a:rPr lang="fr-FR" dirty="0" smtClean="0"/>
              <a:t>– </a:t>
            </a:r>
            <a:r>
              <a:rPr lang="fr-FR" dirty="0" smtClean="0"/>
              <a:t>1ère </a:t>
            </a:r>
            <a:r>
              <a:rPr lang="fr-FR" dirty="0"/>
              <a:t>vague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06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fr-FR" dirty="0" smtClean="0"/>
              <a:t>Résultats </a:t>
            </a:r>
            <a:r>
              <a:rPr lang="fr-FR" dirty="0" smtClean="0"/>
              <a:t>– </a:t>
            </a:r>
            <a:r>
              <a:rPr lang="fr-FR" dirty="0" smtClean="0"/>
              <a:t>1ère </a:t>
            </a:r>
            <a:r>
              <a:rPr lang="fr-FR" dirty="0"/>
              <a:t>vague </a:t>
            </a:r>
            <a:br>
              <a:rPr lang="fr-FR" dirty="0"/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88" y="2338325"/>
            <a:ext cx="10030832" cy="9564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0" y="4588121"/>
            <a:ext cx="10479703" cy="133681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47088" y="6291072"/>
            <a:ext cx="455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SDRA ( TP):  1 / </a:t>
            </a:r>
            <a:r>
              <a:rPr lang="fr-FR" dirty="0" err="1" smtClean="0"/>
              <a:t>optiflow</a:t>
            </a:r>
            <a:r>
              <a:rPr lang="fr-FR" dirty="0" smtClean="0"/>
              <a:t> et 1 sous VI pdt 9 j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88" y="3479666"/>
            <a:ext cx="10531955" cy="10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1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Faible incidence / pop générale 0,41% en </a:t>
            </a:r>
            <a:r>
              <a:rPr lang="fr-FR" dirty="0" err="1" smtClean="0"/>
              <a:t>juil</a:t>
            </a:r>
            <a:r>
              <a:rPr lang="fr-FR" dirty="0" smtClean="0"/>
              <a:t> 20</a:t>
            </a:r>
          </a:p>
          <a:p>
            <a:r>
              <a:rPr lang="fr-FR" dirty="0" smtClean="0"/>
              <a:t>Aucun DC</a:t>
            </a:r>
          </a:p>
          <a:p>
            <a:r>
              <a:rPr lang="fr-FR" dirty="0" smtClean="0"/>
              <a:t>Bonne évolution à court terme </a:t>
            </a:r>
          </a:p>
          <a:p>
            <a:r>
              <a:rPr lang="fr-FR" dirty="0" smtClean="0"/>
              <a:t>TP à risque de complication ++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fr-FR" dirty="0" smtClean="0"/>
              <a:t>conclusion – </a:t>
            </a:r>
            <a:r>
              <a:rPr lang="fr-FR" dirty="0" smtClean="0"/>
              <a:t>1ère </a:t>
            </a:r>
            <a:r>
              <a:rPr lang="fr-FR" dirty="0"/>
              <a:t>vague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CF et COVID 19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Peu de publications car peu de patients.</a:t>
            </a:r>
          </a:p>
          <a:p>
            <a:r>
              <a:rPr lang="fr-FR" dirty="0" smtClean="0"/>
              <a:t>Étude Belge</a:t>
            </a:r>
            <a:r>
              <a:rPr lang="fr-FR" baseline="30000" dirty="0" smtClean="0"/>
              <a:t>1</a:t>
            </a:r>
            <a:r>
              <a:rPr lang="fr-FR" dirty="0" smtClean="0"/>
              <a:t> sur 149 </a:t>
            </a:r>
            <a:r>
              <a:rPr lang="fr-FR" dirty="0" smtClean="0"/>
              <a:t>MV confirme faible  </a:t>
            </a:r>
            <a:r>
              <a:rPr lang="fr-FR" dirty="0" smtClean="0"/>
              <a:t>séroprévalence 2,7%  contre 4,3% dans la pop générale sur la même période.</a:t>
            </a:r>
          </a:p>
          <a:p>
            <a:r>
              <a:rPr lang="fr-FR" dirty="0" smtClean="0"/>
              <a:t>Les données actuelles semblent favorables pour les patients MV non transplantés mais faibles </a:t>
            </a:r>
            <a:r>
              <a:rPr lang="fr-FR" dirty="0"/>
              <a:t>effectifs. </a:t>
            </a:r>
            <a:endParaRPr lang="fr-FR" dirty="0" smtClean="0"/>
          </a:p>
          <a:p>
            <a:r>
              <a:rPr lang="fr-FR" dirty="0" smtClean="0"/>
              <a:t>Impact </a:t>
            </a:r>
            <a:r>
              <a:rPr lang="fr-FR" dirty="0"/>
              <a:t>psychologique de la pandémie chez les MV important. </a:t>
            </a:r>
            <a:r>
              <a:rPr lang="fr-FR" baseline="30000" dirty="0" smtClean="0"/>
              <a:t>2</a:t>
            </a:r>
          </a:p>
          <a:p>
            <a:r>
              <a:rPr lang="fr-FR" dirty="0" smtClean="0"/>
              <a:t>Chez les transplantés peu de données dans la MV mais formes sévères et mortalité élevée</a:t>
            </a:r>
            <a:r>
              <a:rPr lang="fr-FR" dirty="0" smtClean="0"/>
              <a:t>.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8346204" y="6044827"/>
            <a:ext cx="38457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sz="1400" dirty="0" err="1" smtClean="0"/>
              <a:t>Berardis</a:t>
            </a:r>
            <a:r>
              <a:rPr lang="fr-FR" sz="1400" dirty="0" smtClean="0"/>
              <a:t> et </a:t>
            </a:r>
            <a:r>
              <a:rPr lang="fr-FR" sz="1400" dirty="0" err="1" smtClean="0"/>
              <a:t>al.Journal</a:t>
            </a:r>
            <a:r>
              <a:rPr lang="fr-FR" sz="1400" dirty="0" smtClean="0"/>
              <a:t> </a:t>
            </a:r>
            <a:r>
              <a:rPr lang="fr-FR" sz="1400" dirty="0"/>
              <a:t>of </a:t>
            </a:r>
            <a:r>
              <a:rPr lang="fr-FR" sz="1400" dirty="0" err="1"/>
              <a:t>Cystic</a:t>
            </a:r>
            <a:r>
              <a:rPr lang="fr-FR" sz="1400" dirty="0"/>
              <a:t> </a:t>
            </a:r>
            <a:r>
              <a:rPr lang="fr-FR" sz="1400" dirty="0" err="1" smtClean="0"/>
              <a:t>Fibrosis</a:t>
            </a:r>
            <a:r>
              <a:rPr lang="fr-FR" sz="1400" dirty="0" smtClean="0"/>
              <a:t> 2020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400" dirty="0" err="1" smtClean="0"/>
              <a:t>Havermans</a:t>
            </a:r>
            <a:r>
              <a:rPr lang="fr-FR" sz="1400" dirty="0" smtClean="0"/>
              <a:t> et </a:t>
            </a:r>
            <a:r>
              <a:rPr lang="fr-FR" sz="1400" dirty="0" err="1" smtClean="0"/>
              <a:t>al.Journal</a:t>
            </a:r>
            <a:r>
              <a:rPr lang="fr-FR" sz="1400" dirty="0" smtClean="0"/>
              <a:t> </a:t>
            </a:r>
            <a:r>
              <a:rPr lang="fr-FR" sz="1400" dirty="0"/>
              <a:t>of </a:t>
            </a:r>
            <a:r>
              <a:rPr lang="fr-FR" sz="1400" dirty="0" err="1"/>
              <a:t>Cystic</a:t>
            </a:r>
            <a:r>
              <a:rPr lang="fr-FR" sz="1400" dirty="0"/>
              <a:t> </a:t>
            </a:r>
            <a:r>
              <a:rPr lang="fr-FR" sz="1400" dirty="0" smtClean="0"/>
              <a:t>Fibrosis2020</a:t>
            </a:r>
            <a:r>
              <a:rPr lang="fr-FR" sz="1400" dirty="0"/>
              <a:t> </a:t>
            </a:r>
            <a:endParaRPr lang="fr-FR" sz="1400" dirty="0" smtClean="0"/>
          </a:p>
          <a:p>
            <a:pPr marL="228600" indent="-228600">
              <a:buFont typeface="+mj-lt"/>
              <a:buAutoNum type="arabicPeriod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785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0"/>
          <a:stretch/>
        </p:blipFill>
        <p:spPr>
          <a:xfrm>
            <a:off x="3509249" y="708018"/>
            <a:ext cx="5143500" cy="48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FR" sz="1600" dirty="0" smtClean="0"/>
                  <a:t>Phase 3 multicentrique (44 sites/4 pays)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1600" dirty="0"/>
                      <m:t>Randomis</m:t>
                    </m:r>
                    <m:r>
                      <m:rPr>
                        <m:nor/>
                      </m:rPr>
                      <a:rPr lang="fr-FR" sz="1600" dirty="0"/>
                      <m:t>é </m:t>
                    </m:r>
                    <m:r>
                      <m:rPr>
                        <m:nor/>
                      </m:rPr>
                      <a:rPr lang="fr-FR" sz="1600" dirty="0"/>
                      <m:t>avec</m:t>
                    </m:r>
                    <m:r>
                      <m:rPr>
                        <m:nor/>
                      </m:rPr>
                      <a:rPr lang="fr-FR" sz="1600" dirty="0"/>
                      <m:t> </m:t>
                    </m:r>
                    <m:r>
                      <m:rPr>
                        <m:nor/>
                      </m:rPr>
                      <a:rPr lang="fr-FR" sz="1600" dirty="0"/>
                      <m:t>groupe</m:t>
                    </m:r>
                    <m:r>
                      <m:rPr>
                        <m:nor/>
                      </m:rPr>
                      <a:rPr lang="fr-FR" sz="1600" dirty="0"/>
                      <m:t> </m:t>
                    </m:r>
                    <m:r>
                      <m:rPr>
                        <m:nor/>
                      </m:rPr>
                      <a:rPr lang="fr-FR" sz="1600" dirty="0"/>
                      <m:t>contr</m:t>
                    </m:r>
                    <m:r>
                      <m:rPr>
                        <m:nor/>
                      </m:rPr>
                      <a:rPr lang="fr-FR" sz="1600" dirty="0"/>
                      <m:t>ô</m:t>
                    </m:r>
                    <m:r>
                      <m:rPr>
                        <m:nor/>
                      </m:rPr>
                      <a:rPr lang="fr-FR" sz="1600" dirty="0"/>
                      <m:t>le</m:t>
                    </m:r>
                    <m:r>
                      <m:rPr>
                        <m:nor/>
                      </m:rPr>
                      <a:rPr lang="fr-FR" sz="1600" dirty="0"/>
                      <m:t> (</m:t>
                    </m:r>
                    <m:r>
                      <m:rPr>
                        <m:nor/>
                      </m:rPr>
                      <a:rPr lang="fr-FR" sz="1600" dirty="0"/>
                      <m:t>TEZA</m:t>
                    </m:r>
                    <m:r>
                      <m:rPr>
                        <m:nor/>
                      </m:rPr>
                      <a:rPr lang="fr-FR" sz="1600" dirty="0"/>
                      <m:t>−</m:t>
                    </m:r>
                    <m:r>
                      <m:rPr>
                        <m:nor/>
                      </m:rPr>
                      <a:rPr lang="fr-FR" sz="1600" dirty="0"/>
                      <m:t>IVA</m:t>
                    </m:r>
                    <m:r>
                      <m:rPr>
                        <m:nor/>
                      </m:rPr>
                      <a:rPr lang="fr-FR" sz="1600" dirty="0"/>
                      <m:t>)</m:t>
                    </m:r>
                  </m:oMath>
                </a14:m>
                <a:endParaRPr lang="fr-FR" sz="1600" dirty="0"/>
              </a:p>
              <a:p>
                <a:r>
                  <a:rPr lang="fr-FR" sz="1600" dirty="0" smtClean="0">
                    <a:ea typeface="Cambria Math" charset="0"/>
                    <a:cs typeface="Cambria Math" charset="0"/>
                  </a:rPr>
                  <a:t>MV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≥</m:t>
                    </m:r>
                    <m:r>
                      <a:rPr lang="fr-FR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fr-FR" sz="1600" dirty="0" smtClean="0"/>
                  <a:t>12 ans, F508del homozygotes (F/F), stables, VEMS entre 40 et 90%</a:t>
                </a:r>
              </a:p>
              <a:p>
                <a:r>
                  <a:rPr lang="fr-FR" sz="1600" dirty="0" smtClean="0"/>
                  <a:t>CJP: variation du VEMS à 4 semaines/ valeur de base</a:t>
                </a:r>
              </a:p>
              <a:p>
                <a:r>
                  <a:rPr lang="fr-FR" sz="1600" dirty="0" smtClean="0"/>
                  <a:t>CJS: variation Chlore sudoral (CS), CFQ-R RD score/ valeurs de base + Tolérance</a:t>
                </a:r>
                <a:endParaRPr lang="fr-FR" sz="1200" dirty="0" smtClean="0"/>
              </a:p>
              <a:p>
                <a:endParaRPr lang="fr-FR" sz="1800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3"/>
                <a:stretch>
                  <a:fillRect l="-571" t="-589" r="-1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1" y="2633243"/>
            <a:ext cx="5917682" cy="31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r>
              <a:rPr lang="fr-FR" sz="2000" dirty="0" smtClean="0">
                <a:latin typeface="+mn-lt"/>
              </a:rPr>
              <a:t>caractéristiques </a:t>
            </a:r>
            <a:r>
              <a:rPr lang="fr-FR" sz="2000" dirty="0" err="1" smtClean="0">
                <a:latin typeface="+mn-lt"/>
              </a:rPr>
              <a:t>baseline</a:t>
            </a:r>
            <a:endParaRPr lang="fr-FR" sz="200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5229640" y="2939608"/>
            <a:ext cx="4270247" cy="31019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sz="1600" dirty="0" smtClean="0"/>
              <a:t>N=107</a:t>
            </a:r>
            <a:endParaRPr lang="fr-FR" sz="1600" dirty="0"/>
          </a:p>
          <a:p>
            <a:r>
              <a:rPr lang="fr-FR" sz="1600" dirty="0" smtClean="0"/>
              <a:t>Groupes comparables à </a:t>
            </a:r>
            <a:r>
              <a:rPr lang="fr-FR" sz="1600" dirty="0" err="1" smtClean="0"/>
              <a:t>baseline</a:t>
            </a:r>
            <a:r>
              <a:rPr lang="fr-FR" sz="1600" dirty="0" smtClean="0"/>
              <a:t> sur </a:t>
            </a:r>
            <a:r>
              <a:rPr lang="fr-FR" sz="1600" dirty="0"/>
              <a:t>les caractéristiques démographiques et cliniques </a:t>
            </a:r>
            <a:endParaRPr lang="fr-FR" sz="1600" dirty="0" smtClean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31136" y="2505953"/>
            <a:ext cx="2792277" cy="396929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640" y="2742597"/>
            <a:ext cx="2705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r>
              <a:rPr lang="fr-FR" sz="2000" dirty="0" smtClean="0"/>
              <a:t>CJP ＆ CJS 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>
          <a:xfrm>
            <a:off x="9960864" y="5681016"/>
            <a:ext cx="4271771" cy="3101982"/>
          </a:xfrm>
        </p:spPr>
        <p:txBody>
          <a:bodyPr>
            <a:normAutofit/>
          </a:bodyPr>
          <a:lstStyle/>
          <a:p>
            <a:pPr lvl="0"/>
            <a:r>
              <a:rPr lang="fr-FR" sz="1600" dirty="0" smtClean="0"/>
              <a:t>IMC </a:t>
            </a:r>
            <a:r>
              <a:rPr lang="fr-FR" sz="1600" smtClean="0"/>
              <a:t>+0,6 kg/m2 </a:t>
            </a:r>
            <a:endParaRPr lang="fr-FR" sz="1600" dirty="0" smtClean="0"/>
          </a:p>
          <a:p>
            <a:pPr lvl="0"/>
            <a:r>
              <a:rPr lang="fr-FR" sz="1600" dirty="0" smtClean="0"/>
              <a:t>Poids +1,6 kg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83" y="2650557"/>
            <a:ext cx="5874667" cy="29757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2" y="2638044"/>
            <a:ext cx="4743842" cy="3000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0864" y="3670300"/>
            <a:ext cx="1634236" cy="571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640816" y="4470654"/>
            <a:ext cx="1263984" cy="43528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640816" y="4905943"/>
            <a:ext cx="1263984" cy="59313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9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</a:t>
            </a:r>
            <a:br>
              <a:rPr lang="fr-FR" dirty="0" smtClean="0"/>
            </a:br>
            <a:r>
              <a:rPr lang="fr-FR" sz="2000" dirty="0" smtClean="0"/>
              <a:t>effets indésirables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0"/>
              </a:spcBef>
              <a:buClrTx/>
              <a:defRPr/>
            </a:pPr>
            <a:endParaRPr lang="fr-FR" dirty="0" smtClean="0"/>
          </a:p>
          <a:p>
            <a:pPr>
              <a:spcBef>
                <a:spcPts val="0"/>
              </a:spcBef>
              <a:buClrTx/>
              <a:defRPr/>
            </a:pPr>
            <a:endParaRPr lang="fr-FR" dirty="0"/>
          </a:p>
          <a:p>
            <a:pPr>
              <a:spcBef>
                <a:spcPts val="0"/>
              </a:spcBef>
              <a:buClrTx/>
              <a:defRPr/>
            </a:pPr>
            <a:r>
              <a:rPr lang="fr-FR" dirty="0" smtClean="0"/>
              <a:t>Pas </a:t>
            </a:r>
            <a:r>
              <a:rPr lang="fr-FR" dirty="0"/>
              <a:t>de </a:t>
            </a:r>
            <a:r>
              <a:rPr lang="fr-FR" dirty="0" smtClean="0"/>
              <a:t>différence</a:t>
            </a:r>
          </a:p>
          <a:p>
            <a:pPr>
              <a:spcBef>
                <a:spcPts val="0"/>
              </a:spcBef>
              <a:buClrTx/>
              <a:defRPr/>
            </a:pPr>
            <a:r>
              <a:rPr lang="fr-FR" dirty="0" smtClean="0"/>
              <a:t>Dans le groupe triple </a:t>
            </a:r>
            <a:r>
              <a:rPr lang="fr-FR" dirty="0" err="1" smtClean="0"/>
              <a:t>asso</a:t>
            </a:r>
            <a:r>
              <a:rPr lang="fr-FR" dirty="0" smtClean="0"/>
              <a:t>:</a:t>
            </a:r>
          </a:p>
          <a:p>
            <a:pPr lvl="1">
              <a:spcBef>
                <a:spcPts val="0"/>
              </a:spcBef>
              <a:buClrTx/>
              <a:defRPr/>
            </a:pPr>
            <a:r>
              <a:rPr lang="fr-FR" dirty="0"/>
              <a:t>↑ </a:t>
            </a:r>
            <a:r>
              <a:rPr lang="fr-FR" dirty="0" smtClean="0"/>
              <a:t>transaminases n=4 &gt;3N et n=2&gt; 5N sans élévation de la </a:t>
            </a:r>
            <a:r>
              <a:rPr lang="fr-FR" dirty="0" err="1" smtClean="0"/>
              <a:t>bili</a:t>
            </a:r>
            <a:r>
              <a:rPr lang="fr-FR" dirty="0" smtClean="0"/>
              <a:t> ni interruption traitement</a:t>
            </a:r>
            <a:endParaRPr lang="fr-FR" dirty="0"/>
          </a:p>
          <a:p>
            <a:pPr lvl="1">
              <a:spcBef>
                <a:spcPts val="0"/>
              </a:spcBef>
              <a:buClrTx/>
              <a:defRPr/>
            </a:pPr>
            <a:r>
              <a:rPr lang="fr-FR" dirty="0"/>
              <a:t>1 </a:t>
            </a:r>
            <a:r>
              <a:rPr lang="fr-FR" dirty="0" smtClean="0"/>
              <a:t>SAE dans le </a:t>
            </a:r>
            <a:r>
              <a:rPr lang="fr-FR" dirty="0" err="1" smtClean="0"/>
              <a:t>gpe</a:t>
            </a:r>
            <a:r>
              <a:rPr lang="fr-FR" dirty="0" smtClean="0"/>
              <a:t> triple </a:t>
            </a:r>
            <a:r>
              <a:rPr lang="fr-FR" dirty="0" err="1" smtClean="0"/>
              <a:t>asso</a:t>
            </a:r>
            <a:r>
              <a:rPr lang="fr-FR" dirty="0" smtClean="0"/>
              <a:t> à type de rash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12" y="2638044"/>
            <a:ext cx="3822380" cy="11719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3916205"/>
            <a:ext cx="3807085" cy="1717615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1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</a:t>
            </a:r>
            <a:r>
              <a:rPr lang="fr-FR" dirty="0" smtClean="0"/>
              <a:t>énéfice significatif et très net / traitement de réf des F/F</a:t>
            </a:r>
          </a:p>
          <a:p>
            <a:r>
              <a:rPr lang="fr-FR" dirty="0" smtClean="0"/>
              <a:t>Dès 4 semaines</a:t>
            </a:r>
          </a:p>
          <a:p>
            <a:r>
              <a:rPr lang="fr-FR" dirty="0" smtClean="0"/>
              <a:t>+ 10% de VEMS en moyenne, amélioration de l’état nutritionnel et de la  de la qualité de vie</a:t>
            </a:r>
          </a:p>
          <a:p>
            <a:r>
              <a:rPr lang="fr-FR" dirty="0" smtClean="0"/>
              <a:t>Avec un bon profil de tolérance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8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2730</TotalTime>
  <Words>1893</Words>
  <Application>Microsoft Macintosh PowerPoint</Application>
  <PresentationFormat>Grand écran</PresentationFormat>
  <Paragraphs>246</Paragraphs>
  <Slides>46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Calibri</vt:lpstr>
      <vt:lpstr>Cambria Math</vt:lpstr>
      <vt:lpstr>Gill Sans MT</vt:lpstr>
      <vt:lpstr>Times New Roman</vt:lpstr>
      <vt:lpstr>Arial</vt:lpstr>
      <vt:lpstr>Colis</vt:lpstr>
      <vt:lpstr>ACTUALITÉS SCIENTIFIQUES          2019-2020</vt:lpstr>
      <vt:lpstr>Présentation PowerPoint</vt:lpstr>
      <vt:lpstr>MODULATEURS CFTR</vt:lpstr>
      <vt:lpstr>Présentation PowerPoint</vt:lpstr>
      <vt:lpstr>Méthode</vt:lpstr>
      <vt:lpstr>Résultats caractéristiques baseline</vt:lpstr>
      <vt:lpstr>Résultats CJP ＆ CJS </vt:lpstr>
      <vt:lpstr>Résultats effets indésirables</vt:lpstr>
      <vt:lpstr>conclusion</vt:lpstr>
      <vt:lpstr>Présentation PowerPoint</vt:lpstr>
      <vt:lpstr>méthode</vt:lpstr>
      <vt:lpstr>Résultats caractéristiques baseline</vt:lpstr>
      <vt:lpstr>Résultats CJP ＆ CJS </vt:lpstr>
      <vt:lpstr>Résultats effets indésirables</vt:lpstr>
      <vt:lpstr>conclusion</vt:lpstr>
      <vt:lpstr>Présentation PowerPoint</vt:lpstr>
      <vt:lpstr>Méthode</vt:lpstr>
      <vt:lpstr>Résultats</vt:lpstr>
      <vt:lpstr>Résultats</vt:lpstr>
      <vt:lpstr>conclusion</vt:lpstr>
      <vt:lpstr>Présentation PowerPoint</vt:lpstr>
      <vt:lpstr>Méthode</vt:lpstr>
      <vt:lpstr>Présentation PowerPoint</vt:lpstr>
      <vt:lpstr>Résultats</vt:lpstr>
      <vt:lpstr>Conclusion</vt:lpstr>
      <vt:lpstr>Conclusion modulateurs cftr</vt:lpstr>
      <vt:lpstr>COVID-19 et CF</vt:lpstr>
      <vt:lpstr>Présentation PowerPoint</vt:lpstr>
      <vt:lpstr>Méthode</vt:lpstr>
      <vt:lpstr>Résultats caractéristiques baseline</vt:lpstr>
      <vt:lpstr>résultats</vt:lpstr>
      <vt:lpstr>Conclusion/limites</vt:lpstr>
      <vt:lpstr>Présentation PowerPoint</vt:lpstr>
      <vt:lpstr>Méthode</vt:lpstr>
      <vt:lpstr>Résultats </vt:lpstr>
      <vt:lpstr>Résultats </vt:lpstr>
      <vt:lpstr> </vt:lpstr>
      <vt:lpstr>méthode</vt:lpstr>
      <vt:lpstr>Objectif et déroulement</vt:lpstr>
      <vt:lpstr>Résultats – 1ère vague  </vt:lpstr>
      <vt:lpstr>Résultats – 1ère vague  </vt:lpstr>
      <vt:lpstr>Résultats – 1ère vague  </vt:lpstr>
      <vt:lpstr>Résultats – 1ère vague  </vt:lpstr>
      <vt:lpstr>conclusion – 1ère vague  </vt:lpstr>
      <vt:lpstr>Conclusions CF et COVID 19</vt:lpstr>
      <vt:lpstr>Présentation PowerPoint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Mankikian Julie</dc:creator>
  <cp:lastModifiedBy>Mankikian Julie</cp:lastModifiedBy>
  <cp:revision>113</cp:revision>
  <dcterms:created xsi:type="dcterms:W3CDTF">2020-10-14T14:07:37Z</dcterms:created>
  <dcterms:modified xsi:type="dcterms:W3CDTF">2020-11-11T13:26:40Z</dcterms:modified>
</cp:coreProperties>
</file>