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94" r:id="rId3"/>
    <p:sldId id="297" r:id="rId4"/>
    <p:sldId id="260" r:id="rId5"/>
    <p:sldId id="295" r:id="rId6"/>
    <p:sldId id="299" r:id="rId7"/>
    <p:sldId id="300" r:id="rId8"/>
    <p:sldId id="261" r:id="rId9"/>
    <p:sldId id="262" r:id="rId10"/>
    <p:sldId id="258" r:id="rId11"/>
    <p:sldId id="265" r:id="rId12"/>
    <p:sldId id="267" r:id="rId13"/>
    <p:sldId id="270" r:id="rId14"/>
    <p:sldId id="268" r:id="rId15"/>
    <p:sldId id="292" r:id="rId16"/>
    <p:sldId id="271" r:id="rId17"/>
    <p:sldId id="274" r:id="rId18"/>
    <p:sldId id="275" r:id="rId19"/>
    <p:sldId id="280" r:id="rId20"/>
    <p:sldId id="281" r:id="rId21"/>
    <p:sldId id="282" r:id="rId22"/>
    <p:sldId id="283" r:id="rId23"/>
    <p:sldId id="284" r:id="rId24"/>
    <p:sldId id="289" r:id="rId25"/>
    <p:sldId id="290" r:id="rId26"/>
    <p:sldId id="296" r:id="rId27"/>
    <p:sldId id="285" r:id="rId28"/>
    <p:sldId id="287" r:id="rId29"/>
    <p:sldId id="286" r:id="rId30"/>
    <p:sldId id="291" r:id="rId31"/>
    <p:sldId id="288" r:id="rId32"/>
    <p:sldId id="276" r:id="rId33"/>
    <p:sldId id="298" r:id="rId34"/>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HP"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4"/>
    <p:restoredTop sz="94108"/>
  </p:normalViewPr>
  <p:slideViewPr>
    <p:cSldViewPr snapToGrid="0" snapToObjects="1">
      <p:cViewPr>
        <p:scale>
          <a:sx n="100" d="100"/>
          <a:sy n="100" d="100"/>
        </p:scale>
        <p:origin x="544" y="648"/>
      </p:cViewPr>
      <p:guideLst>
        <p:guide orient="horz" pos="103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732B9-0864-6F4F-A875-FB35255D5BE1}" type="datetimeFigureOut">
              <a:rPr lang="fr-FR" smtClean="0"/>
              <a:t>10/11/2020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6B531-895E-2942-9A01-430CE0082C27}" type="slidenum">
              <a:rPr lang="fr-FR" smtClean="0"/>
              <a:t>‹#›</a:t>
            </a:fld>
            <a:endParaRPr lang="fr-FR"/>
          </a:p>
        </p:txBody>
      </p:sp>
    </p:spTree>
    <p:extLst>
      <p:ext uri="{BB962C8B-B14F-4D97-AF65-F5344CB8AC3E}">
        <p14:creationId xmlns:p14="http://schemas.microsoft.com/office/powerpoint/2010/main" val="142903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8C7D1A6-31BA-D846-B7E0-E2971FD8C4C8}" type="datetimeFigureOut">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33774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8C7D1A6-31BA-D846-B7E0-E2971FD8C4C8}" type="datetimeFigureOut">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313582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8C7D1A6-31BA-D846-B7E0-E2971FD8C4C8}" type="datetimeFigureOut">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56685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8C7D1A6-31BA-D846-B7E0-E2971FD8C4C8}" type="datetimeFigureOut">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263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8C7D1A6-31BA-D846-B7E0-E2971FD8C4C8}" type="datetimeFigureOut">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91163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8C7D1A6-31BA-D846-B7E0-E2971FD8C4C8}" type="datetimeFigureOut">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207586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28C7D1A6-31BA-D846-B7E0-E2971FD8C4C8}" type="datetimeFigureOut">
              <a:rPr lang="fr-FR" smtClean="0"/>
              <a:t>10/11/2020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154524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8C7D1A6-31BA-D846-B7E0-E2971FD8C4C8}" type="datetimeFigureOut">
              <a:rPr lang="fr-FR" smtClean="0"/>
              <a:t>10/11/2020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211487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7D1A6-31BA-D846-B7E0-E2971FD8C4C8}" type="datetimeFigureOut">
              <a:rPr lang="fr-FR" smtClean="0"/>
              <a:t>10/11/2020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422458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8C7D1A6-31BA-D846-B7E0-E2971FD8C4C8}" type="datetimeFigureOut">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241177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28C7D1A6-31BA-D846-B7E0-E2971FD8C4C8}" type="datetimeFigureOut">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82246E-672D-004B-9FB9-E7F587016F9D}" type="slidenum">
              <a:rPr lang="fr-FR" smtClean="0"/>
              <a:t>‹#›</a:t>
            </a:fld>
            <a:endParaRPr lang="fr-FR"/>
          </a:p>
        </p:txBody>
      </p:sp>
    </p:spTree>
    <p:extLst>
      <p:ext uri="{BB962C8B-B14F-4D97-AF65-F5344CB8AC3E}">
        <p14:creationId xmlns:p14="http://schemas.microsoft.com/office/powerpoint/2010/main" val="3252982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8C7D1A6-31BA-D846-B7E0-E2971FD8C4C8}" type="datetimeFigureOut">
              <a:rPr lang="fr-FR" smtClean="0"/>
              <a:t>10/11/2020</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B82246E-672D-004B-9FB9-E7F587016F9D}" type="slidenum">
              <a:rPr lang="fr-FR" smtClean="0"/>
              <a:t>‹#›</a:t>
            </a:fld>
            <a:endParaRPr lang="fr-FR"/>
          </a:p>
        </p:txBody>
      </p:sp>
    </p:spTree>
    <p:extLst>
      <p:ext uri="{BB962C8B-B14F-4D97-AF65-F5344CB8AC3E}">
        <p14:creationId xmlns:p14="http://schemas.microsoft.com/office/powerpoint/2010/main" val="1103782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hyperlink" Target="mailto:david.lebeaux@aphp.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579040" y="1632837"/>
            <a:ext cx="7985919" cy="147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fr-FR" altLang="fr-FR" sz="2400" dirty="0" smtClean="0">
                <a:latin typeface="Trebuchet MS" panose="020B0603020202020204" pitchFamily="34" charset="0"/>
              </a:rPr>
              <a:t>La phagothérapie </a:t>
            </a:r>
            <a:r>
              <a:rPr lang="fr-FR" altLang="fr-FR" sz="2400" dirty="0" smtClean="0">
                <a:latin typeface="Trebuchet MS" panose="020B0603020202020204" pitchFamily="34" charset="0"/>
              </a:rPr>
              <a:t>en France </a:t>
            </a:r>
            <a:r>
              <a:rPr lang="fr-FR" altLang="fr-FR" sz="2400" smtClean="0">
                <a:latin typeface="Trebuchet MS" panose="020B0603020202020204" pitchFamily="34" charset="0"/>
              </a:rPr>
              <a:t>: retour </a:t>
            </a:r>
            <a:r>
              <a:rPr lang="fr-FR" altLang="fr-FR" sz="2400" dirty="0" smtClean="0">
                <a:latin typeface="Trebuchet MS" panose="020B0603020202020204" pitchFamily="34" charset="0"/>
              </a:rPr>
              <a:t>d’expérience (s)</a:t>
            </a:r>
            <a:endParaRPr lang="fr-FR" altLang="fr-FR" sz="2000" dirty="0" smtClean="0">
              <a:latin typeface="Trebuchet MS" panose="020B0603020202020204" pitchFamily="34" charset="0"/>
            </a:endParaRPr>
          </a:p>
          <a:p>
            <a:pPr algn="ctr" eaLnBrk="1" hangingPunct="1">
              <a:buFontTx/>
              <a:buNone/>
            </a:pPr>
            <a:endParaRPr lang="fr-FR" altLang="fr-FR" sz="1400" dirty="0" smtClean="0">
              <a:latin typeface="Trebuchet MS" panose="020B0603020202020204" pitchFamily="34" charset="0"/>
            </a:endParaRPr>
          </a:p>
          <a:p>
            <a:pPr algn="ctr" eaLnBrk="1" hangingPunct="1">
              <a:buFontTx/>
              <a:buNone/>
            </a:pPr>
            <a:r>
              <a:rPr lang="fr-FR" altLang="fr-FR" sz="1400" dirty="0" smtClean="0">
                <a:latin typeface="Trebuchet MS" panose="020B0603020202020204" pitchFamily="34" charset="0"/>
              </a:rPr>
              <a:t>17 novembre 2020</a:t>
            </a:r>
            <a:endParaRPr lang="fr-FR" altLang="fr-FR" sz="1400" dirty="0">
              <a:latin typeface="Trebuchet MS" panose="020B0603020202020204" pitchFamily="34" charset="0"/>
            </a:endParaRPr>
          </a:p>
          <a:p>
            <a:pPr algn="ctr" eaLnBrk="1" hangingPunct="1">
              <a:buFontTx/>
              <a:buNone/>
            </a:pPr>
            <a:r>
              <a:rPr lang="fr-FR" altLang="fr-FR" sz="1400" dirty="0" smtClean="0">
                <a:latin typeface="Trebuchet MS" panose="020B0603020202020204" pitchFamily="34" charset="0"/>
              </a:rPr>
              <a:t>David </a:t>
            </a:r>
            <a:r>
              <a:rPr lang="fr-FR" altLang="fr-FR" sz="1400" dirty="0">
                <a:latin typeface="Trebuchet MS" panose="020B0603020202020204" pitchFamily="34" charset="0"/>
              </a:rPr>
              <a:t>Lebeaux (</a:t>
            </a:r>
            <a:r>
              <a:rPr lang="fr-FR" altLang="fr-FR" sz="1400" dirty="0">
                <a:latin typeface="Trebuchet MS" panose="020B0603020202020204" pitchFamily="34" charset="0"/>
                <a:hlinkClick r:id="rId2"/>
              </a:rPr>
              <a:t>david.lebeaux@aphp.fr</a:t>
            </a:r>
            <a:r>
              <a:rPr lang="fr-FR" altLang="fr-FR" sz="1400" dirty="0" smtClean="0">
                <a:latin typeface="Trebuchet MS" panose="020B0603020202020204" pitchFamily="34" charset="0"/>
                <a:hlinkClick r:id="rId2"/>
              </a:rPr>
              <a:t>)</a:t>
            </a:r>
            <a:endParaRPr lang="fr-FR" altLang="fr-FR" sz="1400" dirty="0" smtClean="0">
              <a:latin typeface="Trebuchet MS" panose="020B0603020202020204" pitchFamily="34" charset="0"/>
            </a:endParaRPr>
          </a:p>
          <a:p>
            <a:pPr algn="ctr">
              <a:buNone/>
            </a:pPr>
            <a:r>
              <a:rPr lang="fr-FR" altLang="fr-FR" sz="1400" dirty="0" smtClean="0">
                <a:latin typeface="Trebuchet MS" panose="020B0603020202020204" pitchFamily="34" charset="0"/>
              </a:rPr>
              <a:t>Présentation élaborée avec l’aide d’Alexandre Bleibtreu (GHPS) </a:t>
            </a:r>
          </a:p>
          <a:p>
            <a:pPr algn="ctr">
              <a:buNone/>
            </a:pPr>
            <a:r>
              <a:rPr lang="fr-FR" altLang="fr-FR" sz="1400" dirty="0" smtClean="0">
                <a:latin typeface="Trebuchet MS" panose="020B0603020202020204" pitchFamily="34" charset="0"/>
              </a:rPr>
              <a:t>et </a:t>
            </a:r>
            <a:r>
              <a:rPr lang="fr-FR" altLang="fr-FR" sz="1400" dirty="0">
                <a:latin typeface="Trebuchet MS" panose="020B0603020202020204" pitchFamily="34" charset="0"/>
              </a:rPr>
              <a:t>Nathalie </a:t>
            </a:r>
            <a:r>
              <a:rPr lang="fr-FR" altLang="fr-FR" sz="1400" dirty="0" err="1" smtClean="0">
                <a:latin typeface="Trebuchet MS" panose="020B0603020202020204" pitchFamily="34" charset="0"/>
              </a:rPr>
              <a:t>Morgensztejn</a:t>
            </a:r>
            <a:r>
              <a:rPr lang="fr-FR" altLang="fr-FR" sz="1400" dirty="0" smtClean="0">
                <a:latin typeface="Trebuchet MS" panose="020B0603020202020204" pitchFamily="34" charset="0"/>
              </a:rPr>
              <a:t> (ANSM)</a:t>
            </a:r>
            <a:endParaRPr lang="fr-FR" altLang="fr-FR" sz="1400" dirty="0">
              <a:latin typeface="Trebuchet MS" panose="020B0603020202020204" pitchFamily="34" charset="0"/>
            </a:endParaRPr>
          </a:p>
        </p:txBody>
      </p:sp>
      <p:pic>
        <p:nvPicPr>
          <p:cNvPr id="2" name="Image 1"/>
          <p:cNvPicPr>
            <a:picLocks noChangeAspect="1"/>
          </p:cNvPicPr>
          <p:nvPr/>
        </p:nvPicPr>
        <p:blipFill>
          <a:blip r:embed="rId3"/>
          <a:stretch>
            <a:fillRect/>
          </a:stretch>
        </p:blipFill>
        <p:spPr>
          <a:xfrm>
            <a:off x="0" y="44149"/>
            <a:ext cx="2203841" cy="1180629"/>
          </a:xfrm>
          <a:prstGeom prst="rect">
            <a:avLst/>
          </a:prstGeom>
        </p:spPr>
      </p:pic>
      <p:sp>
        <p:nvSpPr>
          <p:cNvPr id="17" name="Rectangle 13"/>
          <p:cNvSpPr>
            <a:spLocks noChangeArrowheads="1"/>
          </p:cNvSpPr>
          <p:nvPr/>
        </p:nvSpPr>
        <p:spPr bwMode="auto">
          <a:xfrm>
            <a:off x="1879756" y="470663"/>
            <a:ext cx="7264244" cy="78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fr-FR" altLang="fr-FR" sz="2400" b="1" dirty="0" smtClean="0">
                <a:solidFill>
                  <a:schemeClr val="tx2"/>
                </a:solidFill>
                <a:latin typeface="Calibri" charset="0"/>
                <a:ea typeface="Calibri" charset="0"/>
                <a:cs typeface="Calibri" charset="0"/>
              </a:rPr>
              <a:t>14</a:t>
            </a:r>
            <a:r>
              <a:rPr lang="fr-FR" altLang="fr-FR" sz="2400" b="1" baseline="30000" dirty="0" smtClean="0">
                <a:solidFill>
                  <a:schemeClr val="tx2"/>
                </a:solidFill>
                <a:latin typeface="Calibri" charset="0"/>
                <a:ea typeface="Calibri" charset="0"/>
                <a:cs typeface="Calibri" charset="0"/>
              </a:rPr>
              <a:t>ème</a:t>
            </a:r>
            <a:r>
              <a:rPr lang="fr-FR" altLang="fr-FR" sz="2400" b="1" dirty="0" smtClean="0">
                <a:solidFill>
                  <a:schemeClr val="tx2"/>
                </a:solidFill>
                <a:latin typeface="Calibri" charset="0"/>
                <a:ea typeface="Calibri" charset="0"/>
                <a:cs typeface="Calibri" charset="0"/>
              </a:rPr>
              <a:t> journée scientifique de </a:t>
            </a:r>
            <a:r>
              <a:rPr lang="fr-FR" altLang="fr-FR" sz="2400" b="1" smtClean="0">
                <a:solidFill>
                  <a:schemeClr val="tx2"/>
                </a:solidFill>
                <a:latin typeface="Calibri" charset="0"/>
                <a:ea typeface="Calibri" charset="0"/>
                <a:cs typeface="Calibri" charset="0"/>
              </a:rPr>
              <a:t>la mucoviscidose</a:t>
            </a:r>
            <a:endParaRPr lang="fr-FR" altLang="fr-FR" sz="2000" b="1" dirty="0" smtClean="0">
              <a:solidFill>
                <a:schemeClr val="tx2"/>
              </a:solidFill>
              <a:latin typeface="Calibri" charset="0"/>
              <a:ea typeface="Calibri" charset="0"/>
              <a:cs typeface="Calibri" charset="0"/>
            </a:endParaRPr>
          </a:p>
          <a:p>
            <a:pPr algn="ctr" eaLnBrk="1" hangingPunct="1">
              <a:buFontTx/>
              <a:buNone/>
            </a:pPr>
            <a:endParaRPr lang="fr-FR" altLang="fr-FR" sz="1400" b="1" dirty="0" smtClean="0">
              <a:solidFill>
                <a:schemeClr val="tx2"/>
              </a:solidFill>
              <a:latin typeface="Calibri" charset="0"/>
              <a:ea typeface="Calibri" charset="0"/>
              <a:cs typeface="Calibri" charset="0"/>
            </a:endParaRPr>
          </a:p>
        </p:txBody>
      </p:sp>
      <p:sp>
        <p:nvSpPr>
          <p:cNvPr id="18" name="AutoShape 15"/>
          <p:cNvSpPr>
            <a:spLocks noChangeArrowheads="1"/>
          </p:cNvSpPr>
          <p:nvPr/>
        </p:nvSpPr>
        <p:spPr bwMode="auto">
          <a:xfrm>
            <a:off x="405793" y="3882420"/>
            <a:ext cx="3924436" cy="858697"/>
          </a:xfrm>
          <a:prstGeom prst="roundRect">
            <a:avLst>
              <a:gd name="adj" fmla="val 5102"/>
            </a:avLst>
          </a:prstGeom>
          <a:solidFill>
            <a:srgbClr val="FFFFFF"/>
          </a:solidFill>
          <a:ln w="25400">
            <a:solidFill>
              <a:srgbClr val="333399"/>
            </a:solidFill>
            <a:round/>
            <a:headEnd/>
            <a:tailEnd/>
          </a:ln>
          <a:effectLst>
            <a:outerShdw blurRad="50800" dist="38100" dir="2700000" algn="tl" rotWithShape="0">
              <a:srgbClr val="000000">
                <a:alpha val="42998"/>
              </a:srgbClr>
            </a:outerShdw>
          </a:effectLst>
        </p:spPr>
        <p:txBody>
          <a:bodyPr wrap="none"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defTabSz="914400" eaLnBrk="1" hangingPunct="1">
              <a:lnSpc>
                <a:spcPct val="140000"/>
              </a:lnSpc>
              <a:defRPr/>
            </a:pPr>
            <a:endParaRPr lang="fr-FR" altLang="fr-FR" sz="2600" smtClean="0">
              <a:solidFill>
                <a:srgbClr val="FFFFFF"/>
              </a:solidFill>
            </a:endParaRPr>
          </a:p>
        </p:txBody>
      </p:sp>
      <p:sp>
        <p:nvSpPr>
          <p:cNvPr id="19" name="Text Box 16"/>
          <p:cNvSpPr txBox="1">
            <a:spLocks noChangeArrowheads="1"/>
          </p:cNvSpPr>
          <p:nvPr/>
        </p:nvSpPr>
        <p:spPr bwMode="auto">
          <a:xfrm>
            <a:off x="2530029" y="3882421"/>
            <a:ext cx="1872208" cy="8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defTabSz="914400" eaLnBrk="1" hangingPunct="1">
              <a:lnSpc>
                <a:spcPct val="80000"/>
              </a:lnSpc>
              <a:spcBef>
                <a:spcPct val="0"/>
              </a:spcBef>
              <a:spcAft>
                <a:spcPts val="600"/>
              </a:spcAft>
              <a:buFontTx/>
              <a:buNone/>
            </a:pPr>
            <a:r>
              <a:rPr lang="fr-FR" altLang="fr-FR" sz="1400" dirty="0">
                <a:solidFill>
                  <a:schemeClr val="tx2"/>
                </a:solidFill>
              </a:rPr>
              <a:t>Unité Mobile </a:t>
            </a:r>
            <a:r>
              <a:rPr lang="fr-FR" altLang="fr-FR" sz="1400" dirty="0" smtClean="0">
                <a:solidFill>
                  <a:schemeClr val="tx2"/>
                </a:solidFill>
              </a:rPr>
              <a:t>d’Infectiologie</a:t>
            </a:r>
          </a:p>
          <a:p>
            <a:pPr algn="ctr" defTabSz="914400" eaLnBrk="1" hangingPunct="1">
              <a:lnSpc>
                <a:spcPct val="80000"/>
              </a:lnSpc>
              <a:spcBef>
                <a:spcPct val="0"/>
              </a:spcBef>
              <a:spcAft>
                <a:spcPts val="600"/>
              </a:spcAft>
              <a:buFontTx/>
              <a:buNone/>
            </a:pPr>
            <a:r>
              <a:rPr lang="fr-FR" altLang="fr-FR" sz="1400" dirty="0" smtClean="0">
                <a:solidFill>
                  <a:schemeClr val="tx2"/>
                </a:solidFill>
              </a:rPr>
              <a:t>Hôpital Européen Georges Pompidou</a:t>
            </a:r>
            <a:endParaRPr lang="fr-FR" altLang="fr-FR" sz="1400" dirty="0">
              <a:solidFill>
                <a:schemeClr val="tx2"/>
              </a:solidFill>
            </a:endParaRPr>
          </a:p>
        </p:txBody>
      </p:sp>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8973" t="19795" r="9883" b="20576"/>
          <a:stretch/>
        </p:blipFill>
        <p:spPr>
          <a:xfrm>
            <a:off x="405793" y="3932251"/>
            <a:ext cx="2314257" cy="808867"/>
          </a:xfrm>
          <a:prstGeom prst="rect">
            <a:avLst/>
          </a:prstGeom>
        </p:spPr>
      </p:pic>
      <p:sp>
        <p:nvSpPr>
          <p:cNvPr id="21" name="AutoShape 15"/>
          <p:cNvSpPr>
            <a:spLocks noChangeArrowheads="1"/>
          </p:cNvSpPr>
          <p:nvPr/>
        </p:nvSpPr>
        <p:spPr bwMode="auto">
          <a:xfrm>
            <a:off x="5538911" y="3913445"/>
            <a:ext cx="2675210" cy="814500"/>
          </a:xfrm>
          <a:prstGeom prst="roundRect">
            <a:avLst>
              <a:gd name="adj" fmla="val 5102"/>
            </a:avLst>
          </a:prstGeom>
          <a:solidFill>
            <a:srgbClr val="FFFFFF"/>
          </a:solidFill>
          <a:ln w="25400">
            <a:solidFill>
              <a:srgbClr val="333399"/>
            </a:solidFill>
            <a:round/>
            <a:headEnd/>
            <a:tailEnd/>
          </a:ln>
          <a:effectLst>
            <a:outerShdw blurRad="50800" dist="38100" dir="2700000" algn="tl" rotWithShape="0">
              <a:srgbClr val="000000">
                <a:alpha val="42998"/>
              </a:srgbClr>
            </a:outerShdw>
          </a:effectLst>
        </p:spPr>
        <p:txBody>
          <a:bodyPr wrap="none"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defTabSz="878373">
              <a:lnSpc>
                <a:spcPct val="140000"/>
              </a:lnSpc>
              <a:defRPr/>
            </a:pPr>
            <a:endParaRPr lang="fr-FR" altLang="fr-FR" sz="2498">
              <a:solidFill>
                <a:srgbClr val="FFFFFF"/>
              </a:solidFill>
            </a:endParaRPr>
          </a:p>
        </p:txBody>
      </p:sp>
      <p:pic>
        <p:nvPicPr>
          <p:cNvPr id="22" name="Picture 2" descr="ésultat de recherche d'images pour &quot;université de pari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943" y="3932251"/>
            <a:ext cx="2160240" cy="65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2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3244093" cy="830997"/>
          </a:xfrm>
          <a:prstGeom prst="rect">
            <a:avLst/>
          </a:prstGeom>
          <a:noFill/>
        </p:spPr>
        <p:txBody>
          <a:bodyPr wrap="none" rtlCol="0">
            <a:spAutoFit/>
          </a:bodyPr>
          <a:lstStyle/>
          <a:p>
            <a:pPr>
              <a:lnSpc>
                <a:spcPct val="150000"/>
              </a:lnSpc>
            </a:pPr>
            <a:r>
              <a:rPr lang="fr-FR" sz="3200" dirty="0" smtClean="0"/>
              <a:t>Histoire #1 (GHPS)</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079523" y="4620280"/>
            <a:ext cx="4984954" cy="523220"/>
          </a:xfrm>
          <a:prstGeom prst="rect">
            <a:avLst/>
          </a:prstGeom>
          <a:noFill/>
        </p:spPr>
        <p:txBody>
          <a:bodyPr wrap="none" rtlCol="0">
            <a:spAutoFit/>
          </a:bodyPr>
          <a:lstStyle/>
          <a:p>
            <a:pPr algn="ctr"/>
            <a:r>
              <a:rPr lang="fr-FR" sz="1400" dirty="0" smtClean="0"/>
              <a:t>Histoire présentée avec l’autorisation d’Alexandre Bleibtreu, </a:t>
            </a:r>
            <a:r>
              <a:rPr lang="fr-FR" sz="1400" dirty="0" smtClean="0"/>
              <a:t>GHPS</a:t>
            </a:r>
          </a:p>
          <a:p>
            <a:pPr algn="ctr"/>
            <a:r>
              <a:rPr lang="fr-FR" sz="1400" dirty="0" smtClean="0"/>
              <a:t>Bleibtreu, A. </a:t>
            </a:r>
            <a:r>
              <a:rPr lang="fr-FR" sz="1400" i="1" dirty="0" smtClean="0"/>
              <a:t>et al</a:t>
            </a:r>
            <a:r>
              <a:rPr lang="fr-FR" sz="1400" dirty="0" smtClean="0"/>
              <a:t> Med Mal </a:t>
            </a:r>
            <a:r>
              <a:rPr lang="fr-FR" sz="1400" dirty="0" err="1" smtClean="0"/>
              <a:t>Inf</a:t>
            </a:r>
            <a:r>
              <a:rPr lang="fr-FR" sz="1400" dirty="0" smtClean="0"/>
              <a:t> 2020</a:t>
            </a:r>
            <a:endParaRPr lang="fr-FR" sz="1400" dirty="0" smtClean="0"/>
          </a:p>
        </p:txBody>
      </p:sp>
      <p:sp>
        <p:nvSpPr>
          <p:cNvPr id="14" name="ZoneTexte 13"/>
          <p:cNvSpPr txBox="1"/>
          <p:nvPr/>
        </p:nvSpPr>
        <p:spPr>
          <a:xfrm>
            <a:off x="174324" y="1339601"/>
            <a:ext cx="7778283" cy="3139321"/>
          </a:xfrm>
          <a:prstGeom prst="rect">
            <a:avLst/>
          </a:prstGeom>
          <a:noFill/>
        </p:spPr>
        <p:txBody>
          <a:bodyPr wrap="none" rtlCol="0">
            <a:spAutoFit/>
          </a:bodyPr>
          <a:lstStyle/>
          <a:p>
            <a:pPr marL="342900" indent="-342900">
              <a:spcAft>
                <a:spcPts val="600"/>
              </a:spcAft>
              <a:buFont typeface="Arial" charset="0"/>
              <a:buChar char="•"/>
            </a:pPr>
            <a:r>
              <a:rPr lang="fr-FR" sz="2400" dirty="0" smtClean="0"/>
              <a:t>Femme, 29 ans, neurofibromatose</a:t>
            </a:r>
          </a:p>
          <a:p>
            <a:pPr marL="342900" indent="-342900">
              <a:spcAft>
                <a:spcPts val="600"/>
              </a:spcAft>
              <a:buFont typeface="Arial" charset="0"/>
              <a:buChar char="•"/>
            </a:pPr>
            <a:r>
              <a:rPr lang="fr-FR" sz="2400" dirty="0" err="1" smtClean="0"/>
              <a:t>Astrocytome</a:t>
            </a:r>
            <a:r>
              <a:rPr lang="fr-FR" sz="2400" dirty="0" smtClean="0"/>
              <a:t> </a:t>
            </a:r>
            <a:r>
              <a:rPr lang="fr-FR" sz="2400" dirty="0" err="1" smtClean="0"/>
              <a:t>pilocytique</a:t>
            </a:r>
            <a:r>
              <a:rPr lang="fr-FR" sz="2400" dirty="0" smtClean="0"/>
              <a:t>, première chirurgie en 2007</a:t>
            </a:r>
          </a:p>
          <a:p>
            <a:pPr marL="342900" indent="-342900">
              <a:spcAft>
                <a:spcPts val="600"/>
              </a:spcAft>
              <a:buFont typeface="Arial" charset="0"/>
              <a:buChar char="•"/>
            </a:pPr>
            <a:r>
              <a:rPr lang="fr-FR" sz="2400" dirty="0" smtClean="0"/>
              <a:t>&gt; 4 rechutes </a:t>
            </a:r>
            <a:r>
              <a:rPr lang="fr-FR" sz="2400" dirty="0" smtClean="0">
                <a:sym typeface="Wingdings"/>
              </a:rPr>
              <a:t> multiples chirurgies</a:t>
            </a:r>
            <a:endParaRPr lang="fr-FR" sz="2400" dirty="0" smtClean="0"/>
          </a:p>
          <a:p>
            <a:pPr marL="342900" indent="-342900">
              <a:spcAft>
                <a:spcPts val="600"/>
              </a:spcAft>
              <a:buFont typeface="Arial" charset="0"/>
              <a:buChar char="•"/>
            </a:pPr>
            <a:r>
              <a:rPr lang="fr-FR" sz="2400" dirty="0" smtClean="0"/>
              <a:t>Infection </a:t>
            </a:r>
            <a:r>
              <a:rPr lang="fr-FR" sz="2400" dirty="0" err="1" smtClean="0"/>
              <a:t>neuroméningée</a:t>
            </a:r>
            <a:r>
              <a:rPr lang="fr-FR" sz="2400" dirty="0" smtClean="0"/>
              <a:t> sévère et récidivante à </a:t>
            </a:r>
            <a:r>
              <a:rPr lang="fr-FR" sz="2400" i="1" dirty="0" smtClean="0"/>
              <a:t>S. aureus</a:t>
            </a:r>
          </a:p>
          <a:p>
            <a:pPr marL="342900" indent="-342900">
              <a:spcAft>
                <a:spcPts val="600"/>
              </a:spcAft>
              <a:buFont typeface="Arial" charset="0"/>
              <a:buChar char="•"/>
            </a:pPr>
            <a:r>
              <a:rPr lang="fr-FR" sz="2400" dirty="0" smtClean="0"/>
              <a:t>Impasse </a:t>
            </a:r>
            <a:r>
              <a:rPr lang="fr-FR" sz="2400" dirty="0"/>
              <a:t>thérapeutique, pronostic vital engagé</a:t>
            </a:r>
          </a:p>
          <a:p>
            <a:pPr marL="685800" lvl="1" indent="-342900">
              <a:spcAft>
                <a:spcPts val="600"/>
              </a:spcAft>
              <a:buFont typeface="Arial" charset="0"/>
              <a:buChar char="•"/>
            </a:pPr>
            <a:r>
              <a:rPr lang="fr-FR" sz="2400" dirty="0"/>
              <a:t>Discussion de soins palliatifs le 19/11/18</a:t>
            </a:r>
          </a:p>
          <a:p>
            <a:pPr marL="685800" lvl="1" indent="-342900">
              <a:spcAft>
                <a:spcPts val="600"/>
              </a:spcAft>
              <a:buFont typeface="Arial" charset="0"/>
              <a:buChar char="•"/>
            </a:pPr>
            <a:r>
              <a:rPr lang="fr-FR" sz="2400" dirty="0"/>
              <a:t>Mais 29 ans et tumeur en rémission</a:t>
            </a:r>
            <a:r>
              <a:rPr lang="fr-FR" sz="2400" dirty="0" smtClean="0"/>
              <a:t>…</a:t>
            </a:r>
            <a:endParaRPr lang="fr-FR" sz="2400" dirty="0"/>
          </a:p>
        </p:txBody>
      </p:sp>
      <p:pic>
        <p:nvPicPr>
          <p:cNvPr id="9"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7963911" cy="754694"/>
          </a:xfrm>
          <a:prstGeom prst="rect">
            <a:avLst/>
          </a:prstGeom>
          <a:noFill/>
        </p:spPr>
        <p:txBody>
          <a:bodyPr wrap="none" rtlCol="0">
            <a:spAutoFit/>
          </a:bodyPr>
          <a:lstStyle/>
          <a:p>
            <a:pPr>
              <a:lnSpc>
                <a:spcPct val="150000"/>
              </a:lnSpc>
            </a:pPr>
            <a:r>
              <a:rPr lang="fr-FR" sz="3200" dirty="0" smtClean="0"/>
              <a:t>Histoire #1 (GHPS) : décision de phagothérapie</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24282" y="1250449"/>
            <a:ext cx="7740788" cy="3816429"/>
          </a:xfrm>
          <a:prstGeom prst="rect">
            <a:avLst/>
          </a:prstGeom>
          <a:noFill/>
        </p:spPr>
        <p:txBody>
          <a:bodyPr wrap="square" rtlCol="0">
            <a:spAutoFit/>
          </a:bodyPr>
          <a:lstStyle/>
          <a:p>
            <a:pPr marL="685800" lvl="1" indent="-342900">
              <a:spcAft>
                <a:spcPts val="600"/>
              </a:spcAft>
              <a:buFont typeface="Arial" charset="0"/>
              <a:buChar char="•"/>
            </a:pPr>
            <a:r>
              <a:rPr lang="fr-FR" sz="2400" dirty="0" smtClean="0"/>
              <a:t>Discussion puis décision de traitement par :</a:t>
            </a:r>
          </a:p>
          <a:p>
            <a:pPr marL="1023938" lvl="1" indent="-260350">
              <a:spcAft>
                <a:spcPts val="600"/>
              </a:spcAft>
              <a:buFont typeface="Wingdings" charset="2"/>
              <a:buChar char="§"/>
            </a:pPr>
            <a:r>
              <a:rPr lang="fr-FR" sz="2200" dirty="0" smtClean="0"/>
              <a:t>Phages anti </a:t>
            </a:r>
            <a:r>
              <a:rPr lang="fr-FR" sz="2200" i="1" dirty="0" smtClean="0"/>
              <a:t>S. aureus</a:t>
            </a:r>
          </a:p>
          <a:p>
            <a:pPr marL="1023938" lvl="1" indent="-260350">
              <a:spcAft>
                <a:spcPts val="600"/>
              </a:spcAft>
              <a:buFont typeface="Wingdings" charset="2"/>
              <a:buChar char="§"/>
            </a:pPr>
            <a:r>
              <a:rPr lang="fr-FR" sz="2200" dirty="0" smtClean="0"/>
              <a:t>+ Antibiothérapie </a:t>
            </a:r>
            <a:r>
              <a:rPr lang="fr-FR" sz="2200" dirty="0" err="1" smtClean="0"/>
              <a:t>dalbavancine</a:t>
            </a:r>
            <a:r>
              <a:rPr lang="fr-FR" sz="2200" dirty="0" smtClean="0"/>
              <a:t> J1 et J15</a:t>
            </a:r>
          </a:p>
          <a:p>
            <a:pPr marL="1023938" lvl="1" indent="-260350">
              <a:spcAft>
                <a:spcPts val="600"/>
              </a:spcAft>
              <a:buFont typeface="Wingdings" charset="2"/>
              <a:buChar char="§"/>
            </a:pPr>
            <a:r>
              <a:rPr lang="fr-FR" sz="2200" dirty="0" smtClean="0"/>
              <a:t>+/- nouveau lambeau de recouvrement si amélioration</a:t>
            </a:r>
          </a:p>
          <a:p>
            <a:pPr marL="685800" lvl="1" indent="-342900">
              <a:spcAft>
                <a:spcPts val="600"/>
              </a:spcAft>
              <a:buFont typeface="Arial" charset="0"/>
              <a:buChar char="•"/>
            </a:pPr>
            <a:r>
              <a:rPr lang="fr-FR" sz="2400" dirty="0" smtClean="0"/>
              <a:t>Concertation +++</a:t>
            </a:r>
          </a:p>
          <a:p>
            <a:pPr marL="1023938" lvl="1" indent="-260350">
              <a:spcAft>
                <a:spcPts val="600"/>
              </a:spcAft>
              <a:buFont typeface="Wingdings" charset="2"/>
              <a:buChar char="§"/>
            </a:pPr>
            <a:r>
              <a:rPr lang="fr-FR" sz="2200" dirty="0" smtClean="0"/>
              <a:t>Equipe référente (clinicien, </a:t>
            </a:r>
            <a:r>
              <a:rPr lang="fr-FR" sz="2200" dirty="0"/>
              <a:t>pharmacien, </a:t>
            </a:r>
            <a:r>
              <a:rPr lang="fr-FR" sz="2200" dirty="0" smtClean="0"/>
              <a:t>microbiologiste)</a:t>
            </a:r>
          </a:p>
          <a:p>
            <a:pPr marL="1023938" lvl="1" indent="-260350">
              <a:spcAft>
                <a:spcPts val="600"/>
              </a:spcAft>
              <a:buFont typeface="Wingdings" charset="2"/>
              <a:buChar char="§"/>
            </a:pPr>
            <a:r>
              <a:rPr lang="fr-FR" sz="2200" dirty="0" smtClean="0"/>
              <a:t>Patiente et sa famille</a:t>
            </a:r>
          </a:p>
          <a:p>
            <a:pPr marL="1023938" lvl="1" indent="-260350">
              <a:spcAft>
                <a:spcPts val="600"/>
              </a:spcAft>
              <a:buFont typeface="Wingdings" charset="2"/>
              <a:buChar char="§"/>
            </a:pPr>
            <a:r>
              <a:rPr lang="fr-FR" sz="2200" dirty="0" smtClean="0"/>
              <a:t>ANSM</a:t>
            </a:r>
          </a:p>
          <a:p>
            <a:pPr marL="1023938" lvl="1" indent="-260350">
              <a:spcAft>
                <a:spcPts val="600"/>
              </a:spcAft>
              <a:buFont typeface="Wingdings" charset="2"/>
              <a:buChar char="§"/>
            </a:pPr>
            <a:r>
              <a:rPr lang="fr-FR" sz="2200" dirty="0" err="1" smtClean="0"/>
              <a:t>Pherecydes</a:t>
            </a:r>
            <a:r>
              <a:rPr lang="fr-FR" sz="2200" dirty="0" smtClean="0"/>
              <a:t> Pharma</a:t>
            </a:r>
            <a:endParaRPr lang="fr-FR" sz="2200" dirty="0"/>
          </a:p>
        </p:txBody>
      </p:sp>
      <p:pic>
        <p:nvPicPr>
          <p:cNvPr id="9"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324" y="1687311"/>
            <a:ext cx="1263155" cy="1263155"/>
          </a:xfrm>
          <a:prstGeom prst="rect">
            <a:avLst/>
          </a:prstGeom>
        </p:spPr>
      </p:pic>
      <p:sp>
        <p:nvSpPr>
          <p:cNvPr id="15" name="ZoneTexte 14"/>
          <p:cNvSpPr txBox="1"/>
          <p:nvPr/>
        </p:nvSpPr>
        <p:spPr>
          <a:xfrm rot="21060559">
            <a:off x="7920429" y="2160416"/>
            <a:ext cx="689612" cy="430887"/>
          </a:xfrm>
          <a:prstGeom prst="rect">
            <a:avLst/>
          </a:prstGeom>
          <a:noFill/>
        </p:spPr>
        <p:txBody>
          <a:bodyPr wrap="none" rtlCol="0">
            <a:spAutoFit/>
          </a:bodyPr>
          <a:lstStyle/>
          <a:p>
            <a:r>
              <a:rPr lang="fr-FR" sz="2200" b="1" dirty="0" smtClean="0"/>
              <a:t>J + 0</a:t>
            </a:r>
            <a:endParaRPr lang="fr-FR" sz="2200" b="1" dirty="0"/>
          </a:p>
        </p:txBody>
      </p:sp>
    </p:spTree>
    <p:extLst>
      <p:ext uri="{BB962C8B-B14F-4D97-AF65-F5344CB8AC3E}">
        <p14:creationId xmlns:p14="http://schemas.microsoft.com/office/powerpoint/2010/main" val="20217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8403006" cy="830997"/>
          </a:xfrm>
          <a:prstGeom prst="rect">
            <a:avLst/>
          </a:prstGeom>
          <a:noFill/>
        </p:spPr>
        <p:txBody>
          <a:bodyPr wrap="none" rtlCol="0">
            <a:spAutoFit/>
          </a:bodyPr>
          <a:lstStyle/>
          <a:p>
            <a:pPr>
              <a:lnSpc>
                <a:spcPct val="150000"/>
              </a:lnSpc>
            </a:pPr>
            <a:r>
              <a:rPr lang="fr-FR" sz="3200" dirty="0" smtClean="0"/>
              <a:t>Première étape : l’équipe et la patiente/sa famille</a:t>
            </a: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324" y="1687311"/>
            <a:ext cx="1263155" cy="1263155"/>
          </a:xfrm>
          <a:prstGeom prst="rect">
            <a:avLst/>
          </a:prstGeom>
        </p:spPr>
      </p:pic>
      <p:sp>
        <p:nvSpPr>
          <p:cNvPr id="17" name="ZoneTexte 16"/>
          <p:cNvSpPr txBox="1"/>
          <p:nvPr/>
        </p:nvSpPr>
        <p:spPr>
          <a:xfrm rot="21060559">
            <a:off x="7920429" y="2160416"/>
            <a:ext cx="689612" cy="430887"/>
          </a:xfrm>
          <a:prstGeom prst="rect">
            <a:avLst/>
          </a:prstGeom>
          <a:noFill/>
        </p:spPr>
        <p:txBody>
          <a:bodyPr wrap="none" rtlCol="0">
            <a:spAutoFit/>
          </a:bodyPr>
          <a:lstStyle/>
          <a:p>
            <a:r>
              <a:rPr lang="fr-FR" sz="2200" b="1" dirty="0" smtClean="0"/>
              <a:t>J + 0</a:t>
            </a:r>
            <a:endParaRPr lang="fr-FR" sz="2200" b="1" dirty="0"/>
          </a:p>
        </p:txBody>
      </p:sp>
      <p:sp>
        <p:nvSpPr>
          <p:cNvPr id="18" name="ZoneTexte 17"/>
          <p:cNvSpPr txBox="1"/>
          <p:nvPr/>
        </p:nvSpPr>
        <p:spPr>
          <a:xfrm>
            <a:off x="206478" y="2058535"/>
            <a:ext cx="4365522" cy="2862322"/>
          </a:xfrm>
          <a:prstGeom prst="rect">
            <a:avLst/>
          </a:prstGeom>
          <a:noFill/>
        </p:spPr>
        <p:txBody>
          <a:bodyPr wrap="square" rtlCol="0">
            <a:spAutoFit/>
          </a:bodyPr>
          <a:lstStyle/>
          <a:p>
            <a:r>
              <a:rPr lang="fr-FR" sz="1800" b="1" dirty="0" smtClean="0"/>
              <a:t>« Equipe médicale » :</a:t>
            </a:r>
          </a:p>
          <a:p>
            <a:pPr marL="14288" lvl="0" indent="168275">
              <a:buFont typeface="Arial" charset="0"/>
              <a:buChar char="•"/>
            </a:pPr>
            <a:r>
              <a:rPr lang="fr-FR" sz="1800" dirty="0" smtClean="0">
                <a:solidFill>
                  <a:prstClr val="black"/>
                </a:solidFill>
              </a:rPr>
              <a:t>Concertation pluridisciplinaire</a:t>
            </a:r>
          </a:p>
          <a:p>
            <a:pPr marL="14288" lvl="0" indent="168275">
              <a:buFont typeface="Arial" charset="0"/>
              <a:buChar char="•"/>
            </a:pPr>
            <a:r>
              <a:rPr lang="fr-FR" sz="1800" dirty="0" smtClean="0">
                <a:solidFill>
                  <a:prstClr val="black"/>
                </a:solidFill>
              </a:rPr>
              <a:t>Diagnostic d’</a:t>
            </a:r>
            <a:r>
              <a:rPr lang="fr-FR" sz="1800" dirty="0" smtClean="0">
                <a:solidFill>
                  <a:srgbClr val="FF0000"/>
                </a:solidFill>
              </a:rPr>
              <a:t>impasse thérapeutique</a:t>
            </a:r>
          </a:p>
          <a:p>
            <a:pPr marL="14288" lvl="0" indent="168275">
              <a:buFont typeface="Arial" charset="0"/>
              <a:buChar char="•"/>
            </a:pPr>
            <a:r>
              <a:rPr lang="fr-FR" sz="1800" dirty="0" smtClean="0">
                <a:solidFill>
                  <a:srgbClr val="FF0000"/>
                </a:solidFill>
              </a:rPr>
              <a:t>Pronostic vital (ou fonctionnel) engagé</a:t>
            </a:r>
          </a:p>
          <a:p>
            <a:pPr marL="14288" lvl="0" indent="168275">
              <a:buFont typeface="Arial" charset="0"/>
              <a:buChar char="•"/>
            </a:pPr>
            <a:r>
              <a:rPr lang="fr-FR" sz="1800" dirty="0" smtClean="0">
                <a:solidFill>
                  <a:srgbClr val="FF0000"/>
                </a:solidFill>
              </a:rPr>
              <a:t>Responsabilité</a:t>
            </a:r>
            <a:r>
              <a:rPr lang="fr-FR" sz="1800" dirty="0" smtClean="0">
                <a:solidFill>
                  <a:prstClr val="black"/>
                </a:solidFill>
              </a:rPr>
              <a:t> prescripteur +++ et des…</a:t>
            </a:r>
          </a:p>
          <a:p>
            <a:pPr marL="14288" indent="168275">
              <a:buFont typeface="Arial" charset="0"/>
              <a:buChar char="•"/>
            </a:pPr>
            <a:r>
              <a:rPr lang="fr-FR" sz="1800" dirty="0">
                <a:solidFill>
                  <a:prstClr val="black"/>
                </a:solidFill>
                <a:sym typeface="Wingdings"/>
              </a:rPr>
              <a:t>Pharmaciens (</a:t>
            </a:r>
            <a:r>
              <a:rPr lang="fr-FR" sz="1800" dirty="0"/>
              <a:t>Dr Bellanger et Dr Vallet</a:t>
            </a:r>
            <a:r>
              <a:rPr lang="fr-FR" sz="1800" dirty="0" smtClean="0"/>
              <a:t>)</a:t>
            </a:r>
            <a:r>
              <a:rPr lang="fr-FR" sz="1800" dirty="0" smtClean="0">
                <a:solidFill>
                  <a:prstClr val="black"/>
                </a:solidFill>
                <a:sym typeface="Wingdings"/>
              </a:rPr>
              <a:t> </a:t>
            </a:r>
          </a:p>
          <a:p>
            <a:pPr marL="14288"/>
            <a:r>
              <a:rPr lang="fr-FR" sz="1800" dirty="0" smtClean="0">
                <a:solidFill>
                  <a:prstClr val="black"/>
                </a:solidFill>
                <a:sym typeface="Wingdings"/>
              </a:rPr>
              <a:t> </a:t>
            </a:r>
            <a:r>
              <a:rPr lang="fr-FR" sz="1800" dirty="0">
                <a:solidFill>
                  <a:prstClr val="black"/>
                </a:solidFill>
                <a:sym typeface="Wingdings"/>
              </a:rPr>
              <a:t>acceptent de recevoir et préparer la solution de phages (</a:t>
            </a:r>
            <a:r>
              <a:rPr lang="fr-FR" sz="1800" dirty="0">
                <a:solidFill>
                  <a:srgbClr val="FF0000"/>
                </a:solidFill>
                <a:sym typeface="Wingdings"/>
              </a:rPr>
              <a:t>préparation magistrale</a:t>
            </a:r>
            <a:r>
              <a:rPr lang="fr-FR" sz="1800" dirty="0" smtClean="0">
                <a:solidFill>
                  <a:prstClr val="black"/>
                </a:solidFill>
                <a:sym typeface="Wingdings"/>
              </a:rPr>
              <a:t>)</a:t>
            </a:r>
            <a:endParaRPr lang="fr-FR" sz="1800" dirty="0" smtClean="0">
              <a:solidFill>
                <a:prstClr val="black"/>
              </a:solidFill>
            </a:endParaRPr>
          </a:p>
          <a:p>
            <a:pPr marL="14288" lvl="0" indent="168275">
              <a:buFont typeface="Arial" charset="0"/>
              <a:buChar char="•"/>
            </a:pPr>
            <a:r>
              <a:rPr lang="fr-FR" sz="1800" dirty="0" smtClean="0">
                <a:solidFill>
                  <a:prstClr val="black"/>
                </a:solidFill>
              </a:rPr>
              <a:t>Microbiologiste (Pr Robert) </a:t>
            </a:r>
            <a:r>
              <a:rPr lang="fr-FR" sz="1800" dirty="0" smtClean="0">
                <a:solidFill>
                  <a:prstClr val="black"/>
                </a:solidFill>
                <a:sym typeface="Wingdings"/>
              </a:rPr>
              <a:t> envoi souche pour </a:t>
            </a:r>
            <a:r>
              <a:rPr lang="fr-FR" sz="1800" dirty="0" err="1" smtClean="0">
                <a:solidFill>
                  <a:prstClr val="black"/>
                </a:solidFill>
                <a:sym typeface="Wingdings"/>
              </a:rPr>
              <a:t>phagogramme</a:t>
            </a:r>
            <a:endParaRPr lang="fr-FR" sz="1800" dirty="0" smtClean="0">
              <a:solidFill>
                <a:prstClr val="black"/>
              </a:solidFill>
              <a:sym typeface="Wingdings"/>
            </a:endParaRPr>
          </a:p>
        </p:txBody>
      </p:sp>
      <p:pic>
        <p:nvPicPr>
          <p:cNvPr id="8194" name="Picture 2" descr="ésultat de recherche d'images pour &quot;médecin symbo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37" y="1251609"/>
            <a:ext cx="869008" cy="8690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ésultat de recherche d'images pour &quot;famille symbole&quot;"/>
          <p:cNvPicPr>
            <a:picLocks noChangeAspect="1" noChangeArrowheads="1"/>
          </p:cNvPicPr>
          <p:nvPr/>
        </p:nvPicPr>
        <p:blipFill rotWithShape="1">
          <a:blip r:embed="rId4">
            <a:extLst>
              <a:ext uri="{28A0092B-C50C-407E-A947-70E740481C1C}">
                <a14:useLocalDpi xmlns:a14="http://schemas.microsoft.com/office/drawing/2010/main" val="0"/>
              </a:ext>
            </a:extLst>
          </a:blip>
          <a:srcRect t="14584" b="15551"/>
          <a:stretch/>
        </p:blipFill>
        <p:spPr bwMode="auto">
          <a:xfrm>
            <a:off x="4658609" y="1276411"/>
            <a:ext cx="1211593" cy="84648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4456253" y="2122900"/>
            <a:ext cx="3096282" cy="1477328"/>
          </a:xfrm>
          <a:prstGeom prst="rect">
            <a:avLst/>
          </a:prstGeom>
          <a:noFill/>
        </p:spPr>
        <p:txBody>
          <a:bodyPr wrap="square" rtlCol="0">
            <a:spAutoFit/>
          </a:bodyPr>
          <a:lstStyle/>
          <a:p>
            <a:r>
              <a:rPr lang="fr-FR" sz="1800" b="1" dirty="0" smtClean="0"/>
              <a:t>Patiente / Famille :</a:t>
            </a:r>
          </a:p>
          <a:p>
            <a:pPr marL="14288">
              <a:buFont typeface="Arial" charset="0"/>
              <a:buChar char="•"/>
            </a:pPr>
            <a:r>
              <a:rPr lang="fr-FR" sz="1800" dirty="0" smtClean="0"/>
              <a:t>Incertitude thérapeutique</a:t>
            </a:r>
          </a:p>
          <a:p>
            <a:pPr marL="14288">
              <a:buFont typeface="Arial" charset="0"/>
              <a:buChar char="•"/>
            </a:pPr>
            <a:r>
              <a:rPr lang="fr-FR" sz="1800" dirty="0" smtClean="0"/>
              <a:t>Information orale + document écrit</a:t>
            </a:r>
          </a:p>
          <a:p>
            <a:pPr marL="14288">
              <a:buFont typeface="Arial" charset="0"/>
              <a:buChar char="•"/>
            </a:pPr>
            <a:r>
              <a:rPr lang="fr-FR" sz="1800" dirty="0" smtClean="0">
                <a:solidFill>
                  <a:srgbClr val="FF0000"/>
                </a:solidFill>
              </a:rPr>
              <a:t>Consentement</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851907" y="3750038"/>
            <a:ext cx="2049727" cy="830997"/>
          </a:xfrm>
          <a:prstGeom prst="rect">
            <a:avLst/>
          </a:prstGeom>
          <a:noFill/>
          <a:ln>
            <a:solidFill>
              <a:srgbClr val="0070C0"/>
            </a:solidFill>
          </a:ln>
        </p:spPr>
        <p:txBody>
          <a:bodyPr wrap="none" rtlCol="0">
            <a:spAutoFit/>
          </a:bodyPr>
          <a:lstStyle/>
          <a:p>
            <a:pPr marL="342900" indent="-342900" algn="ctr">
              <a:buFont typeface="Wingdings" charset="2"/>
              <a:buChar char="à"/>
            </a:pPr>
            <a:r>
              <a:rPr lang="fr-FR" sz="2400" dirty="0" smtClean="0">
                <a:solidFill>
                  <a:srgbClr val="FF0000"/>
                </a:solidFill>
              </a:rPr>
              <a:t>Usage </a:t>
            </a:r>
          </a:p>
          <a:p>
            <a:pPr algn="ctr"/>
            <a:r>
              <a:rPr lang="fr-FR" sz="2400" dirty="0" smtClean="0">
                <a:solidFill>
                  <a:srgbClr val="FF0000"/>
                </a:solidFill>
              </a:rPr>
              <a:t>compassionnel</a:t>
            </a:r>
          </a:p>
        </p:txBody>
      </p:sp>
      <p:sp>
        <p:nvSpPr>
          <p:cNvPr id="13" name="ZoneTexte 12"/>
          <p:cNvSpPr txBox="1"/>
          <p:nvPr/>
        </p:nvSpPr>
        <p:spPr>
          <a:xfrm>
            <a:off x="4788911" y="4621953"/>
            <a:ext cx="2199192" cy="276999"/>
          </a:xfrm>
          <a:prstGeom prst="rect">
            <a:avLst/>
          </a:prstGeom>
          <a:noFill/>
        </p:spPr>
        <p:txBody>
          <a:bodyPr wrap="none" rtlCol="0">
            <a:spAutoFit/>
          </a:bodyPr>
          <a:lstStyle/>
          <a:p>
            <a:r>
              <a:rPr lang="fr-FR" sz="1200" smtClean="0"/>
              <a:t>Convention d’Helsinki, article 35</a:t>
            </a:r>
            <a:endParaRPr lang="fr-FR" sz="1200" dirty="0"/>
          </a:p>
        </p:txBody>
      </p:sp>
      <p:pic>
        <p:nvPicPr>
          <p:cNvPr id="14" name="Picture 2" descr="ésultat de recherche d'images pour &quot;pitié salpétrièr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5946628" cy="830997"/>
          </a:xfrm>
          <a:prstGeom prst="rect">
            <a:avLst/>
          </a:prstGeom>
          <a:noFill/>
        </p:spPr>
        <p:txBody>
          <a:bodyPr wrap="none" rtlCol="0">
            <a:spAutoFit/>
          </a:bodyPr>
          <a:lstStyle/>
          <a:p>
            <a:pPr>
              <a:lnSpc>
                <a:spcPct val="150000"/>
              </a:lnSpc>
            </a:pPr>
            <a:r>
              <a:rPr lang="fr-FR" sz="3200" dirty="0" smtClean="0"/>
              <a:t>Deuxième étape : informer l’ANSM</a:t>
            </a:r>
          </a:p>
        </p:txBody>
      </p:sp>
      <p:pic>
        <p:nvPicPr>
          <p:cNvPr id="12"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900" y="1810495"/>
            <a:ext cx="1079500" cy="1079500"/>
          </a:xfrm>
          <a:prstGeom prst="rect">
            <a:avLst/>
          </a:prstGeom>
        </p:spPr>
      </p:pic>
      <p:sp>
        <p:nvSpPr>
          <p:cNvPr id="17" name="ZoneTexte 16"/>
          <p:cNvSpPr txBox="1"/>
          <p:nvPr/>
        </p:nvSpPr>
        <p:spPr>
          <a:xfrm rot="21060559">
            <a:off x="7763117" y="2160416"/>
            <a:ext cx="689612" cy="430887"/>
          </a:xfrm>
          <a:prstGeom prst="rect">
            <a:avLst/>
          </a:prstGeom>
          <a:noFill/>
        </p:spPr>
        <p:txBody>
          <a:bodyPr wrap="none" rtlCol="0">
            <a:spAutoFit/>
          </a:bodyPr>
          <a:lstStyle/>
          <a:p>
            <a:r>
              <a:rPr lang="fr-FR" sz="2200" b="1" dirty="0" smtClean="0"/>
              <a:t>J + 1</a:t>
            </a:r>
            <a:endParaRPr lang="fr-FR" sz="2200" b="1" dirty="0"/>
          </a:p>
        </p:txBody>
      </p:sp>
      <p:sp>
        <p:nvSpPr>
          <p:cNvPr id="19" name="ZoneTexte 18"/>
          <p:cNvSpPr txBox="1"/>
          <p:nvPr/>
        </p:nvSpPr>
        <p:spPr>
          <a:xfrm>
            <a:off x="368300" y="1991392"/>
            <a:ext cx="6710926" cy="3139321"/>
          </a:xfrm>
          <a:prstGeom prst="rect">
            <a:avLst/>
          </a:prstGeom>
          <a:noFill/>
        </p:spPr>
        <p:txBody>
          <a:bodyPr wrap="square" rtlCol="0">
            <a:spAutoFit/>
          </a:bodyPr>
          <a:lstStyle/>
          <a:p>
            <a:pPr marL="14288">
              <a:buFont typeface="Arial" charset="0"/>
              <a:buChar char="•"/>
            </a:pPr>
            <a:r>
              <a:rPr lang="fr-FR" sz="1800" dirty="0" smtClean="0"/>
              <a:t>Ne délivre pas d’autorisation, c’est un « accompagnement »</a:t>
            </a:r>
          </a:p>
          <a:p>
            <a:pPr marL="14288">
              <a:buFont typeface="Arial" charset="0"/>
              <a:buChar char="•"/>
            </a:pPr>
            <a:r>
              <a:rPr lang="fr-FR" sz="1800" dirty="0" smtClean="0"/>
              <a:t>Evaluation de l’impasse thérapeutique et du pronostic engagé</a:t>
            </a:r>
          </a:p>
          <a:p>
            <a:pPr marL="14288">
              <a:buFont typeface="Arial" charset="0"/>
              <a:buChar char="•"/>
            </a:pPr>
            <a:r>
              <a:rPr lang="fr-FR" sz="1800" dirty="0" smtClean="0"/>
              <a:t>Propose un document d’information standardisé sur les phages (patient et professionnels de santé)</a:t>
            </a:r>
          </a:p>
          <a:p>
            <a:pPr marL="14288">
              <a:buFont typeface="Arial" charset="0"/>
              <a:buChar char="•"/>
            </a:pPr>
            <a:endParaRPr lang="fr-FR" sz="1800" dirty="0" smtClean="0"/>
          </a:p>
          <a:p>
            <a:pPr marL="14288">
              <a:buFont typeface="Arial" charset="0"/>
              <a:buChar char="•"/>
            </a:pPr>
            <a:r>
              <a:rPr lang="fr-FR" sz="1800" dirty="0" smtClean="0"/>
              <a:t>Rappelle que l’administration relève </a:t>
            </a:r>
            <a:r>
              <a:rPr lang="fr-FR" sz="1800" dirty="0"/>
              <a:t>de </a:t>
            </a:r>
            <a:r>
              <a:rPr lang="fr-FR" sz="1800" dirty="0" smtClean="0"/>
              <a:t>la seule </a:t>
            </a:r>
            <a:r>
              <a:rPr lang="fr-FR" sz="1800" dirty="0"/>
              <a:t>responsabilité du prescripteur et du pharmacien </a:t>
            </a:r>
            <a:r>
              <a:rPr lang="fr-FR" sz="1800" dirty="0" smtClean="0"/>
              <a:t>hospitaliers (préparation magistrale)</a:t>
            </a:r>
            <a:endParaRPr lang="fr-FR" sz="1800" dirty="0"/>
          </a:p>
          <a:p>
            <a:pPr marL="14288">
              <a:buFont typeface="Arial" charset="0"/>
              <a:buChar char="•"/>
            </a:pPr>
            <a:endParaRPr lang="fr-FR" sz="1800" dirty="0" smtClean="0"/>
          </a:p>
          <a:p>
            <a:pPr marL="14288">
              <a:buFont typeface="Arial" charset="0"/>
              <a:buChar char="•"/>
            </a:pPr>
            <a:r>
              <a:rPr lang="fr-FR" sz="1800" dirty="0" smtClean="0"/>
              <a:t>Vérifie que le fournisseur de phages répond aux « Bonnes Pratiques de Fabrication » = Good </a:t>
            </a:r>
            <a:r>
              <a:rPr lang="fr-FR" sz="1800" dirty="0" err="1" smtClean="0"/>
              <a:t>Manufacturing</a:t>
            </a:r>
            <a:r>
              <a:rPr lang="fr-FR" sz="1800" dirty="0" smtClean="0"/>
              <a:t> Practice, GMP (en France = </a:t>
            </a:r>
            <a:r>
              <a:rPr lang="fr-FR" sz="1800" dirty="0" err="1" smtClean="0"/>
              <a:t>Pherecydes</a:t>
            </a:r>
            <a:r>
              <a:rPr lang="fr-FR" sz="1800" dirty="0" smtClean="0"/>
              <a:t> Pharma uniquement)</a:t>
            </a:r>
          </a:p>
        </p:txBody>
      </p:sp>
      <p:pic>
        <p:nvPicPr>
          <p:cNvPr id="9220" name="Picture 4" descr="ésultat de recherche d'images pour &quot;ANSM&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03" y="1223656"/>
            <a:ext cx="2389175" cy="822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7195" y="1450459"/>
            <a:ext cx="4264309" cy="369332"/>
          </a:xfrm>
          <a:prstGeom prst="rect">
            <a:avLst/>
          </a:prstGeom>
        </p:spPr>
        <p:txBody>
          <a:bodyPr wrap="none">
            <a:spAutoFit/>
          </a:bodyPr>
          <a:lstStyle/>
          <a:p>
            <a:r>
              <a:rPr lang="fr-FR" dirty="0" smtClean="0">
                <a:sym typeface="Wingdings"/>
              </a:rPr>
              <a:t> </a:t>
            </a:r>
            <a:r>
              <a:rPr lang="fr-FR" sz="1800" dirty="0" err="1" smtClean="0">
                <a:solidFill>
                  <a:srgbClr val="FF0000"/>
                </a:solidFill>
              </a:rPr>
              <a:t>Nathalie.MORGENSZTEJN@ansm.sante.fr</a:t>
            </a:r>
            <a:endParaRPr lang="fr-FR" sz="1800" dirty="0">
              <a:solidFill>
                <a:srgbClr val="FF0000"/>
              </a:solidFill>
            </a:endParaRP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8337795" cy="830997"/>
          </a:xfrm>
          <a:prstGeom prst="rect">
            <a:avLst/>
          </a:prstGeom>
          <a:noFill/>
        </p:spPr>
        <p:txBody>
          <a:bodyPr wrap="none" rtlCol="0">
            <a:spAutoFit/>
          </a:bodyPr>
          <a:lstStyle/>
          <a:p>
            <a:pPr>
              <a:lnSpc>
                <a:spcPct val="150000"/>
              </a:lnSpc>
            </a:pPr>
            <a:r>
              <a:rPr lang="fr-FR" sz="3200" dirty="0" smtClean="0"/>
              <a:t>Troisième étape : obtenir l’accord de </a:t>
            </a:r>
            <a:r>
              <a:rPr lang="fr-FR" sz="3200" dirty="0" err="1" smtClean="0"/>
              <a:t>Pherecydes</a:t>
            </a:r>
            <a:r>
              <a:rPr lang="fr-FR" sz="3200" dirty="0" smtClean="0"/>
              <a:t> </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468313" y="1922453"/>
            <a:ext cx="7286625" cy="1000274"/>
          </a:xfrm>
          <a:prstGeom prst="rect">
            <a:avLst/>
          </a:prstGeom>
          <a:noFill/>
        </p:spPr>
        <p:txBody>
          <a:bodyPr wrap="square" rtlCol="0">
            <a:spAutoFit/>
          </a:bodyPr>
          <a:lstStyle/>
          <a:p>
            <a:pPr>
              <a:spcAft>
                <a:spcPts val="600"/>
              </a:spcAft>
            </a:pPr>
            <a:r>
              <a:rPr lang="fr-FR" sz="1800" b="1" dirty="0" smtClean="0"/>
              <a:t>Seule entreprise reconnue Bonnes Pratiques de Fabrication (BPF) par l’ASNM </a:t>
            </a:r>
            <a:r>
              <a:rPr lang="fr-FR" sz="1800" b="1" dirty="0" smtClean="0">
                <a:sym typeface="Wingdings"/>
              </a:rPr>
              <a:t> </a:t>
            </a:r>
            <a:r>
              <a:rPr lang="fr-FR" sz="1800" dirty="0" err="1" smtClean="0">
                <a:solidFill>
                  <a:srgbClr val="FF0000"/>
                </a:solidFill>
              </a:rPr>
              <a:t>compassionnel@pherecydes-pharma.com</a:t>
            </a:r>
            <a:endParaRPr lang="fr-FR" sz="1800" dirty="0" smtClean="0">
              <a:solidFill>
                <a:prstClr val="black"/>
              </a:solidFill>
            </a:endParaRPr>
          </a:p>
          <a:p>
            <a:pPr marL="14288" lvl="0" indent="122238">
              <a:spcAft>
                <a:spcPts val="600"/>
              </a:spcAft>
              <a:buFont typeface="Arial" charset="0"/>
              <a:buChar char="•"/>
            </a:pPr>
            <a:r>
              <a:rPr lang="fr-FR" sz="1800" dirty="0" smtClean="0">
                <a:solidFill>
                  <a:prstClr val="black"/>
                </a:solidFill>
              </a:rPr>
              <a:t>Tester la souche bactérienne (</a:t>
            </a:r>
            <a:r>
              <a:rPr lang="fr-FR" sz="1800" dirty="0" err="1" smtClean="0">
                <a:solidFill>
                  <a:prstClr val="black"/>
                </a:solidFill>
              </a:rPr>
              <a:t>phagogramme</a:t>
            </a:r>
            <a:r>
              <a:rPr lang="fr-FR" sz="1800" dirty="0" smtClean="0">
                <a:solidFill>
                  <a:prstClr val="black"/>
                </a:solidFill>
              </a:rPr>
              <a:t>) : 48h en théorie</a:t>
            </a:r>
          </a:p>
        </p:txBody>
      </p:sp>
      <p:pic>
        <p:nvPicPr>
          <p:cNvPr id="9218" name="Picture 2" descr="ésultat de recherche d'images pour &quot;pherecyd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70012"/>
            <a:ext cx="2110433" cy="61202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900" y="1810495"/>
            <a:ext cx="1079500" cy="1079500"/>
          </a:xfrm>
          <a:prstGeom prst="rect">
            <a:avLst/>
          </a:prstGeom>
        </p:spPr>
      </p:pic>
      <p:sp>
        <p:nvSpPr>
          <p:cNvPr id="20" name="ZoneTexte 19"/>
          <p:cNvSpPr txBox="1"/>
          <p:nvPr/>
        </p:nvSpPr>
        <p:spPr>
          <a:xfrm rot="21060559">
            <a:off x="7763117" y="2160416"/>
            <a:ext cx="689612" cy="430887"/>
          </a:xfrm>
          <a:prstGeom prst="rect">
            <a:avLst/>
          </a:prstGeom>
          <a:noFill/>
        </p:spPr>
        <p:txBody>
          <a:bodyPr wrap="none" rtlCol="0">
            <a:spAutoFit/>
          </a:bodyPr>
          <a:lstStyle/>
          <a:p>
            <a:r>
              <a:rPr lang="fr-FR" sz="2200" b="1" dirty="0" smtClean="0"/>
              <a:t>J + 1</a:t>
            </a:r>
            <a:endParaRPr lang="fr-FR" sz="2200" b="1" dirty="0"/>
          </a:p>
        </p:txBody>
      </p:sp>
      <p:pic>
        <p:nvPicPr>
          <p:cNvPr id="16" name="Image 15" descr="D:\users\3190167\Documents\Phages\ING Pineau\Figure 1 IP Phage.png">
            <a:extLst>
              <a:ext uri="{FF2B5EF4-FFF2-40B4-BE49-F238E27FC236}">
                <a16:creationId xmlns="" xmlns:a16="http://schemas.microsoft.com/office/drawing/2014/main" id="{E14C1064-7621-2949-AFAA-4095CCD9C7DE}"/>
              </a:ext>
            </a:extLst>
          </p:cNvPr>
          <p:cNvPicPr/>
          <p:nvPr/>
        </p:nvPicPr>
        <p:blipFill rotWithShape="1">
          <a:blip r:embed="rId5">
            <a:extLst>
              <a:ext uri="{28A0092B-C50C-407E-A947-70E740481C1C}">
                <a14:useLocalDpi xmlns:a14="http://schemas.microsoft.com/office/drawing/2010/main" val="0"/>
              </a:ext>
            </a:extLst>
          </a:blip>
          <a:srcRect l="2805" t="76265" b="6578"/>
          <a:stretch/>
        </p:blipFill>
        <p:spPr bwMode="auto">
          <a:xfrm>
            <a:off x="1375969" y="2926080"/>
            <a:ext cx="6392062" cy="2051438"/>
          </a:xfrm>
          <a:prstGeom prst="rect">
            <a:avLst/>
          </a:prstGeom>
          <a:noFill/>
          <a:ln w="38100" cap="flat" cmpd="sng" algn="ctr">
            <a:no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983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8337795" cy="830997"/>
          </a:xfrm>
          <a:prstGeom prst="rect">
            <a:avLst/>
          </a:prstGeom>
          <a:noFill/>
        </p:spPr>
        <p:txBody>
          <a:bodyPr wrap="none" rtlCol="0">
            <a:spAutoFit/>
          </a:bodyPr>
          <a:lstStyle/>
          <a:p>
            <a:pPr>
              <a:lnSpc>
                <a:spcPct val="150000"/>
              </a:lnSpc>
            </a:pPr>
            <a:r>
              <a:rPr lang="fr-FR" sz="3200" dirty="0" smtClean="0"/>
              <a:t>Troisième étape : obtenir l’accord de </a:t>
            </a:r>
            <a:r>
              <a:rPr lang="fr-FR" sz="3200" dirty="0" err="1" smtClean="0"/>
              <a:t>Pherecydes</a:t>
            </a:r>
            <a:r>
              <a:rPr lang="fr-FR" sz="3200" dirty="0" smtClean="0"/>
              <a:t> </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468313" y="1922453"/>
            <a:ext cx="7286625" cy="1985159"/>
          </a:xfrm>
          <a:prstGeom prst="rect">
            <a:avLst/>
          </a:prstGeom>
          <a:noFill/>
        </p:spPr>
        <p:txBody>
          <a:bodyPr wrap="square" rtlCol="0">
            <a:spAutoFit/>
          </a:bodyPr>
          <a:lstStyle/>
          <a:p>
            <a:pPr>
              <a:spcAft>
                <a:spcPts val="600"/>
              </a:spcAft>
            </a:pPr>
            <a:r>
              <a:rPr lang="fr-FR" sz="1800" b="1" dirty="0" smtClean="0"/>
              <a:t>Seule entreprise reconnue Bonnes Pratiques de Fabrication (BPF) par l’ASNM </a:t>
            </a:r>
            <a:r>
              <a:rPr lang="fr-FR" sz="1800" b="1" dirty="0" smtClean="0">
                <a:sym typeface="Wingdings"/>
              </a:rPr>
              <a:t> </a:t>
            </a:r>
            <a:r>
              <a:rPr lang="fr-FR" sz="1800" dirty="0" err="1" smtClean="0">
                <a:solidFill>
                  <a:srgbClr val="FF0000"/>
                </a:solidFill>
              </a:rPr>
              <a:t>compassionnel@pherecydes-pharma.com</a:t>
            </a:r>
            <a:endParaRPr lang="fr-FR" sz="1800" dirty="0" smtClean="0">
              <a:solidFill>
                <a:prstClr val="black"/>
              </a:solidFill>
            </a:endParaRPr>
          </a:p>
          <a:p>
            <a:pPr marL="14288" lvl="0" indent="122238">
              <a:spcAft>
                <a:spcPts val="600"/>
              </a:spcAft>
              <a:buFont typeface="Arial" charset="0"/>
              <a:buChar char="•"/>
            </a:pPr>
            <a:r>
              <a:rPr lang="fr-FR" sz="1800" dirty="0" smtClean="0">
                <a:solidFill>
                  <a:prstClr val="black"/>
                </a:solidFill>
              </a:rPr>
              <a:t>Tester la souche bactérienne (</a:t>
            </a:r>
            <a:r>
              <a:rPr lang="fr-FR" sz="1800" dirty="0" err="1" smtClean="0">
                <a:solidFill>
                  <a:prstClr val="black"/>
                </a:solidFill>
              </a:rPr>
              <a:t>phagogramme</a:t>
            </a:r>
            <a:r>
              <a:rPr lang="fr-FR" sz="1800" dirty="0" smtClean="0">
                <a:solidFill>
                  <a:prstClr val="black"/>
                </a:solidFill>
              </a:rPr>
              <a:t>) : 48h en théorie</a:t>
            </a:r>
          </a:p>
          <a:p>
            <a:pPr marL="14288" lvl="0" indent="122238">
              <a:spcAft>
                <a:spcPts val="600"/>
              </a:spcAft>
              <a:buFont typeface="Arial" charset="0"/>
              <a:buChar char="•"/>
            </a:pPr>
            <a:r>
              <a:rPr lang="fr-FR" sz="1800" dirty="0" smtClean="0">
                <a:solidFill>
                  <a:prstClr val="black"/>
                </a:solidFill>
              </a:rPr>
              <a:t>Identifier 2 à 3 phages actifs (panel couvre environ 80% des souches de </a:t>
            </a:r>
            <a:r>
              <a:rPr lang="fr-FR" sz="1800" i="1" dirty="0" smtClean="0">
                <a:solidFill>
                  <a:prstClr val="black"/>
                </a:solidFill>
              </a:rPr>
              <a:t>S. aureus</a:t>
            </a:r>
            <a:r>
              <a:rPr lang="fr-FR" sz="1800" dirty="0" smtClean="0">
                <a:solidFill>
                  <a:prstClr val="black"/>
                </a:solidFill>
              </a:rPr>
              <a:t>)</a:t>
            </a:r>
          </a:p>
          <a:p>
            <a:pPr marL="14288" lvl="0" indent="122238">
              <a:spcAft>
                <a:spcPts val="600"/>
              </a:spcAft>
              <a:buFont typeface="Arial" charset="0"/>
              <a:buChar char="•"/>
            </a:pPr>
            <a:r>
              <a:rPr lang="fr-FR" sz="1800" dirty="0" smtClean="0">
                <a:solidFill>
                  <a:prstClr val="black"/>
                </a:solidFill>
              </a:rPr>
              <a:t>Produire / fournir les phages </a:t>
            </a:r>
          </a:p>
        </p:txBody>
      </p:sp>
      <p:pic>
        <p:nvPicPr>
          <p:cNvPr id="9218" name="Picture 2" descr="ésultat de recherche d'images pour &quot;pherecyd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70012"/>
            <a:ext cx="2110433" cy="61202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358159" y="3970603"/>
            <a:ext cx="5471141" cy="830997"/>
          </a:xfrm>
          <a:prstGeom prst="rect">
            <a:avLst/>
          </a:prstGeom>
          <a:noFill/>
          <a:ln>
            <a:solidFill>
              <a:srgbClr val="0070C0"/>
            </a:solidFill>
          </a:ln>
        </p:spPr>
        <p:txBody>
          <a:bodyPr wrap="square" rtlCol="0">
            <a:spAutoFit/>
          </a:bodyPr>
          <a:lstStyle/>
          <a:p>
            <a:pPr lvl="1">
              <a:spcAft>
                <a:spcPts val="600"/>
              </a:spcAft>
            </a:pPr>
            <a:r>
              <a:rPr lang="fr-FR" sz="2400" smtClean="0">
                <a:sym typeface="Wingdings"/>
              </a:rPr>
              <a:t> </a:t>
            </a:r>
            <a:r>
              <a:rPr lang="fr-FR" sz="2400"/>
              <a:t>Envoi à la pharmacie du GHPS (reconditionnement)</a:t>
            </a:r>
            <a:endParaRPr lang="fr-FR" sz="2400"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644" y="3814915"/>
            <a:ext cx="1156929" cy="1156929"/>
          </a:xfrm>
          <a:prstGeom prst="rect">
            <a:avLst/>
          </a:prstGeom>
        </p:spPr>
      </p:pic>
      <p:sp>
        <p:nvSpPr>
          <p:cNvPr id="19" name="ZoneTexte 18"/>
          <p:cNvSpPr txBox="1"/>
          <p:nvPr/>
        </p:nvSpPr>
        <p:spPr>
          <a:xfrm rot="21060559">
            <a:off x="6241700" y="4176468"/>
            <a:ext cx="689612" cy="430887"/>
          </a:xfrm>
          <a:prstGeom prst="rect">
            <a:avLst/>
          </a:prstGeom>
          <a:noFill/>
        </p:spPr>
        <p:txBody>
          <a:bodyPr wrap="none" rtlCol="0">
            <a:spAutoFit/>
          </a:bodyPr>
          <a:lstStyle/>
          <a:p>
            <a:r>
              <a:rPr lang="fr-FR" sz="2200" b="1" dirty="0" smtClean="0"/>
              <a:t>J + </a:t>
            </a:r>
            <a:r>
              <a:rPr lang="fr-FR" sz="2200" b="1" dirty="0"/>
              <a:t>9</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900" y="1810495"/>
            <a:ext cx="1079500" cy="1079500"/>
          </a:xfrm>
          <a:prstGeom prst="rect">
            <a:avLst/>
          </a:prstGeom>
        </p:spPr>
      </p:pic>
      <p:sp>
        <p:nvSpPr>
          <p:cNvPr id="20" name="ZoneTexte 19"/>
          <p:cNvSpPr txBox="1"/>
          <p:nvPr/>
        </p:nvSpPr>
        <p:spPr>
          <a:xfrm rot="21060559">
            <a:off x="7763117" y="2160416"/>
            <a:ext cx="689612" cy="430887"/>
          </a:xfrm>
          <a:prstGeom prst="rect">
            <a:avLst/>
          </a:prstGeom>
          <a:noFill/>
        </p:spPr>
        <p:txBody>
          <a:bodyPr wrap="none" rtlCol="0">
            <a:spAutoFit/>
          </a:bodyPr>
          <a:lstStyle/>
          <a:p>
            <a:r>
              <a:rPr lang="fr-FR" sz="2200" b="1" dirty="0" smtClean="0"/>
              <a:t>J + 1</a:t>
            </a:r>
            <a:endParaRPr lang="fr-FR" sz="2200" b="1" dirty="0"/>
          </a:p>
        </p:txBody>
      </p:sp>
    </p:spTree>
    <p:extLst>
      <p:ext uri="{BB962C8B-B14F-4D97-AF65-F5344CB8AC3E}">
        <p14:creationId xmlns:p14="http://schemas.microsoft.com/office/powerpoint/2010/main" val="4247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6142835" cy="830997"/>
          </a:xfrm>
          <a:prstGeom prst="rect">
            <a:avLst/>
          </a:prstGeom>
          <a:noFill/>
        </p:spPr>
        <p:txBody>
          <a:bodyPr wrap="none" rtlCol="0">
            <a:spAutoFit/>
          </a:bodyPr>
          <a:lstStyle/>
          <a:p>
            <a:pPr>
              <a:lnSpc>
                <a:spcPct val="150000"/>
              </a:lnSpc>
            </a:pPr>
            <a:r>
              <a:rPr lang="fr-FR" sz="3200" dirty="0" smtClean="0"/>
              <a:t>Histoire #1 (GHPS) : l’administration</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rot="21060559">
            <a:off x="7691784" y="2160416"/>
            <a:ext cx="832279" cy="430887"/>
          </a:xfrm>
          <a:prstGeom prst="rect">
            <a:avLst/>
          </a:prstGeom>
          <a:noFill/>
        </p:spPr>
        <p:txBody>
          <a:bodyPr wrap="none" rtlCol="0">
            <a:spAutoFit/>
          </a:bodyPr>
          <a:lstStyle/>
          <a:p>
            <a:r>
              <a:rPr lang="fr-FR" sz="2200" b="1" dirty="0" smtClean="0"/>
              <a:t>J + 10</a:t>
            </a:r>
            <a:endParaRPr lang="fr-FR" sz="2200" b="1" dirty="0"/>
          </a:p>
        </p:txBody>
      </p:sp>
      <p:sp>
        <p:nvSpPr>
          <p:cNvPr id="15" name="ZoneTexte 14"/>
          <p:cNvSpPr txBox="1"/>
          <p:nvPr/>
        </p:nvSpPr>
        <p:spPr>
          <a:xfrm>
            <a:off x="-166338" y="1250449"/>
            <a:ext cx="7652988" cy="3108543"/>
          </a:xfrm>
          <a:prstGeom prst="rect">
            <a:avLst/>
          </a:prstGeom>
          <a:noFill/>
        </p:spPr>
        <p:txBody>
          <a:bodyPr wrap="square" rtlCol="0">
            <a:spAutoFit/>
          </a:bodyPr>
          <a:lstStyle/>
          <a:p>
            <a:pPr marL="685800" lvl="1" indent="-342900">
              <a:spcAft>
                <a:spcPts val="600"/>
              </a:spcAft>
              <a:buFont typeface="Arial" charset="0"/>
              <a:buChar char="•"/>
            </a:pPr>
            <a:r>
              <a:rPr lang="fr-FR" sz="2200" dirty="0" smtClean="0"/>
              <a:t>29 novembre 2018 (J + 10)</a:t>
            </a:r>
          </a:p>
          <a:p>
            <a:pPr marL="685800" lvl="1" indent="-342900">
              <a:spcAft>
                <a:spcPts val="600"/>
              </a:spcAft>
              <a:buFont typeface="Arial" charset="0"/>
              <a:buChar char="•"/>
            </a:pPr>
            <a:r>
              <a:rPr lang="fr-FR" sz="2200" dirty="0" smtClean="0"/>
              <a:t>Reconditionnement pharmacie GHPS </a:t>
            </a:r>
            <a:r>
              <a:rPr lang="fr-FR" sz="2200" dirty="0"/>
              <a:t>(dilution </a:t>
            </a:r>
            <a:r>
              <a:rPr lang="fr-FR" sz="2200" dirty="0" smtClean="0"/>
              <a:t>au 1/10</a:t>
            </a:r>
            <a:r>
              <a:rPr lang="fr-FR" sz="2200" baseline="30000" dirty="0" smtClean="0"/>
              <a:t>ème</a:t>
            </a:r>
            <a:r>
              <a:rPr lang="fr-FR" sz="2200" dirty="0" smtClean="0"/>
              <a:t>) = responsabilité pharmacie PUI de délivrer une préparation magistrale (Dr </a:t>
            </a:r>
            <a:r>
              <a:rPr lang="fr-FR" sz="2200" dirty="0"/>
              <a:t>Bellanger et Dr </a:t>
            </a:r>
            <a:r>
              <a:rPr lang="fr-FR" sz="2200" dirty="0" smtClean="0"/>
              <a:t>Vallet)</a:t>
            </a:r>
          </a:p>
          <a:p>
            <a:pPr marL="685800" lvl="1" indent="-342900">
              <a:spcAft>
                <a:spcPts val="600"/>
              </a:spcAft>
              <a:buFont typeface="Arial" charset="0"/>
              <a:buChar char="•"/>
            </a:pPr>
            <a:r>
              <a:rPr lang="fr-FR" sz="2200" dirty="0" smtClean="0"/>
              <a:t>Instillation locale (dans l’empyème) de 20 </a:t>
            </a:r>
            <a:r>
              <a:rPr lang="fr-FR" sz="2200" dirty="0" err="1" smtClean="0"/>
              <a:t>mL</a:t>
            </a:r>
            <a:r>
              <a:rPr lang="fr-FR" sz="2200" dirty="0" smtClean="0"/>
              <a:t> (Alexandre Bleibtreu)</a:t>
            </a:r>
          </a:p>
          <a:p>
            <a:pPr marL="685800" lvl="1" indent="-342900">
              <a:spcAft>
                <a:spcPts val="600"/>
              </a:spcAft>
              <a:buFont typeface="Arial" charset="0"/>
              <a:buChar char="•"/>
            </a:pPr>
            <a:r>
              <a:rPr lang="fr-FR" sz="2200" dirty="0" smtClean="0"/>
              <a:t>Au </a:t>
            </a:r>
            <a:r>
              <a:rPr lang="fr-FR" sz="2200" dirty="0"/>
              <a:t>l</a:t>
            </a:r>
            <a:r>
              <a:rPr lang="fr-FR" sz="2200" dirty="0" smtClean="0"/>
              <a:t>it de la malade</a:t>
            </a:r>
          </a:p>
          <a:p>
            <a:pPr marL="685800" lvl="1" indent="-342900">
              <a:spcAft>
                <a:spcPts val="600"/>
              </a:spcAft>
              <a:buFont typeface="Arial" charset="0"/>
              <a:buChar char="•"/>
            </a:pPr>
            <a:r>
              <a:rPr lang="fr-FR" sz="2200" dirty="0" smtClean="0"/>
              <a:t>Plus </a:t>
            </a:r>
            <a:r>
              <a:rPr lang="fr-FR" sz="2200" dirty="0" err="1" smtClean="0"/>
              <a:t>dalbavancine</a:t>
            </a:r>
            <a:r>
              <a:rPr lang="fr-FR" sz="2200" dirty="0" smtClean="0"/>
              <a:t> (débutée avant les phages)</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900" y="1810495"/>
            <a:ext cx="1079500" cy="1079500"/>
          </a:xfrm>
          <a:prstGeom prst="rect">
            <a:avLst/>
          </a:prstGeom>
        </p:spPr>
      </p:pic>
      <p:sp>
        <p:nvSpPr>
          <p:cNvPr id="13" name="ZoneTexte 12"/>
          <p:cNvSpPr txBox="1"/>
          <p:nvPr/>
        </p:nvSpPr>
        <p:spPr>
          <a:xfrm rot="21060559">
            <a:off x="7691784" y="2160416"/>
            <a:ext cx="832279" cy="430887"/>
          </a:xfrm>
          <a:prstGeom prst="rect">
            <a:avLst/>
          </a:prstGeom>
          <a:noFill/>
        </p:spPr>
        <p:txBody>
          <a:bodyPr wrap="none" rtlCol="0">
            <a:spAutoFit/>
          </a:bodyPr>
          <a:lstStyle/>
          <a:p>
            <a:r>
              <a:rPr lang="fr-FR" sz="2200" b="1" dirty="0" smtClean="0"/>
              <a:t>J + 10</a:t>
            </a:r>
            <a:endParaRPr lang="fr-FR" sz="2200" b="1" dirty="0"/>
          </a:p>
        </p:txBody>
      </p:sp>
    </p:spTree>
    <p:extLst>
      <p:ext uri="{BB962C8B-B14F-4D97-AF65-F5344CB8AC3E}">
        <p14:creationId xmlns:p14="http://schemas.microsoft.com/office/powerpoint/2010/main" val="1300061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5285871" cy="830997"/>
          </a:xfrm>
          <a:prstGeom prst="rect">
            <a:avLst/>
          </a:prstGeom>
          <a:noFill/>
        </p:spPr>
        <p:txBody>
          <a:bodyPr wrap="none" rtlCol="0">
            <a:spAutoFit/>
          </a:bodyPr>
          <a:lstStyle/>
          <a:p>
            <a:pPr>
              <a:lnSpc>
                <a:spcPct val="150000"/>
              </a:lnSpc>
            </a:pPr>
            <a:r>
              <a:rPr lang="fr-FR" sz="3200" dirty="0" smtClean="0"/>
              <a:t>Histoire #1 (GHPS) : l’évolution</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908" y="3828080"/>
            <a:ext cx="1658091" cy="131541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122" y="3387753"/>
            <a:ext cx="1356851" cy="1356851"/>
          </a:xfrm>
          <a:prstGeom prst="rect">
            <a:avLst/>
          </a:prstGeom>
        </p:spPr>
      </p:pic>
      <p:sp>
        <p:nvSpPr>
          <p:cNvPr id="17" name="ZoneTexte 16"/>
          <p:cNvSpPr txBox="1"/>
          <p:nvPr/>
        </p:nvSpPr>
        <p:spPr>
          <a:xfrm rot="21060559">
            <a:off x="5156650" y="3900316"/>
            <a:ext cx="974947" cy="430887"/>
          </a:xfrm>
          <a:prstGeom prst="rect">
            <a:avLst/>
          </a:prstGeom>
          <a:noFill/>
        </p:spPr>
        <p:txBody>
          <a:bodyPr wrap="none" rtlCol="0">
            <a:spAutoFit/>
          </a:bodyPr>
          <a:lstStyle/>
          <a:p>
            <a:r>
              <a:rPr lang="fr-FR" sz="2200" b="1" dirty="0" smtClean="0">
                <a:solidFill>
                  <a:srgbClr val="FF0000"/>
                </a:solidFill>
              </a:rPr>
              <a:t>J + 370</a:t>
            </a:r>
            <a:endParaRPr lang="fr-FR" sz="2200" b="1" dirty="0">
              <a:solidFill>
                <a:srgbClr val="FF0000"/>
              </a:solidFill>
            </a:endParaRPr>
          </a:p>
        </p:txBody>
      </p:sp>
      <p:sp>
        <p:nvSpPr>
          <p:cNvPr id="15" name="ZoneTexte 14"/>
          <p:cNvSpPr txBox="1"/>
          <p:nvPr/>
        </p:nvSpPr>
        <p:spPr>
          <a:xfrm>
            <a:off x="-166338" y="1250449"/>
            <a:ext cx="7652988" cy="2616101"/>
          </a:xfrm>
          <a:prstGeom prst="rect">
            <a:avLst/>
          </a:prstGeom>
          <a:noFill/>
        </p:spPr>
        <p:txBody>
          <a:bodyPr wrap="square" rtlCol="0">
            <a:spAutoFit/>
          </a:bodyPr>
          <a:lstStyle/>
          <a:p>
            <a:pPr marL="685800" lvl="1" indent="-342900">
              <a:spcAft>
                <a:spcPts val="600"/>
              </a:spcAft>
              <a:buFont typeface="Arial" charset="0"/>
              <a:buChar char="•"/>
            </a:pPr>
            <a:r>
              <a:rPr lang="fr-FR" sz="2400" dirty="0" smtClean="0"/>
              <a:t>Lambeau de couverture 12/12/18 (</a:t>
            </a:r>
            <a:r>
              <a:rPr lang="fr-FR" sz="2400" dirty="0" err="1" smtClean="0"/>
              <a:t>microbio</a:t>
            </a:r>
            <a:r>
              <a:rPr lang="fr-FR" sz="2400" dirty="0" smtClean="0"/>
              <a:t> per-op négative)</a:t>
            </a:r>
          </a:p>
          <a:p>
            <a:pPr marL="685800" lvl="1" indent="-342900">
              <a:spcAft>
                <a:spcPts val="600"/>
              </a:spcAft>
              <a:buFont typeface="Arial" charset="0"/>
              <a:buChar char="•"/>
            </a:pPr>
            <a:r>
              <a:rPr lang="fr-FR" sz="2400" dirty="0" smtClean="0"/>
              <a:t>Amélioration neurologique</a:t>
            </a:r>
          </a:p>
          <a:p>
            <a:pPr marL="685800" lvl="1" indent="-342900">
              <a:spcAft>
                <a:spcPts val="600"/>
              </a:spcAft>
              <a:buFont typeface="Arial" charset="0"/>
              <a:buChar char="•"/>
            </a:pPr>
            <a:r>
              <a:rPr lang="fr-FR" sz="2400" dirty="0" smtClean="0"/>
              <a:t>SSR puis retour à domicile</a:t>
            </a:r>
          </a:p>
          <a:p>
            <a:pPr marL="685800" lvl="1" indent="-342900">
              <a:spcAft>
                <a:spcPts val="600"/>
              </a:spcAft>
              <a:buFont typeface="Arial" charset="0"/>
              <a:buChar char="•"/>
            </a:pPr>
            <a:r>
              <a:rPr lang="fr-FR" sz="2400" dirty="0"/>
              <a:t>Pas de rechute </a:t>
            </a:r>
            <a:r>
              <a:rPr lang="fr-FR" sz="2400" dirty="0" smtClean="0"/>
              <a:t>infectieuse</a:t>
            </a:r>
          </a:p>
          <a:p>
            <a:pPr marL="685800" lvl="1" indent="-342900">
              <a:spcAft>
                <a:spcPts val="600"/>
              </a:spcAft>
              <a:buFont typeface="Arial" charset="0"/>
              <a:buChar char="•"/>
            </a:pPr>
            <a:endParaRPr lang="fr-FR" sz="2400" dirty="0" smtClean="0"/>
          </a:p>
        </p:txBody>
      </p:sp>
      <p:sp>
        <p:nvSpPr>
          <p:cNvPr id="14" name="ZoneTexte 13"/>
          <p:cNvSpPr txBox="1"/>
          <p:nvPr/>
        </p:nvSpPr>
        <p:spPr>
          <a:xfrm>
            <a:off x="468313" y="3678503"/>
            <a:ext cx="4213841" cy="461665"/>
          </a:xfrm>
          <a:prstGeom prst="rect">
            <a:avLst/>
          </a:prstGeom>
          <a:noFill/>
          <a:ln>
            <a:solidFill>
              <a:srgbClr val="0070C0"/>
            </a:solidFill>
          </a:ln>
        </p:spPr>
        <p:txBody>
          <a:bodyPr wrap="square" rtlCol="0">
            <a:spAutoFit/>
          </a:bodyPr>
          <a:lstStyle/>
          <a:p>
            <a:pPr lvl="1">
              <a:spcAft>
                <a:spcPts val="600"/>
              </a:spcAft>
            </a:pPr>
            <a:r>
              <a:rPr lang="fr-FR" sz="2400" dirty="0" smtClean="0">
                <a:sym typeface="Wingdings"/>
              </a:rPr>
              <a:t> </a:t>
            </a:r>
            <a:r>
              <a:rPr lang="fr-FR" sz="2400" dirty="0" smtClean="0"/>
              <a:t>Guérison sans rechute</a:t>
            </a:r>
            <a:endParaRPr lang="fr-FR" sz="2400" dirty="0"/>
          </a:p>
        </p:txBody>
      </p:sp>
      <p:sp>
        <p:nvSpPr>
          <p:cNvPr id="18" name="ZoneTexte 17"/>
          <p:cNvSpPr txBox="1"/>
          <p:nvPr/>
        </p:nvSpPr>
        <p:spPr>
          <a:xfrm rot="21060559">
            <a:off x="7691784" y="2160416"/>
            <a:ext cx="832279" cy="430887"/>
          </a:xfrm>
          <a:prstGeom prst="rect">
            <a:avLst/>
          </a:prstGeom>
          <a:noFill/>
        </p:spPr>
        <p:txBody>
          <a:bodyPr wrap="none" rtlCol="0">
            <a:spAutoFit/>
          </a:bodyPr>
          <a:lstStyle/>
          <a:p>
            <a:r>
              <a:rPr lang="fr-FR" sz="2200" b="1" dirty="0" smtClean="0"/>
              <a:t>J + 10</a:t>
            </a:r>
            <a:endParaRPr lang="fr-FR" sz="2200" b="1" dirty="0"/>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900" y="1810495"/>
            <a:ext cx="1079500" cy="1079500"/>
          </a:xfrm>
          <a:prstGeom prst="rect">
            <a:avLst/>
          </a:prstGeom>
        </p:spPr>
      </p:pic>
      <p:sp>
        <p:nvSpPr>
          <p:cNvPr id="20" name="ZoneTexte 19"/>
          <p:cNvSpPr txBox="1"/>
          <p:nvPr/>
        </p:nvSpPr>
        <p:spPr>
          <a:xfrm rot="21060559">
            <a:off x="7691784" y="2160416"/>
            <a:ext cx="832279" cy="430887"/>
          </a:xfrm>
          <a:prstGeom prst="rect">
            <a:avLst/>
          </a:prstGeom>
          <a:noFill/>
        </p:spPr>
        <p:txBody>
          <a:bodyPr wrap="none" rtlCol="0">
            <a:spAutoFit/>
          </a:bodyPr>
          <a:lstStyle/>
          <a:p>
            <a:r>
              <a:rPr lang="fr-FR" sz="2200" b="1" dirty="0" smtClean="0"/>
              <a:t>J + 23</a:t>
            </a:r>
            <a:endParaRPr lang="fr-FR" sz="2200" b="1" dirty="0"/>
          </a:p>
        </p:txBody>
      </p:sp>
    </p:spTree>
    <p:extLst>
      <p:ext uri="{BB962C8B-B14F-4D97-AF65-F5344CB8AC3E}">
        <p14:creationId xmlns:p14="http://schemas.microsoft.com/office/powerpoint/2010/main" val="9804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3250826" cy="830997"/>
          </a:xfrm>
          <a:prstGeom prst="rect">
            <a:avLst/>
          </a:prstGeom>
          <a:noFill/>
        </p:spPr>
        <p:txBody>
          <a:bodyPr wrap="none" rtlCol="0">
            <a:spAutoFit/>
          </a:bodyPr>
          <a:lstStyle/>
          <a:p>
            <a:pPr>
              <a:lnSpc>
                <a:spcPct val="150000"/>
              </a:lnSpc>
            </a:pPr>
            <a:r>
              <a:rPr lang="fr-FR" sz="3200" dirty="0" smtClean="0"/>
              <a:t>Histoire #2 (HEGP)</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74325" y="1339601"/>
            <a:ext cx="8525176" cy="2862322"/>
          </a:xfrm>
          <a:prstGeom prst="rect">
            <a:avLst/>
          </a:prstGeom>
          <a:noFill/>
        </p:spPr>
        <p:txBody>
          <a:bodyPr wrap="square" rtlCol="0">
            <a:spAutoFit/>
          </a:bodyPr>
          <a:lstStyle/>
          <a:p>
            <a:pPr marL="342900" indent="-342900">
              <a:lnSpc>
                <a:spcPct val="150000"/>
              </a:lnSpc>
              <a:buFont typeface="Arial" charset="0"/>
              <a:buChar char="•"/>
            </a:pPr>
            <a:r>
              <a:rPr lang="fr-FR" sz="2400" dirty="0" smtClean="0"/>
              <a:t>Milo, 12 ans</a:t>
            </a:r>
          </a:p>
          <a:p>
            <a:pPr marL="342900" indent="-342900">
              <a:lnSpc>
                <a:spcPct val="150000"/>
              </a:lnSpc>
              <a:buFont typeface="Arial" charset="0"/>
              <a:buChar char="•"/>
            </a:pPr>
            <a:r>
              <a:rPr lang="fr-FR" sz="2400" dirty="0" smtClean="0"/>
              <a:t>Transplanté pulmonaire en mars 2017 (mucoviscidose)</a:t>
            </a:r>
          </a:p>
          <a:p>
            <a:pPr marL="342900" indent="-342900">
              <a:lnSpc>
                <a:spcPct val="150000"/>
              </a:lnSpc>
              <a:buFont typeface="Arial" charset="0"/>
              <a:buChar char="•"/>
            </a:pPr>
            <a:r>
              <a:rPr lang="fr-FR" sz="2400" dirty="0" smtClean="0"/>
              <a:t>Colonisation pré-greffe : </a:t>
            </a:r>
            <a:r>
              <a:rPr lang="en-GB" sz="2400" i="1" dirty="0"/>
              <a:t>Aspergillus fumigatus</a:t>
            </a:r>
            <a:r>
              <a:rPr lang="en-GB" sz="2400" dirty="0"/>
              <a:t>, </a:t>
            </a:r>
            <a:r>
              <a:rPr lang="en-GB" sz="2400" i="1" dirty="0" smtClean="0"/>
              <a:t>P. aeruginosa</a:t>
            </a:r>
            <a:r>
              <a:rPr lang="en-GB" sz="2400" dirty="0" smtClean="0"/>
              <a:t> et </a:t>
            </a:r>
            <a:r>
              <a:rPr lang="en-GB" sz="2400" i="1" dirty="0" err="1" smtClean="0"/>
              <a:t>Achromobacter</a:t>
            </a:r>
            <a:r>
              <a:rPr lang="en-GB" sz="2400" i="1" dirty="0" smtClean="0"/>
              <a:t> </a:t>
            </a:r>
            <a:r>
              <a:rPr lang="en-GB" sz="2400" i="1" dirty="0" err="1"/>
              <a:t>xylosoxidans</a:t>
            </a:r>
            <a:r>
              <a:rPr lang="fr-FR" sz="2400" dirty="0"/>
              <a:t> </a:t>
            </a:r>
            <a:endParaRPr lang="fr-FR" sz="2400" dirty="0" smtClean="0"/>
          </a:p>
          <a:p>
            <a:pPr marL="342900" indent="-342900">
              <a:lnSpc>
                <a:spcPct val="150000"/>
              </a:lnSpc>
              <a:buFont typeface="Arial" charset="0"/>
              <a:buChar char="•"/>
            </a:pPr>
            <a:r>
              <a:rPr lang="fr-FR" sz="2400" dirty="0" smtClean="0"/>
              <a:t>Retour à domicile fin avril 2017</a:t>
            </a:r>
          </a:p>
        </p:txBody>
      </p:sp>
      <p:pic>
        <p:nvPicPr>
          <p:cNvPr id="9" name="Picture 4" descr="ésultat de recherche d'images pour &quot;HEG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48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3250826" cy="830997"/>
          </a:xfrm>
          <a:prstGeom prst="rect">
            <a:avLst/>
          </a:prstGeom>
          <a:noFill/>
        </p:spPr>
        <p:txBody>
          <a:bodyPr wrap="none" rtlCol="0">
            <a:spAutoFit/>
          </a:bodyPr>
          <a:lstStyle/>
          <a:p>
            <a:pPr>
              <a:lnSpc>
                <a:spcPct val="150000"/>
              </a:lnSpc>
            </a:pPr>
            <a:r>
              <a:rPr lang="fr-FR" sz="3200" dirty="0" smtClean="0"/>
              <a:t>Histoire #2 (HEGP)</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74325" y="1339601"/>
            <a:ext cx="7652152" cy="3139321"/>
          </a:xfrm>
          <a:prstGeom prst="rect">
            <a:avLst/>
          </a:prstGeom>
          <a:noFill/>
        </p:spPr>
        <p:txBody>
          <a:bodyPr wrap="square" rtlCol="0">
            <a:spAutoFit/>
          </a:bodyPr>
          <a:lstStyle/>
          <a:p>
            <a:pPr marL="342900" indent="-342900">
              <a:spcAft>
                <a:spcPts val="600"/>
              </a:spcAft>
              <a:buFont typeface="Arial" charset="0"/>
              <a:buChar char="•"/>
            </a:pPr>
            <a:r>
              <a:rPr lang="fr-FR" sz="2400"/>
              <a:t>Mai et juin 2017 : dyspnée + toux </a:t>
            </a:r>
            <a:r>
              <a:rPr lang="fr-FR" sz="2400"/>
              <a:t>+ </a:t>
            </a:r>
            <a:r>
              <a:rPr lang="fr-FR" sz="2400" smtClean="0"/>
              <a:t>expectorations</a:t>
            </a:r>
            <a:endParaRPr lang="fr-FR" sz="2400" smtClean="0"/>
          </a:p>
          <a:p>
            <a:pPr marL="342900" indent="-342900">
              <a:spcAft>
                <a:spcPts val="600"/>
              </a:spcAft>
              <a:buFont typeface="Arial" charset="0"/>
              <a:buChar char="•"/>
            </a:pPr>
            <a:r>
              <a:rPr lang="fr-FR" sz="2400" dirty="0" smtClean="0"/>
              <a:t>Bronchiolite </a:t>
            </a:r>
            <a:r>
              <a:rPr lang="fr-FR" sz="2400" dirty="0" smtClean="0"/>
              <a:t>aigue diffuse à </a:t>
            </a:r>
            <a:r>
              <a:rPr lang="en-GB" sz="2400" i="1" dirty="0" smtClean="0"/>
              <a:t>A. </a:t>
            </a:r>
            <a:r>
              <a:rPr lang="en-GB" sz="2400" i="1" dirty="0" err="1" smtClean="0"/>
              <a:t>xylosoxidans</a:t>
            </a:r>
            <a:r>
              <a:rPr lang="fr-FR" sz="2400" dirty="0" smtClean="0"/>
              <a:t> pan-résistant</a:t>
            </a:r>
            <a:endParaRPr lang="fr-FR" sz="2400" dirty="0"/>
          </a:p>
          <a:p>
            <a:pPr marL="342900" indent="-342900">
              <a:spcAft>
                <a:spcPts val="600"/>
              </a:spcAft>
              <a:buFont typeface="Arial" charset="0"/>
              <a:buChar char="•"/>
            </a:pPr>
            <a:r>
              <a:rPr lang="fr-FR" sz="2400" dirty="0" smtClean="0"/>
              <a:t>O2 = 2l/min en continu</a:t>
            </a:r>
          </a:p>
          <a:p>
            <a:pPr marL="342900" indent="-342900">
              <a:spcAft>
                <a:spcPts val="600"/>
              </a:spcAft>
              <a:buFont typeface="Arial" charset="0"/>
              <a:buChar char="•"/>
            </a:pPr>
            <a:r>
              <a:rPr lang="fr-FR" sz="2400" dirty="0" smtClean="0"/>
              <a:t>Dyspnée au moindre effort</a:t>
            </a:r>
          </a:p>
          <a:p>
            <a:pPr marL="342900" indent="-342900">
              <a:spcAft>
                <a:spcPts val="600"/>
              </a:spcAft>
              <a:buFont typeface="Arial" charset="0"/>
              <a:buChar char="•"/>
            </a:pPr>
            <a:r>
              <a:rPr lang="fr-FR" sz="2400" dirty="0" err="1" smtClean="0"/>
              <a:t>T</a:t>
            </a:r>
            <a:r>
              <a:rPr lang="en-US" sz="2400" dirty="0" err="1" smtClean="0"/>
              <a:t>rouble</a:t>
            </a:r>
            <a:r>
              <a:rPr lang="en-US" sz="2400" dirty="0" smtClean="0"/>
              <a:t> </a:t>
            </a:r>
            <a:r>
              <a:rPr lang="en-US" sz="2400" dirty="0" err="1" smtClean="0"/>
              <a:t>ventilatoire</a:t>
            </a:r>
            <a:r>
              <a:rPr lang="en-US" sz="2400" dirty="0" smtClean="0"/>
              <a:t> </a:t>
            </a:r>
            <a:r>
              <a:rPr lang="en-US" sz="2400" dirty="0" err="1" smtClean="0"/>
              <a:t>sévère</a:t>
            </a:r>
            <a:r>
              <a:rPr lang="en-US" sz="2400" dirty="0" smtClean="0"/>
              <a:t> : VEMS </a:t>
            </a:r>
            <a:r>
              <a:rPr lang="en-US" sz="2400" dirty="0" err="1"/>
              <a:t>à</a:t>
            </a:r>
            <a:r>
              <a:rPr lang="en-US" sz="2400" dirty="0"/>
              <a:t> 0,78 L (32</a:t>
            </a:r>
            <a:r>
              <a:rPr lang="en-US" sz="2400" dirty="0" smtClean="0"/>
              <a:t>%)</a:t>
            </a:r>
          </a:p>
          <a:p>
            <a:pPr marL="342900" indent="-342900">
              <a:spcAft>
                <a:spcPts val="600"/>
              </a:spcAft>
              <a:buFont typeface="Arial" charset="0"/>
              <a:buChar char="•"/>
            </a:pPr>
            <a:r>
              <a:rPr lang="en-US" sz="2400" dirty="0" err="1" smtClean="0"/>
              <a:t>Echec</a:t>
            </a:r>
            <a:r>
              <a:rPr lang="en-US" sz="2400" dirty="0" smtClean="0"/>
              <a:t> </a:t>
            </a:r>
            <a:r>
              <a:rPr lang="en-US" sz="2400" dirty="0" err="1" smtClean="0"/>
              <a:t>tigécycline</a:t>
            </a:r>
            <a:r>
              <a:rPr lang="en-US" sz="2400" dirty="0" smtClean="0"/>
              <a:t> </a:t>
            </a:r>
            <a:r>
              <a:rPr lang="en-US" sz="2400" dirty="0" err="1" smtClean="0"/>
              <a:t>puis</a:t>
            </a:r>
            <a:r>
              <a:rPr lang="en-US" sz="2400" dirty="0" smtClean="0"/>
              <a:t> </a:t>
            </a:r>
            <a:r>
              <a:rPr lang="en-US" sz="2400" dirty="0" err="1" smtClean="0"/>
              <a:t>imipénème</a:t>
            </a:r>
            <a:r>
              <a:rPr lang="en-US" sz="2400" dirty="0" smtClean="0"/>
              <a:t> </a:t>
            </a:r>
          </a:p>
          <a:p>
            <a:pPr marL="342900" indent="-342900">
              <a:spcAft>
                <a:spcPts val="600"/>
              </a:spcAft>
              <a:buFont typeface="Arial" charset="0"/>
              <a:buChar char="•"/>
            </a:pPr>
            <a:r>
              <a:rPr lang="en-US" sz="2400" dirty="0" err="1" smtClean="0"/>
              <a:t>Décision</a:t>
            </a:r>
            <a:r>
              <a:rPr lang="en-US" sz="2400" dirty="0" smtClean="0"/>
              <a:t> de </a:t>
            </a:r>
            <a:r>
              <a:rPr lang="en-US" sz="2400" dirty="0" err="1" smtClean="0"/>
              <a:t>phagothérapie</a:t>
            </a:r>
            <a:endParaRPr lang="fr-FR" sz="2400" dirty="0" smtClean="0"/>
          </a:p>
        </p:txBody>
      </p:sp>
      <p:pic>
        <p:nvPicPr>
          <p:cNvPr id="9" name="Picture 4" descr="ésultat de recherche d'images pour &quot;HEG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7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474" y="2261410"/>
            <a:ext cx="7985052" cy="923330"/>
          </a:xfrm>
          <a:prstGeom prst="rect">
            <a:avLst/>
          </a:prstGeom>
        </p:spPr>
        <p:txBody>
          <a:bodyPr wrap="square">
            <a:spAutoFit/>
          </a:bodyPr>
          <a:lstStyle/>
          <a:p>
            <a:pPr algn="just"/>
            <a:r>
              <a:rPr lang="fr-FR" sz="1800" dirty="0" smtClean="0"/>
              <a:t>David Lebeaux déclare sur l’honneur ne pas avoir d'intérêt financier avec des entreprises pharmaceutiques, du diagnostic ou d’édition de logiciels susceptibles de modifier son jugement ou ses propos concernant le sujet présenté ce jour.</a:t>
            </a:r>
            <a:endParaRPr lang="fr-FR" sz="1800" dirty="0"/>
          </a:p>
        </p:txBody>
      </p:sp>
      <p:sp>
        <p:nvSpPr>
          <p:cNvPr id="6" name="ZoneTexte 5"/>
          <p:cNvSpPr txBox="1"/>
          <p:nvPr/>
        </p:nvSpPr>
        <p:spPr>
          <a:xfrm>
            <a:off x="278097" y="219664"/>
            <a:ext cx="2981907" cy="754694"/>
          </a:xfrm>
          <a:prstGeom prst="rect">
            <a:avLst/>
          </a:prstGeom>
          <a:noFill/>
        </p:spPr>
        <p:txBody>
          <a:bodyPr wrap="none" rtlCol="0">
            <a:spAutoFit/>
          </a:bodyPr>
          <a:lstStyle/>
          <a:p>
            <a:pPr>
              <a:lnSpc>
                <a:spcPct val="150000"/>
              </a:lnSpc>
            </a:pPr>
            <a:r>
              <a:rPr lang="fr-FR" sz="3200" dirty="0" smtClean="0"/>
              <a:t>Conflits d’intérêt</a:t>
            </a:r>
          </a:p>
        </p:txBody>
      </p:sp>
      <p:cxnSp>
        <p:nvCxnSpPr>
          <p:cNvPr id="9" name="Connecteur droit 8">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478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247" y="2120900"/>
            <a:ext cx="1324048" cy="1324048"/>
          </a:xfrm>
          <a:prstGeom prst="rect">
            <a:avLst/>
          </a:prstGeom>
        </p:spPr>
      </p:pic>
      <p:sp>
        <p:nvSpPr>
          <p:cNvPr id="10" name="ZoneTexte 9"/>
          <p:cNvSpPr txBox="1"/>
          <p:nvPr/>
        </p:nvSpPr>
        <p:spPr>
          <a:xfrm>
            <a:off x="278097" y="219664"/>
            <a:ext cx="8209940" cy="830997"/>
          </a:xfrm>
          <a:prstGeom prst="rect">
            <a:avLst/>
          </a:prstGeom>
          <a:noFill/>
        </p:spPr>
        <p:txBody>
          <a:bodyPr wrap="none" rtlCol="0">
            <a:spAutoFit/>
          </a:bodyPr>
          <a:lstStyle/>
          <a:p>
            <a:pPr>
              <a:lnSpc>
                <a:spcPct val="150000"/>
              </a:lnSpc>
            </a:pPr>
            <a:r>
              <a:rPr lang="fr-FR" sz="3200" dirty="0" smtClean="0"/>
              <a:t>Première étape : l’équipe et le patient/sa famille</a:t>
            </a:r>
          </a:p>
        </p:txBody>
      </p:sp>
      <p:sp>
        <p:nvSpPr>
          <p:cNvPr id="17" name="ZoneTexte 16"/>
          <p:cNvSpPr txBox="1"/>
          <p:nvPr/>
        </p:nvSpPr>
        <p:spPr>
          <a:xfrm rot="21060559">
            <a:off x="7712317" y="2604916"/>
            <a:ext cx="689612" cy="430887"/>
          </a:xfrm>
          <a:prstGeom prst="rect">
            <a:avLst/>
          </a:prstGeom>
          <a:noFill/>
        </p:spPr>
        <p:txBody>
          <a:bodyPr wrap="none" rtlCol="0">
            <a:spAutoFit/>
          </a:bodyPr>
          <a:lstStyle/>
          <a:p>
            <a:r>
              <a:rPr lang="fr-FR" sz="2200" b="1" dirty="0" smtClean="0"/>
              <a:t>J + 0</a:t>
            </a:r>
            <a:endParaRPr lang="fr-FR" sz="2200" b="1" dirty="0"/>
          </a:p>
        </p:txBody>
      </p:sp>
      <p:sp>
        <p:nvSpPr>
          <p:cNvPr id="18" name="ZoneTexte 17"/>
          <p:cNvSpPr txBox="1"/>
          <p:nvPr/>
        </p:nvSpPr>
        <p:spPr>
          <a:xfrm>
            <a:off x="324849" y="2225679"/>
            <a:ext cx="3999244" cy="2585323"/>
          </a:xfrm>
          <a:prstGeom prst="rect">
            <a:avLst/>
          </a:prstGeom>
          <a:noFill/>
        </p:spPr>
        <p:txBody>
          <a:bodyPr wrap="square" rtlCol="0">
            <a:spAutoFit/>
          </a:bodyPr>
          <a:lstStyle/>
          <a:p>
            <a:r>
              <a:rPr lang="fr-FR" sz="1800" b="1" dirty="0" smtClean="0"/>
              <a:t>« Equipe médicale » :</a:t>
            </a:r>
          </a:p>
          <a:p>
            <a:pPr marL="14288" lvl="0" indent="168275">
              <a:buFont typeface="Arial" charset="0"/>
              <a:buChar char="•"/>
            </a:pPr>
            <a:r>
              <a:rPr lang="fr-FR" sz="1800" dirty="0" smtClean="0">
                <a:solidFill>
                  <a:prstClr val="black"/>
                </a:solidFill>
              </a:rPr>
              <a:t>Concertation pluridisciplinaire</a:t>
            </a:r>
          </a:p>
          <a:p>
            <a:pPr marL="14288" lvl="0" indent="168275">
              <a:buFont typeface="Arial" charset="0"/>
              <a:buChar char="•"/>
            </a:pPr>
            <a:r>
              <a:rPr lang="fr-FR" sz="1800" dirty="0" smtClean="0">
                <a:solidFill>
                  <a:prstClr val="black"/>
                </a:solidFill>
              </a:rPr>
              <a:t>Diagnostic d’impasse thérapeutique</a:t>
            </a:r>
          </a:p>
          <a:p>
            <a:pPr marL="14288" lvl="0" indent="168275">
              <a:buFont typeface="Arial" charset="0"/>
              <a:buChar char="•"/>
            </a:pPr>
            <a:r>
              <a:rPr lang="fr-FR" sz="1800" dirty="0" smtClean="0">
                <a:solidFill>
                  <a:prstClr val="black"/>
                </a:solidFill>
              </a:rPr>
              <a:t>Responsabilité +++</a:t>
            </a:r>
          </a:p>
          <a:p>
            <a:pPr marL="14288" lvl="0" indent="168275">
              <a:buFont typeface="Arial" charset="0"/>
              <a:buChar char="•"/>
            </a:pPr>
            <a:r>
              <a:rPr lang="fr-FR" sz="1800" dirty="0" smtClean="0">
                <a:solidFill>
                  <a:prstClr val="black"/>
                </a:solidFill>
                <a:sym typeface="Wingdings"/>
              </a:rPr>
              <a:t>Pharmaciens (</a:t>
            </a:r>
            <a:r>
              <a:rPr lang="fr-FR" sz="1800" dirty="0"/>
              <a:t>Dr </a:t>
            </a:r>
            <a:r>
              <a:rPr lang="fr-FR" sz="1800" dirty="0" err="1" smtClean="0"/>
              <a:t>Prognon</a:t>
            </a:r>
            <a:r>
              <a:rPr lang="fr-FR" sz="1800" dirty="0" smtClean="0"/>
              <a:t> et </a:t>
            </a:r>
            <a:r>
              <a:rPr lang="fr-FR" sz="1800" dirty="0"/>
              <a:t>Dr </a:t>
            </a:r>
            <a:r>
              <a:rPr lang="fr-FR" sz="1800" dirty="0" smtClean="0"/>
              <a:t>Sabatier) </a:t>
            </a:r>
            <a:r>
              <a:rPr lang="fr-FR" sz="1800" dirty="0" smtClean="0">
                <a:solidFill>
                  <a:prstClr val="black"/>
                </a:solidFill>
                <a:sym typeface="Wingdings"/>
              </a:rPr>
              <a:t>+++  acceptent de recevoir et préparer la solution de phages</a:t>
            </a:r>
          </a:p>
          <a:p>
            <a:pPr marL="14288" indent="168275">
              <a:buFont typeface="Arial" charset="0"/>
              <a:buChar char="•"/>
            </a:pPr>
            <a:r>
              <a:rPr lang="fr-FR" sz="1800" dirty="0">
                <a:solidFill>
                  <a:prstClr val="black"/>
                </a:solidFill>
              </a:rPr>
              <a:t>Microbiologiste (Pr </a:t>
            </a:r>
            <a:r>
              <a:rPr lang="fr-FR" sz="1800" dirty="0" err="1">
                <a:solidFill>
                  <a:prstClr val="black"/>
                </a:solidFill>
              </a:rPr>
              <a:t>Podglajen</a:t>
            </a:r>
            <a:r>
              <a:rPr lang="fr-FR" sz="1800" dirty="0">
                <a:solidFill>
                  <a:prstClr val="black"/>
                </a:solidFill>
              </a:rPr>
              <a:t>) </a:t>
            </a:r>
            <a:r>
              <a:rPr lang="fr-FR" sz="1800" dirty="0">
                <a:solidFill>
                  <a:prstClr val="black"/>
                </a:solidFill>
                <a:sym typeface="Wingdings"/>
              </a:rPr>
              <a:t> envoi souche pour </a:t>
            </a:r>
            <a:r>
              <a:rPr lang="fr-FR" sz="1800" dirty="0" err="1" smtClean="0">
                <a:solidFill>
                  <a:prstClr val="black"/>
                </a:solidFill>
                <a:sym typeface="Wingdings"/>
              </a:rPr>
              <a:t>phagogramme</a:t>
            </a:r>
            <a:endParaRPr lang="fr-FR" sz="1800" dirty="0">
              <a:solidFill>
                <a:prstClr val="black"/>
              </a:solidFill>
              <a:sym typeface="Wingdings"/>
            </a:endParaRPr>
          </a:p>
        </p:txBody>
      </p:sp>
      <p:pic>
        <p:nvPicPr>
          <p:cNvPr id="8194" name="Picture 2" descr="ésultat de recherche d'images pour &quot;médecin symbo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63" y="1340097"/>
            <a:ext cx="869008" cy="8690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ésultat de recherche d'images pour &quot;famille symbole&quot;"/>
          <p:cNvPicPr>
            <a:picLocks noChangeAspect="1" noChangeArrowheads="1"/>
          </p:cNvPicPr>
          <p:nvPr/>
        </p:nvPicPr>
        <p:blipFill rotWithShape="1">
          <a:blip r:embed="rId4">
            <a:extLst>
              <a:ext uri="{28A0092B-C50C-407E-A947-70E740481C1C}">
                <a14:useLocalDpi xmlns:a14="http://schemas.microsoft.com/office/drawing/2010/main" val="0"/>
              </a:ext>
            </a:extLst>
          </a:blip>
          <a:srcRect t="14584" b="15551"/>
          <a:stretch/>
        </p:blipFill>
        <p:spPr bwMode="auto">
          <a:xfrm>
            <a:off x="4334145" y="1364899"/>
            <a:ext cx="1211593" cy="84648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4343853" y="2211388"/>
            <a:ext cx="2884218" cy="1200329"/>
          </a:xfrm>
          <a:prstGeom prst="rect">
            <a:avLst/>
          </a:prstGeom>
          <a:noFill/>
        </p:spPr>
        <p:txBody>
          <a:bodyPr wrap="square" rtlCol="0">
            <a:spAutoFit/>
          </a:bodyPr>
          <a:lstStyle/>
          <a:p>
            <a:r>
              <a:rPr lang="fr-FR" sz="1800" b="1" dirty="0" smtClean="0"/>
              <a:t>Patient / Famille :</a:t>
            </a:r>
          </a:p>
          <a:p>
            <a:pPr marL="14288">
              <a:buFont typeface="Arial" charset="0"/>
              <a:buChar char="•"/>
            </a:pPr>
            <a:r>
              <a:rPr lang="fr-FR" sz="1800" dirty="0" smtClean="0"/>
              <a:t>Incertitude thérapeutique</a:t>
            </a:r>
          </a:p>
          <a:p>
            <a:pPr marL="14288">
              <a:buFont typeface="Arial" charset="0"/>
              <a:buChar char="•"/>
            </a:pPr>
            <a:r>
              <a:rPr lang="fr-FR" sz="1800" dirty="0" smtClean="0"/>
              <a:t>Accepte la stratégie</a:t>
            </a:r>
          </a:p>
          <a:p>
            <a:pPr marL="14288">
              <a:buFont typeface="Arial" charset="0"/>
              <a:buChar char="•"/>
            </a:pPr>
            <a:r>
              <a:rPr lang="fr-FR" sz="1800" dirty="0" smtClean="0"/>
              <a:t>Accord écrit</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306528" y="3645567"/>
            <a:ext cx="2657987" cy="1323439"/>
          </a:xfrm>
          <a:prstGeom prst="rect">
            <a:avLst/>
          </a:prstGeom>
          <a:noFill/>
          <a:ln>
            <a:solidFill>
              <a:srgbClr val="0070C0"/>
            </a:solidFill>
          </a:ln>
        </p:spPr>
        <p:txBody>
          <a:bodyPr wrap="square" rtlCol="0">
            <a:spAutoFit/>
          </a:bodyPr>
          <a:lstStyle/>
          <a:p>
            <a:pPr marL="342900" indent="-342900" algn="ctr">
              <a:buFont typeface="Wingdings" charset="2"/>
              <a:buChar char="à"/>
            </a:pPr>
            <a:r>
              <a:rPr lang="fr-FR" sz="2000" dirty="0" smtClean="0"/>
              <a:t>Usage </a:t>
            </a:r>
          </a:p>
          <a:p>
            <a:pPr algn="ctr"/>
            <a:r>
              <a:rPr lang="fr-FR" sz="2000" dirty="0" smtClean="0"/>
              <a:t>Compassionnel</a:t>
            </a:r>
          </a:p>
          <a:p>
            <a:pPr algn="ctr"/>
            <a:r>
              <a:rPr lang="fr-FR" sz="2000" dirty="0" smtClean="0"/>
              <a:t>Décision médicale = 27/06/17</a:t>
            </a:r>
          </a:p>
        </p:txBody>
      </p:sp>
      <p:pic>
        <p:nvPicPr>
          <p:cNvPr id="13" name="Picture 4" descr="ésultat de recherche d'images pour &quot;HEGP&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9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5946628" cy="830997"/>
          </a:xfrm>
          <a:prstGeom prst="rect">
            <a:avLst/>
          </a:prstGeom>
          <a:noFill/>
        </p:spPr>
        <p:txBody>
          <a:bodyPr wrap="none" rtlCol="0">
            <a:spAutoFit/>
          </a:bodyPr>
          <a:lstStyle/>
          <a:p>
            <a:pPr>
              <a:lnSpc>
                <a:spcPct val="150000"/>
              </a:lnSpc>
            </a:pPr>
            <a:r>
              <a:rPr lang="fr-FR" sz="3200" dirty="0" smtClean="0"/>
              <a:t>Deuxième étape : informer l’ANSM</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42900" y="2211388"/>
            <a:ext cx="6431797" cy="1785104"/>
          </a:xfrm>
          <a:prstGeom prst="rect">
            <a:avLst/>
          </a:prstGeom>
          <a:noFill/>
        </p:spPr>
        <p:txBody>
          <a:bodyPr wrap="square" rtlCol="0">
            <a:spAutoFit/>
          </a:bodyPr>
          <a:lstStyle/>
          <a:p>
            <a:pPr algn="ctr">
              <a:spcAft>
                <a:spcPts val="600"/>
              </a:spcAft>
            </a:pPr>
            <a:r>
              <a:rPr lang="fr-FR" sz="1800" dirty="0" smtClean="0"/>
              <a:t>Usage compassionnel = pourquoi pas…</a:t>
            </a:r>
          </a:p>
          <a:p>
            <a:pPr algn="ctr">
              <a:spcAft>
                <a:spcPts val="600"/>
              </a:spcAft>
            </a:pPr>
            <a:r>
              <a:rPr lang="fr-FR" sz="1800" dirty="0" smtClean="0"/>
              <a:t>mais </a:t>
            </a:r>
            <a:r>
              <a:rPr lang="fr-FR" sz="1800" dirty="0" err="1" smtClean="0"/>
              <a:t>Pherecydes</a:t>
            </a:r>
            <a:r>
              <a:rPr lang="fr-FR" sz="1800" dirty="0" smtClean="0"/>
              <a:t> ne produit pas de phages contre </a:t>
            </a:r>
            <a:r>
              <a:rPr lang="fr-FR" sz="1800" i="1" dirty="0" smtClean="0"/>
              <a:t>A. </a:t>
            </a:r>
            <a:r>
              <a:rPr lang="fr-FR" sz="1800" i="1" dirty="0" err="1" smtClean="0"/>
              <a:t>xylosoxidans</a:t>
            </a:r>
            <a:endParaRPr lang="fr-FR" sz="1800" i="1" dirty="0" smtClean="0"/>
          </a:p>
          <a:p>
            <a:pPr algn="ctr">
              <a:spcAft>
                <a:spcPts val="600"/>
              </a:spcAft>
            </a:pPr>
            <a:r>
              <a:rPr lang="fr-FR" sz="1800" dirty="0" smtClean="0"/>
              <a:t>= </a:t>
            </a:r>
          </a:p>
          <a:p>
            <a:pPr algn="ctr">
              <a:spcAft>
                <a:spcPts val="600"/>
              </a:spcAft>
            </a:pPr>
            <a:r>
              <a:rPr lang="fr-FR" sz="1800" dirty="0" smtClean="0"/>
              <a:t>1-Trouver des phages produits ailleurs</a:t>
            </a:r>
          </a:p>
          <a:p>
            <a:pPr algn="ctr">
              <a:spcAft>
                <a:spcPts val="600"/>
              </a:spcAft>
            </a:pPr>
            <a:r>
              <a:rPr lang="fr-FR" sz="1800" dirty="0" smtClean="0"/>
              <a:t>2-Obtenir une autorisation d’importation</a:t>
            </a:r>
          </a:p>
        </p:txBody>
      </p:sp>
      <p:pic>
        <p:nvPicPr>
          <p:cNvPr id="9220" name="Picture 4" descr="ésultat de recherche d'images pour &quot;ANS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41" y="1287861"/>
            <a:ext cx="2681207" cy="9235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534" y="1504336"/>
            <a:ext cx="1148296" cy="1148296"/>
          </a:xfrm>
          <a:prstGeom prst="rect">
            <a:avLst/>
          </a:prstGeom>
        </p:spPr>
      </p:pic>
      <p:sp>
        <p:nvSpPr>
          <p:cNvPr id="14" name="ZoneTexte 13"/>
          <p:cNvSpPr txBox="1"/>
          <p:nvPr/>
        </p:nvSpPr>
        <p:spPr>
          <a:xfrm rot="21060559">
            <a:off x="7707811" y="1882655"/>
            <a:ext cx="689612" cy="430887"/>
          </a:xfrm>
          <a:prstGeom prst="rect">
            <a:avLst/>
          </a:prstGeom>
          <a:noFill/>
        </p:spPr>
        <p:txBody>
          <a:bodyPr wrap="none" rtlCol="0">
            <a:spAutoFit/>
          </a:bodyPr>
          <a:lstStyle/>
          <a:p>
            <a:r>
              <a:rPr lang="fr-FR" sz="2200" b="1" dirty="0" smtClean="0"/>
              <a:t>J + 1</a:t>
            </a:r>
            <a:endParaRPr lang="fr-FR" sz="2200" b="1" dirty="0"/>
          </a:p>
        </p:txBody>
      </p:sp>
    </p:spTree>
    <p:extLst>
      <p:ext uri="{BB962C8B-B14F-4D97-AF65-F5344CB8AC3E}">
        <p14:creationId xmlns:p14="http://schemas.microsoft.com/office/powerpoint/2010/main" val="13526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6324552" cy="830997"/>
          </a:xfrm>
          <a:prstGeom prst="rect">
            <a:avLst/>
          </a:prstGeom>
          <a:noFill/>
        </p:spPr>
        <p:txBody>
          <a:bodyPr wrap="none" rtlCol="0">
            <a:spAutoFit/>
          </a:bodyPr>
          <a:lstStyle/>
          <a:p>
            <a:pPr>
              <a:lnSpc>
                <a:spcPct val="150000"/>
              </a:lnSpc>
            </a:pPr>
            <a:r>
              <a:rPr lang="fr-FR" sz="3200" dirty="0" smtClean="0"/>
              <a:t>Troisième étape : trouver des phages</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34" y="1504336"/>
            <a:ext cx="1148296" cy="1148296"/>
          </a:xfrm>
          <a:prstGeom prst="rect">
            <a:avLst/>
          </a:prstGeom>
        </p:spPr>
      </p:pic>
      <p:sp>
        <p:nvSpPr>
          <p:cNvPr id="17" name="ZoneTexte 16"/>
          <p:cNvSpPr txBox="1"/>
          <p:nvPr/>
        </p:nvSpPr>
        <p:spPr>
          <a:xfrm rot="21060559">
            <a:off x="7707811" y="1882655"/>
            <a:ext cx="689612" cy="430887"/>
          </a:xfrm>
          <a:prstGeom prst="rect">
            <a:avLst/>
          </a:prstGeom>
          <a:noFill/>
        </p:spPr>
        <p:txBody>
          <a:bodyPr wrap="none" rtlCol="0">
            <a:spAutoFit/>
          </a:bodyPr>
          <a:lstStyle/>
          <a:p>
            <a:r>
              <a:rPr lang="fr-FR" sz="2200" b="1" dirty="0" smtClean="0"/>
              <a:t>J </a:t>
            </a:r>
            <a:r>
              <a:rPr lang="fr-FR" sz="2200" b="1" smtClean="0"/>
              <a:t>+ 3</a:t>
            </a:r>
            <a:endParaRPr lang="fr-FR" sz="2200" b="1" dirty="0"/>
          </a:p>
        </p:txBody>
      </p:sp>
      <p:sp>
        <p:nvSpPr>
          <p:cNvPr id="19" name="ZoneTexte 18"/>
          <p:cNvSpPr txBox="1"/>
          <p:nvPr/>
        </p:nvSpPr>
        <p:spPr>
          <a:xfrm>
            <a:off x="241300" y="1425576"/>
            <a:ext cx="7073900" cy="2585323"/>
          </a:xfrm>
          <a:prstGeom prst="rect">
            <a:avLst/>
          </a:prstGeom>
          <a:noFill/>
        </p:spPr>
        <p:txBody>
          <a:bodyPr wrap="square" rtlCol="0">
            <a:spAutoFit/>
          </a:bodyPr>
          <a:lstStyle/>
          <a:p>
            <a:pPr>
              <a:spcAft>
                <a:spcPts val="1200"/>
              </a:spcAft>
            </a:pPr>
            <a:r>
              <a:rPr lang="fr-FR" sz="2200" dirty="0" smtClean="0"/>
              <a:t>1-Discussions préliminaires (L. </a:t>
            </a:r>
            <a:r>
              <a:rPr lang="fr-FR" sz="2200" dirty="0" err="1" smtClean="0"/>
              <a:t>Debarbieux</a:t>
            </a:r>
            <a:r>
              <a:rPr lang="fr-FR" sz="2200" dirty="0" smtClean="0"/>
              <a:t>, N. Dufour)</a:t>
            </a:r>
          </a:p>
          <a:p>
            <a:pPr>
              <a:spcAft>
                <a:spcPts val="1200"/>
              </a:spcAft>
            </a:pPr>
            <a:r>
              <a:rPr lang="fr-FR" sz="2200" dirty="0" smtClean="0"/>
              <a:t>2-identification collection de phages </a:t>
            </a:r>
            <a:r>
              <a:rPr lang="fr-FR" sz="2200" dirty="0"/>
              <a:t>en Allemagne (DSMZ) : Johannes </a:t>
            </a:r>
            <a:r>
              <a:rPr lang="fr-FR" sz="2200" dirty="0" err="1" smtClean="0"/>
              <a:t>Wittmann</a:t>
            </a:r>
            <a:endParaRPr lang="fr-FR" sz="2200" dirty="0" smtClean="0"/>
          </a:p>
          <a:p>
            <a:pPr>
              <a:spcAft>
                <a:spcPts val="1200"/>
              </a:spcAft>
            </a:pPr>
            <a:r>
              <a:rPr lang="fr-FR" sz="2200" dirty="0" smtClean="0"/>
              <a:t>3-identification d’un laboratoire Belge (Mario </a:t>
            </a:r>
            <a:r>
              <a:rPr lang="fr-FR" sz="2200" dirty="0" err="1" smtClean="0"/>
              <a:t>Vaneechoutte</a:t>
            </a:r>
            <a:r>
              <a:rPr lang="fr-FR" sz="2200" dirty="0" smtClean="0"/>
              <a:t>) </a:t>
            </a:r>
          </a:p>
          <a:p>
            <a:pPr>
              <a:spcAft>
                <a:spcPts val="1200"/>
              </a:spcAft>
            </a:pPr>
            <a:r>
              <a:rPr lang="fr-FR" sz="2200" dirty="0" smtClean="0"/>
              <a:t>4-Envoi souche à Maia </a:t>
            </a:r>
            <a:r>
              <a:rPr lang="fr-FR" sz="2200" dirty="0" err="1" smtClean="0"/>
              <a:t>Merabishvili</a:t>
            </a:r>
            <a:r>
              <a:rPr lang="fr-FR" sz="2200" dirty="0" smtClean="0"/>
              <a:t> (Hôpital Reine Astrid) </a:t>
            </a:r>
            <a:r>
              <a:rPr lang="fr-FR" sz="2200" dirty="0" smtClean="0">
                <a:sym typeface="Wingdings"/>
              </a:rPr>
              <a:t> Pour </a:t>
            </a:r>
            <a:r>
              <a:rPr lang="fr-FR" sz="2200" dirty="0" err="1" smtClean="0">
                <a:sym typeface="Wingdings"/>
              </a:rPr>
              <a:t>phagogramme</a:t>
            </a:r>
            <a:endParaRPr lang="fr-FR" sz="2200" dirty="0" smtClean="0"/>
          </a:p>
        </p:txBody>
      </p:sp>
      <p:sp>
        <p:nvSpPr>
          <p:cNvPr id="15" name="ZoneTexte 14"/>
          <p:cNvSpPr txBox="1"/>
          <p:nvPr/>
        </p:nvSpPr>
        <p:spPr>
          <a:xfrm>
            <a:off x="2581033" y="4252887"/>
            <a:ext cx="1787605" cy="461665"/>
          </a:xfrm>
          <a:prstGeom prst="rect">
            <a:avLst/>
          </a:prstGeom>
          <a:noFill/>
          <a:ln>
            <a:solidFill>
              <a:srgbClr val="0070C0"/>
            </a:solidFill>
          </a:ln>
        </p:spPr>
        <p:txBody>
          <a:bodyPr wrap="none" rtlCol="0">
            <a:spAutoFit/>
          </a:bodyPr>
          <a:lstStyle/>
          <a:p>
            <a:pPr marL="342900" indent="-342900" algn="ctr">
              <a:buFont typeface="Wingdings" charset="2"/>
              <a:buChar char="à"/>
            </a:pPr>
            <a:r>
              <a:rPr lang="fr-FR" sz="2400" dirty="0" smtClean="0"/>
              <a:t>Réception</a:t>
            </a:r>
          </a:p>
        </p:txBody>
      </p:sp>
      <p:pic>
        <p:nvPicPr>
          <p:cNvPr id="18"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607" y="3834580"/>
            <a:ext cx="1220429" cy="1220429"/>
          </a:xfrm>
          <a:prstGeom prst="rect">
            <a:avLst/>
          </a:prstGeom>
        </p:spPr>
      </p:pic>
      <p:sp>
        <p:nvSpPr>
          <p:cNvPr id="14" name="ZoneTexte 13"/>
          <p:cNvSpPr txBox="1"/>
          <p:nvPr/>
        </p:nvSpPr>
        <p:spPr>
          <a:xfrm rot="21060559">
            <a:off x="4961284" y="4268616"/>
            <a:ext cx="832279" cy="430887"/>
          </a:xfrm>
          <a:prstGeom prst="rect">
            <a:avLst/>
          </a:prstGeom>
          <a:noFill/>
        </p:spPr>
        <p:txBody>
          <a:bodyPr wrap="none" rtlCol="0">
            <a:spAutoFit/>
          </a:bodyPr>
          <a:lstStyle/>
          <a:p>
            <a:r>
              <a:rPr lang="fr-FR" sz="2200" b="1" dirty="0" smtClean="0"/>
              <a:t>J + 33</a:t>
            </a:r>
            <a:endParaRPr lang="fr-FR" sz="2200" b="1" dirty="0"/>
          </a:p>
        </p:txBody>
      </p:sp>
    </p:spTree>
    <p:extLst>
      <p:ext uri="{BB962C8B-B14F-4D97-AF65-F5344CB8AC3E}">
        <p14:creationId xmlns:p14="http://schemas.microsoft.com/office/powerpoint/2010/main" val="6433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6324552" cy="830997"/>
          </a:xfrm>
          <a:prstGeom prst="rect">
            <a:avLst/>
          </a:prstGeom>
          <a:noFill/>
        </p:spPr>
        <p:txBody>
          <a:bodyPr wrap="none" rtlCol="0">
            <a:spAutoFit/>
          </a:bodyPr>
          <a:lstStyle/>
          <a:p>
            <a:pPr>
              <a:lnSpc>
                <a:spcPct val="150000"/>
              </a:lnSpc>
            </a:pPr>
            <a:r>
              <a:rPr lang="fr-FR" sz="3200" dirty="0" smtClean="0"/>
              <a:t>Troisième étape : trouver des phages</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037" y="884904"/>
            <a:ext cx="1052991" cy="1052991"/>
          </a:xfrm>
          <a:prstGeom prst="rect">
            <a:avLst/>
          </a:prstGeom>
        </p:spPr>
      </p:pic>
      <p:sp>
        <p:nvSpPr>
          <p:cNvPr id="17" name="ZoneTexte 16"/>
          <p:cNvSpPr txBox="1"/>
          <p:nvPr/>
        </p:nvSpPr>
        <p:spPr>
          <a:xfrm rot="21060559">
            <a:off x="6980584" y="1195216"/>
            <a:ext cx="832279" cy="430887"/>
          </a:xfrm>
          <a:prstGeom prst="rect">
            <a:avLst/>
          </a:prstGeom>
          <a:noFill/>
        </p:spPr>
        <p:txBody>
          <a:bodyPr wrap="none" rtlCol="0">
            <a:spAutoFit/>
          </a:bodyPr>
          <a:lstStyle/>
          <a:p>
            <a:r>
              <a:rPr lang="fr-FR" sz="2200" b="1" dirty="0" smtClean="0"/>
              <a:t>J </a:t>
            </a:r>
            <a:r>
              <a:rPr lang="fr-FR" sz="2200" b="1" smtClean="0"/>
              <a:t>+ 37</a:t>
            </a:r>
            <a:endParaRPr lang="fr-FR" sz="2200" b="1" dirty="0"/>
          </a:p>
        </p:txBody>
      </p:sp>
      <p:sp>
        <p:nvSpPr>
          <p:cNvPr id="19" name="ZoneTexte 18"/>
          <p:cNvSpPr txBox="1"/>
          <p:nvPr/>
        </p:nvSpPr>
        <p:spPr>
          <a:xfrm>
            <a:off x="228599" y="1362076"/>
            <a:ext cx="8915401" cy="1508105"/>
          </a:xfrm>
          <a:prstGeom prst="rect">
            <a:avLst/>
          </a:prstGeom>
          <a:noFill/>
        </p:spPr>
        <p:txBody>
          <a:bodyPr wrap="square" rtlCol="0">
            <a:spAutoFit/>
          </a:bodyPr>
          <a:lstStyle/>
          <a:p>
            <a:pPr>
              <a:spcAft>
                <a:spcPts val="1200"/>
              </a:spcAft>
            </a:pPr>
            <a:r>
              <a:rPr lang="fr-FR" sz="2400" dirty="0" smtClean="0"/>
              <a:t>5-Identification de 3 phages actifs</a:t>
            </a:r>
          </a:p>
          <a:p>
            <a:pPr>
              <a:spcAft>
                <a:spcPts val="1200"/>
              </a:spcAft>
            </a:pPr>
            <a:r>
              <a:rPr lang="fr-FR" sz="2400" dirty="0" smtClean="0"/>
              <a:t>6-Début de production des phages (2-3 semaines) </a:t>
            </a:r>
            <a:endParaRPr lang="fr-FR" sz="2400" dirty="0" smtClean="0"/>
          </a:p>
          <a:p>
            <a:pPr>
              <a:spcAft>
                <a:spcPts val="1200"/>
              </a:spcAft>
            </a:pPr>
            <a:r>
              <a:rPr lang="fr-FR" sz="2400" dirty="0" smtClean="0"/>
              <a:t>7-En </a:t>
            </a:r>
            <a:r>
              <a:rPr lang="fr-FR" sz="2400" dirty="0" smtClean="0"/>
              <a:t>parallèle, constitution dossier ANSM (autorisation d’importation)</a:t>
            </a:r>
          </a:p>
        </p:txBody>
      </p:sp>
      <p:pic>
        <p:nvPicPr>
          <p:cNvPr id="18"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94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00034" y="172861"/>
            <a:ext cx="8111643" cy="4970639"/>
          </a:xfrm>
          <a:prstGeom prst="rect">
            <a:avLst/>
          </a:prstGeom>
        </p:spPr>
      </p:pic>
      <p:pic>
        <p:nvPicPr>
          <p:cNvPr id="5" name="Image 4"/>
          <p:cNvPicPr>
            <a:picLocks noChangeAspect="1"/>
          </p:cNvPicPr>
          <p:nvPr/>
        </p:nvPicPr>
        <p:blipFill>
          <a:blip r:embed="rId3"/>
          <a:stretch>
            <a:fillRect/>
          </a:stretch>
        </p:blipFill>
        <p:spPr>
          <a:xfrm>
            <a:off x="2300286" y="3474333"/>
            <a:ext cx="6810547" cy="1612020"/>
          </a:xfrm>
          <a:prstGeom prst="rect">
            <a:avLst/>
          </a:prstGeom>
        </p:spPr>
      </p:pic>
      <p:sp>
        <p:nvSpPr>
          <p:cNvPr id="2" name="Flèche vers le bas 1"/>
          <p:cNvSpPr/>
          <p:nvPr/>
        </p:nvSpPr>
        <p:spPr>
          <a:xfrm rot="19426253">
            <a:off x="3470788" y="875070"/>
            <a:ext cx="432619" cy="5801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1</a:t>
            </a:r>
            <a:endParaRPr lang="fr-FR" b="1" dirty="0">
              <a:solidFill>
                <a:schemeClr val="tx1"/>
              </a:solidFill>
            </a:endParaRPr>
          </a:p>
        </p:txBody>
      </p:sp>
      <p:sp>
        <p:nvSpPr>
          <p:cNvPr id="6" name="Flèche vers le bas 5"/>
          <p:cNvSpPr/>
          <p:nvPr/>
        </p:nvSpPr>
        <p:spPr>
          <a:xfrm rot="19426253">
            <a:off x="319550" y="2748115"/>
            <a:ext cx="432619" cy="5801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a:t>
            </a:r>
          </a:p>
        </p:txBody>
      </p:sp>
      <p:sp>
        <p:nvSpPr>
          <p:cNvPr id="7" name="Flèche vers le bas 6"/>
          <p:cNvSpPr/>
          <p:nvPr/>
        </p:nvSpPr>
        <p:spPr>
          <a:xfrm rot="19426253">
            <a:off x="147484" y="4395018"/>
            <a:ext cx="432619" cy="5801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3</a:t>
            </a:r>
            <a:endParaRPr lang="fr-FR" b="1" dirty="0">
              <a:solidFill>
                <a:schemeClr val="tx1"/>
              </a:solidFill>
            </a:endParaRPr>
          </a:p>
        </p:txBody>
      </p:sp>
      <p:sp>
        <p:nvSpPr>
          <p:cNvPr id="8" name="Flèche vers le bas 7"/>
          <p:cNvSpPr/>
          <p:nvPr/>
        </p:nvSpPr>
        <p:spPr>
          <a:xfrm rot="19426253">
            <a:off x="2030361" y="3062748"/>
            <a:ext cx="432619" cy="5801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4</a:t>
            </a:r>
            <a:endParaRPr lang="fr-FR" b="1" dirty="0">
              <a:solidFill>
                <a:schemeClr val="tx1"/>
              </a:solidFill>
            </a:endParaRPr>
          </a:p>
        </p:txBody>
      </p:sp>
    </p:spTree>
    <p:extLst>
      <p:ext uri="{BB962C8B-B14F-4D97-AF65-F5344CB8AC3E}">
        <p14:creationId xmlns:p14="http://schemas.microsoft.com/office/powerpoint/2010/main" val="672884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6324552" cy="830997"/>
          </a:xfrm>
          <a:prstGeom prst="rect">
            <a:avLst/>
          </a:prstGeom>
          <a:noFill/>
        </p:spPr>
        <p:txBody>
          <a:bodyPr wrap="none" rtlCol="0">
            <a:spAutoFit/>
          </a:bodyPr>
          <a:lstStyle/>
          <a:p>
            <a:pPr>
              <a:lnSpc>
                <a:spcPct val="150000"/>
              </a:lnSpc>
            </a:pPr>
            <a:r>
              <a:rPr lang="fr-FR" sz="3200" dirty="0" smtClean="0"/>
              <a:t>Troisième étape : trouver des phages</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037" y="884904"/>
            <a:ext cx="1052991" cy="1052991"/>
          </a:xfrm>
          <a:prstGeom prst="rect">
            <a:avLst/>
          </a:prstGeom>
        </p:spPr>
      </p:pic>
      <p:sp>
        <p:nvSpPr>
          <p:cNvPr id="17" name="ZoneTexte 16"/>
          <p:cNvSpPr txBox="1"/>
          <p:nvPr/>
        </p:nvSpPr>
        <p:spPr>
          <a:xfrm rot="21060559">
            <a:off x="6980584" y="1195216"/>
            <a:ext cx="832279" cy="430887"/>
          </a:xfrm>
          <a:prstGeom prst="rect">
            <a:avLst/>
          </a:prstGeom>
          <a:noFill/>
        </p:spPr>
        <p:txBody>
          <a:bodyPr wrap="none" rtlCol="0">
            <a:spAutoFit/>
          </a:bodyPr>
          <a:lstStyle/>
          <a:p>
            <a:r>
              <a:rPr lang="fr-FR" sz="2200" b="1" dirty="0" smtClean="0"/>
              <a:t>J </a:t>
            </a:r>
            <a:r>
              <a:rPr lang="fr-FR" sz="2200" b="1" smtClean="0"/>
              <a:t>+ 37</a:t>
            </a:r>
            <a:endParaRPr lang="fr-FR" sz="2200" b="1" dirty="0"/>
          </a:p>
        </p:txBody>
      </p:sp>
      <p:sp>
        <p:nvSpPr>
          <p:cNvPr id="19" name="ZoneTexte 18"/>
          <p:cNvSpPr txBox="1"/>
          <p:nvPr/>
        </p:nvSpPr>
        <p:spPr>
          <a:xfrm>
            <a:off x="228599" y="1362076"/>
            <a:ext cx="8915401" cy="3200876"/>
          </a:xfrm>
          <a:prstGeom prst="rect">
            <a:avLst/>
          </a:prstGeom>
          <a:noFill/>
        </p:spPr>
        <p:txBody>
          <a:bodyPr wrap="square" rtlCol="0">
            <a:spAutoFit/>
          </a:bodyPr>
          <a:lstStyle/>
          <a:p>
            <a:pPr>
              <a:spcAft>
                <a:spcPts val="1200"/>
              </a:spcAft>
            </a:pPr>
            <a:r>
              <a:rPr lang="fr-FR" sz="2400" dirty="0" smtClean="0"/>
              <a:t>5-Identification de 3 phages actifs</a:t>
            </a:r>
          </a:p>
          <a:p>
            <a:pPr>
              <a:spcAft>
                <a:spcPts val="1200"/>
              </a:spcAft>
            </a:pPr>
            <a:r>
              <a:rPr lang="fr-FR" sz="2400" dirty="0" smtClean="0"/>
              <a:t>6-Début de production des phages (2-3 semaines) </a:t>
            </a:r>
            <a:endParaRPr lang="fr-FR" sz="2400" dirty="0" smtClean="0"/>
          </a:p>
          <a:p>
            <a:pPr>
              <a:spcAft>
                <a:spcPts val="1200"/>
              </a:spcAft>
            </a:pPr>
            <a:r>
              <a:rPr lang="fr-FR" sz="2400" dirty="0" smtClean="0"/>
              <a:t>7-En </a:t>
            </a:r>
            <a:r>
              <a:rPr lang="fr-FR" sz="2400" dirty="0" smtClean="0"/>
              <a:t>parallèle, dossier ANSM (autorisation d’importation)</a:t>
            </a:r>
          </a:p>
          <a:p>
            <a:pPr marL="711200" indent="-228600">
              <a:spcAft>
                <a:spcPts val="1200"/>
              </a:spcAft>
              <a:buFont typeface="Arial" charset="0"/>
              <a:buChar char="•"/>
            </a:pPr>
            <a:r>
              <a:rPr lang="fr-FR" sz="2000" dirty="0" smtClean="0"/>
              <a:t>Evaluation des phages + leurs séquences (phages lytiques)</a:t>
            </a:r>
            <a:r>
              <a:rPr lang="fr-FR" sz="2000" baseline="30000" dirty="0" smtClean="0"/>
              <a:t>1  </a:t>
            </a:r>
            <a:r>
              <a:rPr lang="fr-FR" sz="2000" dirty="0" smtClean="0">
                <a:sym typeface="Wingdings"/>
              </a:rPr>
              <a:t> </a:t>
            </a:r>
            <a:r>
              <a:rPr lang="fr-FR" sz="2000" dirty="0" smtClean="0">
                <a:solidFill>
                  <a:srgbClr val="FF0000"/>
                </a:solidFill>
                <a:sym typeface="Wingdings"/>
              </a:rPr>
              <a:t>Risque = intégration si phage tempéré</a:t>
            </a:r>
            <a:endParaRPr lang="fr-FR" sz="2000" baseline="30000" dirty="0" smtClean="0">
              <a:solidFill>
                <a:srgbClr val="FF0000"/>
              </a:solidFill>
            </a:endParaRPr>
          </a:p>
          <a:p>
            <a:pPr marL="711200" indent="-228600">
              <a:spcAft>
                <a:spcPts val="1200"/>
              </a:spcAft>
              <a:buFont typeface="Arial" charset="0"/>
              <a:buChar char="•"/>
            </a:pPr>
            <a:r>
              <a:rPr lang="fr-FR" sz="2000" dirty="0" smtClean="0"/>
              <a:t>Protocoles de production décortiqués</a:t>
            </a:r>
            <a:r>
              <a:rPr lang="fr-FR" sz="2000" baseline="30000" dirty="0" smtClean="0"/>
              <a:t>2</a:t>
            </a:r>
            <a:r>
              <a:rPr lang="fr-FR" sz="2000" dirty="0" smtClean="0"/>
              <a:t> +++ (BPF-</a:t>
            </a:r>
            <a:r>
              <a:rPr lang="fr-FR" sz="2000" dirty="0" err="1" smtClean="0"/>
              <a:t>like</a:t>
            </a:r>
            <a:r>
              <a:rPr lang="fr-FR" sz="2000" dirty="0" smtClean="0"/>
              <a:t>)</a:t>
            </a:r>
            <a:r>
              <a:rPr lang="fr-FR" sz="2000" dirty="0">
                <a:sym typeface="Wingdings"/>
              </a:rPr>
              <a:t>  </a:t>
            </a:r>
            <a:r>
              <a:rPr lang="fr-FR" sz="2000" dirty="0">
                <a:solidFill>
                  <a:srgbClr val="FF0000"/>
                </a:solidFill>
                <a:sym typeface="Wingdings"/>
              </a:rPr>
              <a:t>Risque = </a:t>
            </a:r>
            <a:r>
              <a:rPr lang="fr-FR" sz="2000" dirty="0" smtClean="0">
                <a:solidFill>
                  <a:srgbClr val="FF0000"/>
                </a:solidFill>
                <a:sym typeface="Wingdings"/>
              </a:rPr>
              <a:t>endotoxines</a:t>
            </a:r>
            <a:endParaRPr lang="fr-FR" sz="2000" dirty="0" smtClean="0">
              <a:solidFill>
                <a:srgbClr val="FF0000"/>
              </a:solidFill>
            </a:endParaRPr>
          </a:p>
          <a:p>
            <a:pPr marL="711200" indent="-228600">
              <a:spcAft>
                <a:spcPts val="1200"/>
              </a:spcAft>
              <a:buFont typeface="Arial" charset="0"/>
              <a:buChar char="•"/>
            </a:pPr>
            <a:r>
              <a:rPr lang="fr-FR" sz="2000" dirty="0" smtClean="0"/>
              <a:t>Site de production</a:t>
            </a:r>
          </a:p>
        </p:txBody>
      </p:sp>
      <p:pic>
        <p:nvPicPr>
          <p:cNvPr id="18"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52299" y="4672003"/>
            <a:ext cx="2829429" cy="461665"/>
          </a:xfrm>
          <a:prstGeom prst="rect">
            <a:avLst/>
          </a:prstGeom>
        </p:spPr>
        <p:txBody>
          <a:bodyPr wrap="none">
            <a:spAutoFit/>
          </a:bodyPr>
          <a:lstStyle/>
          <a:p>
            <a:pPr algn="ctr"/>
            <a:r>
              <a:rPr lang="fr-FR" sz="1200" dirty="0" smtClean="0">
                <a:latin typeface="Calibri" charset="0"/>
                <a:ea typeface="Calibri" charset="0"/>
                <a:cs typeface="Calibri" charset="0"/>
              </a:rPr>
              <a:t>1-Wittmann</a:t>
            </a:r>
            <a:r>
              <a:rPr lang="fr-FR" sz="1200" dirty="0">
                <a:latin typeface="Calibri" charset="0"/>
                <a:ea typeface="Calibri" charset="0"/>
                <a:cs typeface="Calibri" charset="0"/>
              </a:rPr>
              <a:t>, J. </a:t>
            </a:r>
            <a:r>
              <a:rPr lang="fr-FR" sz="1200" i="1" dirty="0">
                <a:latin typeface="Calibri" charset="0"/>
                <a:ea typeface="Calibri" charset="0"/>
                <a:cs typeface="Calibri" charset="0"/>
              </a:rPr>
              <a:t>et al </a:t>
            </a:r>
            <a:r>
              <a:rPr lang="fr-FR" sz="1200" dirty="0">
                <a:latin typeface="Calibri" charset="0"/>
                <a:ea typeface="Calibri" charset="0"/>
                <a:cs typeface="Calibri" charset="0"/>
              </a:rPr>
              <a:t>2014 </a:t>
            </a:r>
            <a:r>
              <a:rPr lang="fr-FR" sz="1200" dirty="0" err="1">
                <a:latin typeface="Calibri" charset="0"/>
                <a:ea typeface="Calibri" charset="0"/>
                <a:cs typeface="Calibri" charset="0"/>
              </a:rPr>
              <a:t>Virology</a:t>
            </a:r>
            <a:r>
              <a:rPr lang="fr-FR" sz="1200" dirty="0">
                <a:latin typeface="Calibri" charset="0"/>
                <a:ea typeface="Calibri" charset="0"/>
                <a:cs typeface="Calibri" charset="0"/>
              </a:rPr>
              <a:t> </a:t>
            </a:r>
            <a:r>
              <a:rPr lang="fr-FR" sz="1200" dirty="0" smtClean="0">
                <a:latin typeface="Calibri" charset="0"/>
                <a:ea typeface="Calibri" charset="0"/>
                <a:cs typeface="Calibri" charset="0"/>
              </a:rPr>
              <a:t>Journal</a:t>
            </a:r>
            <a:r>
              <a:rPr lang="fr-FR" sz="1200" dirty="0">
                <a:latin typeface="Calibri" charset="0"/>
                <a:ea typeface="Calibri" charset="0"/>
                <a:cs typeface="Calibri" charset="0"/>
              </a:rPr>
              <a:t> </a:t>
            </a:r>
            <a:endParaRPr lang="fr-FR" sz="1200" dirty="0" smtClean="0">
              <a:latin typeface="Calibri" charset="0"/>
              <a:ea typeface="Calibri" charset="0"/>
              <a:cs typeface="Calibri" charset="0"/>
            </a:endParaRPr>
          </a:p>
          <a:p>
            <a:pPr algn="ctr"/>
            <a:r>
              <a:rPr lang="fr-FR" sz="1200" dirty="0" smtClean="0">
                <a:latin typeface="Calibri" charset="0"/>
                <a:ea typeface="Calibri" charset="0"/>
                <a:cs typeface="Calibri" charset="0"/>
              </a:rPr>
              <a:t>2-Merabishvili, M. </a:t>
            </a:r>
            <a:r>
              <a:rPr lang="fr-FR" sz="1200" i="1" dirty="0" smtClean="0">
                <a:latin typeface="Calibri" charset="0"/>
                <a:ea typeface="Calibri" charset="0"/>
                <a:cs typeface="Calibri" charset="0"/>
              </a:rPr>
              <a:t>et al </a:t>
            </a:r>
            <a:r>
              <a:rPr lang="fr-FR" sz="1200" dirty="0" smtClean="0">
                <a:latin typeface="Calibri" charset="0"/>
                <a:ea typeface="Calibri" charset="0"/>
                <a:cs typeface="Calibri" charset="0"/>
              </a:rPr>
              <a:t>2009 </a:t>
            </a:r>
            <a:r>
              <a:rPr lang="fr-FR" sz="1200" dirty="0" err="1" smtClean="0">
                <a:latin typeface="Calibri" charset="0"/>
                <a:ea typeface="Calibri" charset="0"/>
                <a:cs typeface="Calibri" charset="0"/>
              </a:rPr>
              <a:t>PLoS</a:t>
            </a:r>
            <a:r>
              <a:rPr lang="fr-FR" sz="1200" dirty="0" smtClean="0">
                <a:latin typeface="Calibri" charset="0"/>
                <a:ea typeface="Calibri" charset="0"/>
                <a:cs typeface="Calibri" charset="0"/>
              </a:rPr>
              <a:t> One</a:t>
            </a:r>
          </a:p>
        </p:txBody>
      </p:sp>
    </p:spTree>
    <p:extLst>
      <p:ext uri="{BB962C8B-B14F-4D97-AF65-F5344CB8AC3E}">
        <p14:creationId xmlns:p14="http://schemas.microsoft.com/office/powerpoint/2010/main" val="8345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41" y="4185281"/>
            <a:ext cx="1035256" cy="1035256"/>
          </a:xfrm>
          <a:prstGeom prst="rect">
            <a:avLst/>
          </a:prstGeom>
        </p:spPr>
      </p:pic>
      <p:sp>
        <p:nvSpPr>
          <p:cNvPr id="10" name="ZoneTexte 9"/>
          <p:cNvSpPr txBox="1"/>
          <p:nvPr/>
        </p:nvSpPr>
        <p:spPr>
          <a:xfrm>
            <a:off x="278097" y="219664"/>
            <a:ext cx="6324552" cy="830997"/>
          </a:xfrm>
          <a:prstGeom prst="rect">
            <a:avLst/>
          </a:prstGeom>
          <a:noFill/>
        </p:spPr>
        <p:txBody>
          <a:bodyPr wrap="none" rtlCol="0">
            <a:spAutoFit/>
          </a:bodyPr>
          <a:lstStyle/>
          <a:p>
            <a:pPr>
              <a:lnSpc>
                <a:spcPct val="150000"/>
              </a:lnSpc>
            </a:pPr>
            <a:r>
              <a:rPr lang="fr-FR" sz="3200" dirty="0" smtClean="0"/>
              <a:t>Troisième étape : trouver des phages</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037" y="884904"/>
            <a:ext cx="1052991" cy="1052991"/>
          </a:xfrm>
          <a:prstGeom prst="rect">
            <a:avLst/>
          </a:prstGeom>
        </p:spPr>
      </p:pic>
      <p:sp>
        <p:nvSpPr>
          <p:cNvPr id="17" name="ZoneTexte 16"/>
          <p:cNvSpPr txBox="1"/>
          <p:nvPr/>
        </p:nvSpPr>
        <p:spPr>
          <a:xfrm rot="21060559">
            <a:off x="6980584" y="1195216"/>
            <a:ext cx="832279" cy="430887"/>
          </a:xfrm>
          <a:prstGeom prst="rect">
            <a:avLst/>
          </a:prstGeom>
          <a:noFill/>
        </p:spPr>
        <p:txBody>
          <a:bodyPr wrap="none" rtlCol="0">
            <a:spAutoFit/>
          </a:bodyPr>
          <a:lstStyle/>
          <a:p>
            <a:r>
              <a:rPr lang="fr-FR" sz="2200" b="1" dirty="0" smtClean="0"/>
              <a:t>J </a:t>
            </a:r>
            <a:r>
              <a:rPr lang="fr-FR" sz="2200" b="1" smtClean="0"/>
              <a:t>+ 37</a:t>
            </a:r>
            <a:endParaRPr lang="fr-FR" sz="2200" b="1" dirty="0"/>
          </a:p>
        </p:txBody>
      </p:sp>
      <p:sp>
        <p:nvSpPr>
          <p:cNvPr id="19" name="ZoneTexte 18"/>
          <p:cNvSpPr txBox="1"/>
          <p:nvPr/>
        </p:nvSpPr>
        <p:spPr>
          <a:xfrm>
            <a:off x="228599" y="1362076"/>
            <a:ext cx="8915401" cy="3724096"/>
          </a:xfrm>
          <a:prstGeom prst="rect">
            <a:avLst/>
          </a:prstGeom>
          <a:noFill/>
        </p:spPr>
        <p:txBody>
          <a:bodyPr wrap="square" rtlCol="0">
            <a:spAutoFit/>
          </a:bodyPr>
          <a:lstStyle/>
          <a:p>
            <a:pPr>
              <a:spcAft>
                <a:spcPts val="1200"/>
              </a:spcAft>
            </a:pPr>
            <a:r>
              <a:rPr lang="fr-FR" sz="2400" dirty="0" smtClean="0"/>
              <a:t>5-Identification de 3 phages actifs</a:t>
            </a:r>
          </a:p>
          <a:p>
            <a:pPr>
              <a:spcAft>
                <a:spcPts val="1200"/>
              </a:spcAft>
            </a:pPr>
            <a:r>
              <a:rPr lang="fr-FR" sz="2400" dirty="0" smtClean="0"/>
              <a:t>6-Début de production des phages (2-3 semaines) </a:t>
            </a:r>
            <a:endParaRPr lang="fr-FR" sz="2400" dirty="0"/>
          </a:p>
          <a:p>
            <a:pPr>
              <a:spcAft>
                <a:spcPts val="1200"/>
              </a:spcAft>
            </a:pPr>
            <a:r>
              <a:rPr lang="fr-FR" sz="2400" dirty="0" smtClean="0"/>
              <a:t>7-En </a:t>
            </a:r>
            <a:r>
              <a:rPr lang="fr-FR" sz="2400" dirty="0" smtClean="0"/>
              <a:t>parallèle, dossier ANSM (autorisation d’importation)</a:t>
            </a:r>
          </a:p>
          <a:p>
            <a:pPr marL="711200" indent="-228600">
              <a:spcAft>
                <a:spcPts val="1200"/>
              </a:spcAft>
              <a:buFont typeface="Arial" charset="0"/>
              <a:buChar char="•"/>
            </a:pPr>
            <a:r>
              <a:rPr lang="fr-FR" sz="2000" dirty="0"/>
              <a:t>Evaluation des </a:t>
            </a:r>
            <a:r>
              <a:rPr lang="fr-FR" sz="2000" dirty="0" smtClean="0"/>
              <a:t>phages + leurs séquences (phages lytiques)</a:t>
            </a:r>
            <a:r>
              <a:rPr lang="fr-FR" sz="2000" baseline="30000" dirty="0" smtClean="0"/>
              <a:t>1</a:t>
            </a:r>
            <a:r>
              <a:rPr lang="fr-FR" sz="2000" dirty="0">
                <a:sym typeface="Wingdings"/>
              </a:rPr>
              <a:t>  </a:t>
            </a:r>
            <a:r>
              <a:rPr lang="fr-FR" sz="2000" dirty="0">
                <a:solidFill>
                  <a:srgbClr val="FF0000"/>
                </a:solidFill>
                <a:sym typeface="Wingdings"/>
              </a:rPr>
              <a:t>Risque = intégration si phage tempéré</a:t>
            </a:r>
            <a:endParaRPr lang="fr-FR" sz="2000" baseline="30000" dirty="0" smtClean="0"/>
          </a:p>
          <a:p>
            <a:pPr marL="711200" indent="-228600">
              <a:spcAft>
                <a:spcPts val="1200"/>
              </a:spcAft>
              <a:buFont typeface="Arial" charset="0"/>
              <a:buChar char="•"/>
            </a:pPr>
            <a:r>
              <a:rPr lang="fr-FR" sz="2000" dirty="0" smtClean="0"/>
              <a:t>Protocoles de production décortiqués</a:t>
            </a:r>
            <a:r>
              <a:rPr lang="fr-FR" sz="2000" baseline="30000" dirty="0" smtClean="0"/>
              <a:t>2</a:t>
            </a:r>
            <a:r>
              <a:rPr lang="fr-FR" sz="2000" dirty="0" smtClean="0"/>
              <a:t> +++ (BPF-</a:t>
            </a:r>
            <a:r>
              <a:rPr lang="fr-FR" sz="2000" dirty="0" err="1" smtClean="0"/>
              <a:t>like</a:t>
            </a:r>
            <a:r>
              <a:rPr lang="fr-FR" sz="2000" dirty="0" smtClean="0"/>
              <a:t>)</a:t>
            </a:r>
            <a:r>
              <a:rPr lang="fr-FR" sz="2000" dirty="0">
                <a:sym typeface="Wingdings"/>
              </a:rPr>
              <a:t>  </a:t>
            </a:r>
            <a:r>
              <a:rPr lang="fr-FR" sz="2000" dirty="0">
                <a:solidFill>
                  <a:srgbClr val="FF0000"/>
                </a:solidFill>
                <a:sym typeface="Wingdings"/>
              </a:rPr>
              <a:t>Risque = endotoxines</a:t>
            </a:r>
            <a:endParaRPr lang="fr-FR" sz="2000" dirty="0" smtClean="0"/>
          </a:p>
          <a:p>
            <a:pPr marL="711200" indent="-228600">
              <a:spcAft>
                <a:spcPts val="1200"/>
              </a:spcAft>
              <a:buFont typeface="Arial" charset="0"/>
              <a:buChar char="•"/>
            </a:pPr>
            <a:r>
              <a:rPr lang="fr-FR" sz="2000" dirty="0" smtClean="0"/>
              <a:t>Site de production</a:t>
            </a:r>
          </a:p>
          <a:p>
            <a:pPr>
              <a:spcAft>
                <a:spcPts val="1200"/>
              </a:spcAft>
            </a:pPr>
            <a:r>
              <a:rPr lang="fr-FR" sz="2400" dirty="0" smtClean="0"/>
              <a:t>8-Autorisation d’importation par ANSM</a:t>
            </a:r>
          </a:p>
        </p:txBody>
      </p:sp>
      <p:pic>
        <p:nvPicPr>
          <p:cNvPr id="18"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rot="21060559">
            <a:off x="5372703" y="4504607"/>
            <a:ext cx="832279" cy="430887"/>
          </a:xfrm>
          <a:prstGeom prst="rect">
            <a:avLst/>
          </a:prstGeom>
          <a:noFill/>
        </p:spPr>
        <p:txBody>
          <a:bodyPr wrap="none" rtlCol="0">
            <a:spAutoFit/>
          </a:bodyPr>
          <a:lstStyle/>
          <a:p>
            <a:r>
              <a:rPr lang="fr-FR" sz="2200" b="1" dirty="0" smtClean="0"/>
              <a:t>J + 64</a:t>
            </a:r>
            <a:endParaRPr lang="fr-FR" sz="2200" b="1" dirty="0"/>
          </a:p>
        </p:txBody>
      </p:sp>
    </p:spTree>
    <p:extLst>
      <p:ext uri="{BB962C8B-B14F-4D97-AF65-F5344CB8AC3E}">
        <p14:creationId xmlns:p14="http://schemas.microsoft.com/office/powerpoint/2010/main" val="16806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8211928" cy="830997"/>
          </a:xfrm>
          <a:prstGeom prst="rect">
            <a:avLst/>
          </a:prstGeom>
          <a:noFill/>
        </p:spPr>
        <p:txBody>
          <a:bodyPr wrap="none" rtlCol="0">
            <a:spAutoFit/>
          </a:bodyPr>
          <a:lstStyle/>
          <a:p>
            <a:pPr>
              <a:lnSpc>
                <a:spcPct val="150000"/>
              </a:lnSpc>
            </a:pPr>
            <a:r>
              <a:rPr lang="fr-FR" sz="3200" dirty="0" smtClean="0"/>
              <a:t>Quatrième étape : </a:t>
            </a:r>
            <a:r>
              <a:rPr lang="fr-FR" sz="3200" dirty="0" smtClean="0"/>
              <a:t>quel mode d’administration ?</a:t>
            </a:r>
            <a:endParaRPr lang="fr-FR" sz="3200" dirty="0" smtClean="0"/>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756" y="1140542"/>
            <a:ext cx="1161816" cy="1161816"/>
          </a:xfrm>
          <a:prstGeom prst="rect">
            <a:avLst/>
          </a:prstGeom>
        </p:spPr>
      </p:pic>
      <p:sp>
        <p:nvSpPr>
          <p:cNvPr id="17" name="ZoneTexte 16"/>
          <p:cNvSpPr txBox="1"/>
          <p:nvPr/>
        </p:nvSpPr>
        <p:spPr>
          <a:xfrm rot="21060559">
            <a:off x="7564784" y="1512716"/>
            <a:ext cx="832279" cy="430887"/>
          </a:xfrm>
          <a:prstGeom prst="rect">
            <a:avLst/>
          </a:prstGeom>
          <a:noFill/>
        </p:spPr>
        <p:txBody>
          <a:bodyPr wrap="none" rtlCol="0">
            <a:spAutoFit/>
          </a:bodyPr>
          <a:lstStyle/>
          <a:p>
            <a:r>
              <a:rPr lang="fr-FR" sz="2200" b="1" dirty="0" smtClean="0"/>
              <a:t>J + </a:t>
            </a:r>
            <a:r>
              <a:rPr lang="fr-FR" sz="2200" b="1" dirty="0"/>
              <a:t>6</a:t>
            </a:r>
            <a:r>
              <a:rPr lang="fr-FR" sz="2200" b="1" dirty="0" smtClean="0"/>
              <a:t>7</a:t>
            </a:r>
            <a:endParaRPr lang="fr-FR" sz="2200" b="1" dirty="0"/>
          </a:p>
        </p:txBody>
      </p:sp>
      <p:sp>
        <p:nvSpPr>
          <p:cNvPr id="19" name="ZoneTexte 18"/>
          <p:cNvSpPr txBox="1"/>
          <p:nvPr/>
        </p:nvSpPr>
        <p:spPr>
          <a:xfrm>
            <a:off x="278097" y="1643446"/>
            <a:ext cx="7353300" cy="1646605"/>
          </a:xfrm>
          <a:prstGeom prst="rect">
            <a:avLst/>
          </a:prstGeom>
          <a:noFill/>
        </p:spPr>
        <p:txBody>
          <a:bodyPr wrap="square" rtlCol="0">
            <a:spAutoFit/>
          </a:bodyPr>
          <a:lstStyle/>
          <a:p>
            <a:pPr marL="177800" indent="-177800">
              <a:spcAft>
                <a:spcPts val="600"/>
              </a:spcAft>
              <a:buFont typeface="Arial" charset="0"/>
              <a:buChar char="•"/>
            </a:pPr>
            <a:r>
              <a:rPr lang="fr-FR" sz="2400" dirty="0" smtClean="0"/>
              <a:t>Aérosols </a:t>
            </a:r>
            <a:r>
              <a:rPr lang="fr-FR" sz="2400" dirty="0" smtClean="0"/>
              <a:t>? Effets délétères </a:t>
            </a:r>
            <a:r>
              <a:rPr lang="fr-FR" sz="2400" dirty="0"/>
              <a:t>moindres sur </a:t>
            </a:r>
            <a:r>
              <a:rPr lang="fr-FR" sz="2400" dirty="0" smtClean="0"/>
              <a:t>les phages si </a:t>
            </a:r>
            <a:r>
              <a:rPr lang="fr-FR" sz="2400" dirty="0"/>
              <a:t>nébuliseur à tamis </a:t>
            </a:r>
            <a:r>
              <a:rPr lang="fr-FR" sz="2400" dirty="0" smtClean="0"/>
              <a:t>vibrant</a:t>
            </a:r>
            <a:r>
              <a:rPr lang="fr-FR" sz="2400" baseline="30000" dirty="0" smtClean="0"/>
              <a:t>1</a:t>
            </a:r>
          </a:p>
          <a:p>
            <a:pPr marL="177800" indent="-177800">
              <a:spcAft>
                <a:spcPts val="600"/>
              </a:spcAft>
              <a:buFont typeface="Arial" charset="0"/>
              <a:buChar char="•"/>
            </a:pPr>
            <a:r>
              <a:rPr lang="fr-FR" sz="2400" dirty="0" smtClean="0"/>
              <a:t>Instillation per-fibroscopie ? Moins de perte mais nécessite une AG</a:t>
            </a:r>
            <a:endParaRPr lang="fr-FR" sz="2400" dirty="0"/>
          </a:p>
        </p:txBody>
      </p:sp>
      <p:pic>
        <p:nvPicPr>
          <p:cNvPr id="18"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440" y="3726426"/>
            <a:ext cx="1110635" cy="1110635"/>
          </a:xfrm>
          <a:prstGeom prst="rect">
            <a:avLst/>
          </a:prstGeom>
        </p:spPr>
      </p:pic>
      <p:sp>
        <p:nvSpPr>
          <p:cNvPr id="14" name="ZoneTexte 13"/>
          <p:cNvSpPr txBox="1"/>
          <p:nvPr/>
        </p:nvSpPr>
        <p:spPr>
          <a:xfrm rot="21060559">
            <a:off x="5857658" y="4081804"/>
            <a:ext cx="832279" cy="430887"/>
          </a:xfrm>
          <a:prstGeom prst="rect">
            <a:avLst/>
          </a:prstGeom>
          <a:noFill/>
        </p:spPr>
        <p:txBody>
          <a:bodyPr wrap="none" rtlCol="0">
            <a:spAutoFit/>
          </a:bodyPr>
          <a:lstStyle/>
          <a:p>
            <a:r>
              <a:rPr lang="fr-FR" sz="2200" b="1" dirty="0" smtClean="0"/>
              <a:t>J + 71</a:t>
            </a:r>
            <a:endParaRPr lang="fr-FR" sz="2200" b="1" dirty="0"/>
          </a:p>
        </p:txBody>
      </p:sp>
      <p:sp>
        <p:nvSpPr>
          <p:cNvPr id="12" name="ZoneTexte 11"/>
          <p:cNvSpPr txBox="1"/>
          <p:nvPr/>
        </p:nvSpPr>
        <p:spPr>
          <a:xfrm>
            <a:off x="510553" y="4065664"/>
            <a:ext cx="5157566" cy="461665"/>
          </a:xfrm>
          <a:prstGeom prst="rect">
            <a:avLst/>
          </a:prstGeom>
          <a:noFill/>
          <a:ln>
            <a:solidFill>
              <a:srgbClr val="0070C0"/>
            </a:solidFill>
          </a:ln>
        </p:spPr>
        <p:txBody>
          <a:bodyPr wrap="none" rtlCol="0">
            <a:spAutoFit/>
          </a:bodyPr>
          <a:lstStyle/>
          <a:p>
            <a:pPr marL="342900" indent="-342900" algn="ctr">
              <a:buFont typeface="Wingdings" charset="2"/>
              <a:buChar char="à"/>
            </a:pPr>
            <a:r>
              <a:rPr lang="fr-FR" sz="2400" dirty="0" smtClean="0"/>
              <a:t>Administration par aérosols (8/9/17) </a:t>
            </a:r>
          </a:p>
        </p:txBody>
      </p:sp>
      <p:sp>
        <p:nvSpPr>
          <p:cNvPr id="15" name="Rectangle 14"/>
          <p:cNvSpPr/>
          <p:nvPr/>
        </p:nvSpPr>
        <p:spPr>
          <a:xfrm>
            <a:off x="3301973" y="4789990"/>
            <a:ext cx="2540054" cy="276999"/>
          </a:xfrm>
          <a:prstGeom prst="rect">
            <a:avLst/>
          </a:prstGeom>
        </p:spPr>
        <p:txBody>
          <a:bodyPr wrap="none">
            <a:spAutoFit/>
          </a:bodyPr>
          <a:lstStyle/>
          <a:p>
            <a:pPr algn="ctr"/>
            <a:r>
              <a:rPr lang="fr-FR" sz="1200" dirty="0" smtClean="0">
                <a:latin typeface="Calibri" charset="0"/>
                <a:ea typeface="Calibri" charset="0"/>
                <a:cs typeface="Calibri" charset="0"/>
              </a:rPr>
              <a:t>1-Carrigny, N.B. </a:t>
            </a:r>
            <a:r>
              <a:rPr lang="fr-FR" sz="1200" i="1" dirty="0">
                <a:latin typeface="Calibri" charset="0"/>
                <a:ea typeface="Calibri" charset="0"/>
                <a:cs typeface="Calibri" charset="0"/>
              </a:rPr>
              <a:t>et al </a:t>
            </a:r>
            <a:r>
              <a:rPr lang="fr-FR" sz="1200" dirty="0" smtClean="0">
                <a:latin typeface="Calibri" charset="0"/>
                <a:ea typeface="Calibri" charset="0"/>
                <a:cs typeface="Calibri" charset="0"/>
              </a:rPr>
              <a:t>2017 </a:t>
            </a:r>
            <a:r>
              <a:rPr lang="fr-FR" sz="1200" dirty="0" err="1" smtClean="0">
                <a:latin typeface="Calibri" charset="0"/>
                <a:ea typeface="Calibri" charset="0"/>
                <a:cs typeface="Calibri" charset="0"/>
              </a:rPr>
              <a:t>Pharm</a:t>
            </a:r>
            <a:r>
              <a:rPr lang="fr-FR" sz="1200" dirty="0" smtClean="0">
                <a:latin typeface="Calibri" charset="0"/>
                <a:ea typeface="Calibri" charset="0"/>
                <a:cs typeface="Calibri" charset="0"/>
              </a:rPr>
              <a:t> </a:t>
            </a:r>
            <a:r>
              <a:rPr lang="fr-FR" sz="1200" dirty="0" err="1" smtClean="0">
                <a:latin typeface="Calibri" charset="0"/>
                <a:ea typeface="Calibri" charset="0"/>
                <a:cs typeface="Calibri" charset="0"/>
              </a:rPr>
              <a:t>Res</a:t>
            </a:r>
            <a:r>
              <a:rPr lang="fr-FR" sz="1200" dirty="0">
                <a:latin typeface="Calibri" charset="0"/>
                <a:ea typeface="Calibri" charset="0"/>
                <a:cs typeface="Calibri" charset="0"/>
              </a:rPr>
              <a:t> </a:t>
            </a:r>
            <a:endParaRPr lang="fr-FR" sz="1200" dirty="0" smtClean="0">
              <a:latin typeface="Calibri" charset="0"/>
              <a:ea typeface="Calibri" charset="0"/>
              <a:cs typeface="Calibri" charset="0"/>
            </a:endParaRPr>
          </a:p>
        </p:txBody>
      </p:sp>
    </p:spTree>
    <p:extLst>
      <p:ext uri="{BB962C8B-B14F-4D97-AF65-F5344CB8AC3E}">
        <p14:creationId xmlns:p14="http://schemas.microsoft.com/office/powerpoint/2010/main" val="2556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756" y="1140542"/>
            <a:ext cx="1161816" cy="1161816"/>
          </a:xfrm>
          <a:prstGeom prst="rect">
            <a:avLst/>
          </a:prstGeom>
        </p:spPr>
      </p:pic>
      <p:sp>
        <p:nvSpPr>
          <p:cNvPr id="10" name="ZoneTexte 9"/>
          <p:cNvSpPr txBox="1"/>
          <p:nvPr/>
        </p:nvSpPr>
        <p:spPr>
          <a:xfrm>
            <a:off x="278097" y="219664"/>
            <a:ext cx="5428666" cy="830997"/>
          </a:xfrm>
          <a:prstGeom prst="rect">
            <a:avLst/>
          </a:prstGeom>
          <a:noFill/>
        </p:spPr>
        <p:txBody>
          <a:bodyPr wrap="none" rtlCol="0">
            <a:spAutoFit/>
          </a:bodyPr>
          <a:lstStyle/>
          <a:p>
            <a:pPr>
              <a:lnSpc>
                <a:spcPct val="150000"/>
              </a:lnSpc>
            </a:pPr>
            <a:r>
              <a:rPr lang="fr-FR" sz="3200" dirty="0" smtClean="0"/>
              <a:t>Cinquième étape : gérer l’échec</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rot="21060559">
            <a:off x="7564784" y="1512716"/>
            <a:ext cx="832279" cy="430887"/>
          </a:xfrm>
          <a:prstGeom prst="rect">
            <a:avLst/>
          </a:prstGeom>
          <a:noFill/>
        </p:spPr>
        <p:txBody>
          <a:bodyPr wrap="none" rtlCol="0">
            <a:spAutoFit/>
          </a:bodyPr>
          <a:lstStyle/>
          <a:p>
            <a:r>
              <a:rPr lang="fr-FR" sz="2200" b="1" dirty="0" smtClean="0"/>
              <a:t>J + 85</a:t>
            </a:r>
            <a:endParaRPr lang="fr-FR" sz="2200" b="1" dirty="0"/>
          </a:p>
        </p:txBody>
      </p:sp>
      <p:sp>
        <p:nvSpPr>
          <p:cNvPr id="19" name="ZoneTexte 18"/>
          <p:cNvSpPr txBox="1"/>
          <p:nvPr/>
        </p:nvSpPr>
        <p:spPr>
          <a:xfrm>
            <a:off x="228600" y="1362076"/>
            <a:ext cx="7353300" cy="2954655"/>
          </a:xfrm>
          <a:prstGeom prst="rect">
            <a:avLst/>
          </a:prstGeom>
          <a:noFill/>
        </p:spPr>
        <p:txBody>
          <a:bodyPr wrap="square" rtlCol="0">
            <a:spAutoFit/>
          </a:bodyPr>
          <a:lstStyle/>
          <a:p>
            <a:pPr marL="342900" indent="-342900">
              <a:spcAft>
                <a:spcPts val="600"/>
              </a:spcAft>
              <a:buFont typeface="Arial" charset="0"/>
              <a:buChar char="•"/>
            </a:pPr>
            <a:r>
              <a:rPr lang="fr-FR" sz="2400" dirty="0" smtClean="0"/>
              <a:t>LBA de contrôle = 10</a:t>
            </a:r>
            <a:r>
              <a:rPr lang="fr-FR" sz="2400" baseline="30000" dirty="0" smtClean="0"/>
              <a:t>4</a:t>
            </a:r>
            <a:r>
              <a:rPr lang="fr-FR" sz="2400" dirty="0" smtClean="0"/>
              <a:t> UFC /</a:t>
            </a:r>
            <a:r>
              <a:rPr lang="fr-FR" sz="2400" dirty="0" err="1" smtClean="0"/>
              <a:t>mL</a:t>
            </a:r>
            <a:r>
              <a:rPr lang="fr-FR" sz="2400" dirty="0" smtClean="0"/>
              <a:t> d’</a:t>
            </a:r>
            <a:r>
              <a:rPr lang="en-GB" sz="2400" i="1" dirty="0"/>
              <a:t> A. </a:t>
            </a:r>
            <a:r>
              <a:rPr lang="en-GB" sz="2400" i="1" dirty="0" err="1"/>
              <a:t>xylosoxidans</a:t>
            </a:r>
            <a:r>
              <a:rPr lang="fr-FR" sz="2400" dirty="0"/>
              <a:t> </a:t>
            </a:r>
            <a:endParaRPr lang="fr-FR" sz="2400" dirty="0" smtClean="0"/>
          </a:p>
          <a:p>
            <a:pPr marL="342900" indent="-342900">
              <a:spcAft>
                <a:spcPts val="600"/>
              </a:spcAft>
              <a:buFont typeface="Arial" charset="0"/>
              <a:buChar char="•"/>
            </a:pPr>
            <a:r>
              <a:rPr lang="fr-FR" sz="2400" dirty="0" smtClean="0"/>
              <a:t>Pas d’amélioration clinique</a:t>
            </a:r>
          </a:p>
          <a:p>
            <a:pPr marL="342900" indent="-342900">
              <a:spcAft>
                <a:spcPts val="600"/>
              </a:spcAft>
              <a:buFont typeface="Arial" charset="0"/>
              <a:buChar char="•"/>
            </a:pPr>
            <a:r>
              <a:rPr lang="fr-FR" sz="2400" dirty="0" smtClean="0"/>
              <a:t>Analyse des causes d’échec :</a:t>
            </a:r>
          </a:p>
          <a:p>
            <a:pPr marL="889000" indent="-88900">
              <a:spcAft>
                <a:spcPts val="600"/>
              </a:spcAft>
              <a:buFont typeface="Arial" charset="0"/>
              <a:buChar char="•"/>
            </a:pPr>
            <a:r>
              <a:rPr lang="fr-FR" sz="2000" dirty="0" smtClean="0"/>
              <a:t>Test </a:t>
            </a:r>
            <a:r>
              <a:rPr lang="fr-FR" sz="2000" i="1" dirty="0" smtClean="0"/>
              <a:t>in vitro </a:t>
            </a:r>
            <a:r>
              <a:rPr lang="fr-FR" sz="2000" dirty="0" smtClean="0"/>
              <a:t>sensibilité de la souche aux phages</a:t>
            </a:r>
          </a:p>
          <a:p>
            <a:pPr marL="889000" indent="-88900">
              <a:spcAft>
                <a:spcPts val="600"/>
              </a:spcAft>
              <a:buFont typeface="Arial" charset="0"/>
              <a:buChar char="•"/>
            </a:pPr>
            <a:r>
              <a:rPr lang="fr-FR" sz="2000" dirty="0" smtClean="0"/>
              <a:t>Quantification phages dans la solution « mère »</a:t>
            </a:r>
          </a:p>
          <a:p>
            <a:pPr marL="889000" indent="-88900">
              <a:spcAft>
                <a:spcPts val="600"/>
              </a:spcAft>
              <a:buFont typeface="Arial" charset="0"/>
              <a:buChar char="•"/>
            </a:pPr>
            <a:r>
              <a:rPr lang="fr-FR" sz="2000" dirty="0" smtClean="0"/>
              <a:t>Quantification phages dans le LBA</a:t>
            </a:r>
          </a:p>
          <a:p>
            <a:pPr marL="342900" indent="-342900">
              <a:spcAft>
                <a:spcPts val="600"/>
              </a:spcAft>
              <a:buFont typeface="Arial" charset="0"/>
              <a:buChar char="•"/>
            </a:pPr>
            <a:r>
              <a:rPr lang="fr-FR" sz="2400" dirty="0" smtClean="0"/>
              <a:t>Diagnostic retenu = sous-dosage </a:t>
            </a:r>
          </a:p>
        </p:txBody>
      </p:sp>
      <p:pic>
        <p:nvPicPr>
          <p:cNvPr id="18"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028297" y="4248705"/>
            <a:ext cx="6044667" cy="830997"/>
          </a:xfrm>
          <a:prstGeom prst="rect">
            <a:avLst/>
          </a:prstGeom>
          <a:noFill/>
          <a:ln>
            <a:solidFill>
              <a:srgbClr val="0070C0"/>
            </a:solidFill>
          </a:ln>
        </p:spPr>
        <p:txBody>
          <a:bodyPr wrap="none" rtlCol="0">
            <a:spAutoFit/>
          </a:bodyPr>
          <a:lstStyle/>
          <a:p>
            <a:pPr marL="342900" indent="-342900" algn="ctr">
              <a:buFont typeface="Wingdings" charset="2"/>
              <a:buChar char="à"/>
            </a:pPr>
            <a:r>
              <a:rPr lang="fr-FR" sz="2400" dirty="0" smtClean="0"/>
              <a:t>Deuxième </a:t>
            </a:r>
            <a:r>
              <a:rPr lang="fr-FR" sz="2400" smtClean="0"/>
              <a:t>production </a:t>
            </a:r>
            <a:endParaRPr lang="fr-FR" sz="2400"/>
          </a:p>
          <a:p>
            <a:pPr algn="ctr"/>
            <a:r>
              <a:rPr lang="fr-FR" sz="2400" dirty="0" smtClean="0"/>
              <a:t>puis administration per-fibroscopie (12/10/17) </a:t>
            </a:r>
          </a:p>
        </p:txBody>
      </p:sp>
    </p:spTree>
    <p:extLst>
      <p:ext uri="{BB962C8B-B14F-4D97-AF65-F5344CB8AC3E}">
        <p14:creationId xmlns:p14="http://schemas.microsoft.com/office/powerpoint/2010/main" val="120318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6762300" cy="830997"/>
          </a:xfrm>
          <a:prstGeom prst="rect">
            <a:avLst/>
          </a:prstGeom>
          <a:noFill/>
        </p:spPr>
        <p:txBody>
          <a:bodyPr wrap="none" rtlCol="0">
            <a:spAutoFit/>
          </a:bodyPr>
          <a:lstStyle/>
          <a:p>
            <a:pPr>
              <a:lnSpc>
                <a:spcPct val="150000"/>
              </a:lnSpc>
            </a:pPr>
            <a:r>
              <a:rPr lang="fr-FR" sz="3200" dirty="0" smtClean="0"/>
              <a:t>Sixième étape : </a:t>
            </a:r>
            <a:r>
              <a:rPr lang="fr-FR" sz="3200" dirty="0"/>
              <a:t>interpréter l’évolution…</a:t>
            </a:r>
            <a:endParaRPr lang="fr-FR" sz="3200" dirty="0" smtClean="0"/>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17024" y="1373237"/>
            <a:ext cx="7815805" cy="2169825"/>
          </a:xfrm>
          <a:prstGeom prst="rect">
            <a:avLst/>
          </a:prstGeom>
          <a:noFill/>
        </p:spPr>
        <p:txBody>
          <a:bodyPr wrap="square" rtlCol="0">
            <a:spAutoFit/>
          </a:bodyPr>
          <a:lstStyle/>
          <a:p>
            <a:pPr marL="342900" indent="-342900">
              <a:spcAft>
                <a:spcPts val="600"/>
              </a:spcAft>
              <a:buFont typeface="Arial" charset="0"/>
              <a:buChar char="•"/>
            </a:pPr>
            <a:r>
              <a:rPr lang="fr-FR" sz="2400" dirty="0" smtClean="0"/>
              <a:t>Production d’un nouveau cocktail (4 phages)</a:t>
            </a:r>
          </a:p>
          <a:p>
            <a:pPr marL="342900" indent="-342900">
              <a:spcAft>
                <a:spcPts val="600"/>
              </a:spcAft>
              <a:buFont typeface="Arial" charset="0"/>
              <a:buChar char="•"/>
            </a:pPr>
            <a:r>
              <a:rPr lang="fr-FR" sz="2400" dirty="0" smtClean="0"/>
              <a:t>Autorisation d’importation (16/01/18)</a:t>
            </a:r>
          </a:p>
          <a:p>
            <a:pPr marL="342900" indent="-342900">
              <a:spcAft>
                <a:spcPts val="600"/>
              </a:spcAft>
              <a:buFont typeface="Arial" charset="0"/>
              <a:buChar char="•"/>
            </a:pPr>
            <a:r>
              <a:rPr lang="fr-FR" sz="2400" dirty="0" smtClean="0"/>
              <a:t>Administration per-</a:t>
            </a:r>
            <a:r>
              <a:rPr lang="fr-FR" sz="2400" dirty="0" err="1" smtClean="0"/>
              <a:t>fibro</a:t>
            </a:r>
            <a:r>
              <a:rPr lang="fr-FR" sz="2400" dirty="0" smtClean="0"/>
              <a:t> puis nébulisations à domicile (organisation pharmacie CHU de Lille + HAD) 14j post-</a:t>
            </a:r>
            <a:r>
              <a:rPr lang="fr-FR" sz="2400" dirty="0" err="1" smtClean="0"/>
              <a:t>fibro</a:t>
            </a:r>
            <a:endParaRPr lang="fr-FR" sz="2400" dirty="0" smtClean="0"/>
          </a:p>
          <a:p>
            <a:pPr marL="342900" indent="-342900">
              <a:spcAft>
                <a:spcPts val="600"/>
              </a:spcAft>
              <a:buFont typeface="Arial" charset="0"/>
              <a:buChar char="•"/>
            </a:pPr>
            <a:r>
              <a:rPr lang="fr-FR" sz="2400" dirty="0" smtClean="0"/>
              <a:t>LBA initiaux positifs à 10</a:t>
            </a:r>
            <a:r>
              <a:rPr lang="fr-FR" sz="2400" baseline="30000" dirty="0" smtClean="0"/>
              <a:t>4 </a:t>
            </a:r>
            <a:r>
              <a:rPr lang="fr-FR" sz="2400" dirty="0" smtClean="0"/>
              <a:t>UFC/</a:t>
            </a:r>
            <a:r>
              <a:rPr lang="fr-FR" sz="2400" dirty="0" err="1" smtClean="0"/>
              <a:t>mL</a:t>
            </a:r>
            <a:r>
              <a:rPr lang="fr-FR" sz="2400" dirty="0" smtClean="0"/>
              <a:t> </a:t>
            </a:r>
            <a:r>
              <a:rPr lang="en-GB" sz="2400" i="1" dirty="0" smtClean="0"/>
              <a:t>A</a:t>
            </a:r>
            <a:r>
              <a:rPr lang="en-GB" sz="2400" i="1" dirty="0"/>
              <a:t>. </a:t>
            </a:r>
            <a:r>
              <a:rPr lang="en-GB" sz="2400" i="1" dirty="0" err="1" smtClean="0"/>
              <a:t>xylosoxidans</a:t>
            </a:r>
            <a:endParaRPr lang="fr-FR" sz="2000" dirty="0" smtClean="0"/>
          </a:p>
        </p:txBody>
      </p:sp>
      <p:pic>
        <p:nvPicPr>
          <p:cNvPr id="18" name="Picture 4" descr="ésultat de recherche d'images pour &quot;HEG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92" y="1081547"/>
            <a:ext cx="1280213" cy="1280213"/>
          </a:xfrm>
          <a:prstGeom prst="rect">
            <a:avLst/>
          </a:prstGeom>
        </p:spPr>
      </p:pic>
      <p:sp>
        <p:nvSpPr>
          <p:cNvPr id="21" name="ZoneTexte 20"/>
          <p:cNvSpPr txBox="1"/>
          <p:nvPr/>
        </p:nvSpPr>
        <p:spPr>
          <a:xfrm rot="21060559">
            <a:off x="7493450" y="1512716"/>
            <a:ext cx="974947" cy="430887"/>
          </a:xfrm>
          <a:prstGeom prst="rect">
            <a:avLst/>
          </a:prstGeom>
          <a:noFill/>
        </p:spPr>
        <p:txBody>
          <a:bodyPr wrap="none" rtlCol="0">
            <a:spAutoFit/>
          </a:bodyPr>
          <a:lstStyle/>
          <a:p>
            <a:r>
              <a:rPr lang="fr-FR" sz="2200" b="1" dirty="0" smtClean="0"/>
              <a:t>J + 180</a:t>
            </a:r>
            <a:endParaRPr lang="fr-FR" sz="2200" b="1" dirty="0"/>
          </a:p>
        </p:txBody>
      </p:sp>
    </p:spTree>
    <p:extLst>
      <p:ext uri="{BB962C8B-B14F-4D97-AF65-F5344CB8AC3E}">
        <p14:creationId xmlns:p14="http://schemas.microsoft.com/office/powerpoint/2010/main" val="375600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252" y="1339601"/>
            <a:ext cx="8743404" cy="946413"/>
          </a:xfrm>
          <a:prstGeom prst="rect">
            <a:avLst/>
          </a:prstGeom>
          <a:noFill/>
        </p:spPr>
        <p:txBody>
          <a:bodyPr wrap="square" rtlCol="0">
            <a:spAutoFit/>
          </a:bodyPr>
          <a:lstStyle/>
          <a:p>
            <a:pPr marL="357188" indent="-357188">
              <a:spcAft>
                <a:spcPts val="900"/>
              </a:spcAft>
              <a:buFont typeface="Arial" charset="0"/>
              <a:buChar char="•"/>
            </a:pPr>
            <a:r>
              <a:rPr lang="fr-FR" sz="2400" dirty="0" smtClean="0"/>
              <a:t>Virus capable d’infecter une bactérie</a:t>
            </a:r>
          </a:p>
          <a:p>
            <a:pPr marL="357188" indent="-357188">
              <a:spcAft>
                <a:spcPts val="900"/>
              </a:spcAft>
              <a:buFont typeface="Arial" charset="0"/>
              <a:buChar char="•"/>
            </a:pPr>
            <a:r>
              <a:rPr lang="fr-FR" sz="2400" dirty="0" smtClean="0"/>
              <a:t>Liaison spécifique phage/bactérie</a:t>
            </a:r>
            <a:endParaRPr lang="fr-FR" sz="2400" dirty="0" smtClean="0"/>
          </a:p>
        </p:txBody>
      </p:sp>
      <p:sp>
        <p:nvSpPr>
          <p:cNvPr id="6" name="ZoneTexte 5"/>
          <p:cNvSpPr txBox="1"/>
          <p:nvPr/>
        </p:nvSpPr>
        <p:spPr>
          <a:xfrm>
            <a:off x="278097" y="219664"/>
            <a:ext cx="5568576" cy="754694"/>
          </a:xfrm>
          <a:prstGeom prst="rect">
            <a:avLst/>
          </a:prstGeom>
          <a:noFill/>
        </p:spPr>
        <p:txBody>
          <a:bodyPr wrap="none" rtlCol="0">
            <a:spAutoFit/>
          </a:bodyPr>
          <a:lstStyle/>
          <a:p>
            <a:pPr>
              <a:lnSpc>
                <a:spcPct val="150000"/>
              </a:lnSpc>
            </a:pPr>
            <a:r>
              <a:rPr lang="fr-FR" sz="3200" dirty="0" smtClean="0"/>
              <a:t>Qu’est-ce qu’un bactériophage ?</a:t>
            </a:r>
            <a:endParaRPr lang="fr-FR" sz="3200" dirty="0" smtClean="0"/>
          </a:p>
        </p:txBody>
      </p:sp>
      <p:cxnSp>
        <p:nvCxnSpPr>
          <p:cNvPr id="9" name="Connecteur droit 8">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544376" y="4681835"/>
            <a:ext cx="2055243" cy="276999"/>
          </a:xfrm>
          <a:prstGeom prst="rect">
            <a:avLst/>
          </a:prstGeom>
          <a:noFill/>
        </p:spPr>
        <p:txBody>
          <a:bodyPr wrap="none" rtlCol="0">
            <a:spAutoFit/>
          </a:bodyPr>
          <a:lstStyle/>
          <a:p>
            <a:pPr algn="ctr"/>
            <a:r>
              <a:rPr lang="fr-FR" sz="1200" dirty="0" smtClean="0"/>
              <a:t>Dufour, N.  2016 Med/Science</a:t>
            </a:r>
            <a:endParaRPr lang="fr-FR" sz="1200" dirty="0"/>
          </a:p>
        </p:txBody>
      </p:sp>
      <p:pic>
        <p:nvPicPr>
          <p:cNvPr id="3" name="Image 2"/>
          <p:cNvPicPr>
            <a:picLocks noChangeAspect="1"/>
          </p:cNvPicPr>
          <p:nvPr/>
        </p:nvPicPr>
        <p:blipFill>
          <a:blip r:embed="rId2"/>
          <a:stretch>
            <a:fillRect/>
          </a:stretch>
        </p:blipFill>
        <p:spPr>
          <a:xfrm>
            <a:off x="6174204" y="1339601"/>
            <a:ext cx="1878555" cy="2613418"/>
          </a:xfrm>
          <a:prstGeom prst="rect">
            <a:avLst/>
          </a:prstGeom>
        </p:spPr>
      </p:pic>
      <p:pic>
        <p:nvPicPr>
          <p:cNvPr id="5" name="Image 4"/>
          <p:cNvPicPr>
            <a:picLocks noChangeAspect="1"/>
          </p:cNvPicPr>
          <p:nvPr/>
        </p:nvPicPr>
        <p:blipFill>
          <a:blip r:embed="rId3"/>
          <a:stretch>
            <a:fillRect/>
          </a:stretch>
        </p:blipFill>
        <p:spPr>
          <a:xfrm>
            <a:off x="6134876" y="3838957"/>
            <a:ext cx="2049503" cy="1228138"/>
          </a:xfrm>
          <a:prstGeom prst="rect">
            <a:avLst/>
          </a:prstGeom>
        </p:spPr>
      </p:pic>
      <p:pic>
        <p:nvPicPr>
          <p:cNvPr id="7" name="Image 6"/>
          <p:cNvPicPr>
            <a:picLocks noChangeAspect="1"/>
          </p:cNvPicPr>
          <p:nvPr/>
        </p:nvPicPr>
        <p:blipFill rotWithShape="1">
          <a:blip r:embed="rId4"/>
          <a:srcRect b="24027"/>
          <a:stretch/>
        </p:blipFill>
        <p:spPr>
          <a:xfrm>
            <a:off x="317425" y="2286014"/>
            <a:ext cx="5404948" cy="2711841"/>
          </a:xfrm>
          <a:prstGeom prst="rect">
            <a:avLst/>
          </a:prstGeom>
        </p:spPr>
      </p:pic>
      <p:sp>
        <p:nvSpPr>
          <p:cNvPr id="8" name="ZoneTexte 7"/>
          <p:cNvSpPr txBox="1"/>
          <p:nvPr/>
        </p:nvSpPr>
        <p:spPr>
          <a:xfrm>
            <a:off x="7570191" y="1342578"/>
            <a:ext cx="1306768" cy="300082"/>
          </a:xfrm>
          <a:prstGeom prst="rect">
            <a:avLst/>
          </a:prstGeom>
          <a:solidFill>
            <a:schemeClr val="bg1"/>
          </a:solidFill>
        </p:spPr>
        <p:txBody>
          <a:bodyPr wrap="none" rtlCol="0">
            <a:spAutoFit/>
          </a:bodyPr>
          <a:lstStyle/>
          <a:p>
            <a:r>
              <a:rPr lang="fr-FR" dirty="0" smtClean="0"/>
              <a:t>Acide nucléique</a:t>
            </a:r>
            <a:endParaRPr lang="fr-FR" dirty="0"/>
          </a:p>
        </p:txBody>
      </p:sp>
      <p:sp>
        <p:nvSpPr>
          <p:cNvPr id="12" name="ZoneTexte 11"/>
          <p:cNvSpPr txBox="1"/>
          <p:nvPr/>
        </p:nvSpPr>
        <p:spPr>
          <a:xfrm>
            <a:off x="5716614" y="2665887"/>
            <a:ext cx="657552" cy="300082"/>
          </a:xfrm>
          <a:prstGeom prst="rect">
            <a:avLst/>
          </a:prstGeom>
          <a:solidFill>
            <a:schemeClr val="bg1"/>
          </a:solidFill>
        </p:spPr>
        <p:txBody>
          <a:bodyPr wrap="none" rtlCol="0">
            <a:spAutoFit/>
          </a:bodyPr>
          <a:lstStyle/>
          <a:p>
            <a:r>
              <a:rPr lang="fr-FR" smtClean="0"/>
              <a:t>Queue</a:t>
            </a:r>
            <a:endParaRPr lang="fr-FR"/>
          </a:p>
        </p:txBody>
      </p:sp>
      <p:sp>
        <p:nvSpPr>
          <p:cNvPr id="13" name="ZoneTexte 12"/>
          <p:cNvSpPr txBox="1"/>
          <p:nvPr/>
        </p:nvSpPr>
        <p:spPr>
          <a:xfrm>
            <a:off x="7636001" y="1899616"/>
            <a:ext cx="736997" cy="300082"/>
          </a:xfrm>
          <a:prstGeom prst="rect">
            <a:avLst/>
          </a:prstGeom>
          <a:solidFill>
            <a:schemeClr val="bg1"/>
          </a:solidFill>
        </p:spPr>
        <p:txBody>
          <a:bodyPr wrap="none" rtlCol="0">
            <a:spAutoFit/>
          </a:bodyPr>
          <a:lstStyle/>
          <a:p>
            <a:r>
              <a:rPr lang="fr-FR" dirty="0" smtClean="0"/>
              <a:t>Capside</a:t>
            </a:r>
            <a:endParaRPr lang="fr-FR" dirty="0"/>
          </a:p>
        </p:txBody>
      </p:sp>
      <p:sp>
        <p:nvSpPr>
          <p:cNvPr id="14" name="ZoneTexte 13"/>
          <p:cNvSpPr txBox="1"/>
          <p:nvPr/>
        </p:nvSpPr>
        <p:spPr>
          <a:xfrm>
            <a:off x="6181251" y="1709878"/>
            <a:ext cx="482568" cy="300082"/>
          </a:xfrm>
          <a:prstGeom prst="rect">
            <a:avLst/>
          </a:prstGeom>
          <a:solidFill>
            <a:schemeClr val="bg1"/>
          </a:solidFill>
        </p:spPr>
        <p:txBody>
          <a:bodyPr wrap="none" rtlCol="0">
            <a:spAutoFit/>
          </a:bodyPr>
          <a:lstStyle/>
          <a:p>
            <a:r>
              <a:rPr lang="fr-FR" smtClean="0"/>
              <a:t>Tête</a:t>
            </a:r>
            <a:endParaRPr lang="fr-FR"/>
          </a:p>
        </p:txBody>
      </p:sp>
      <p:sp>
        <p:nvSpPr>
          <p:cNvPr id="15" name="ZoneTexte 14"/>
          <p:cNvSpPr txBox="1"/>
          <p:nvPr/>
        </p:nvSpPr>
        <p:spPr>
          <a:xfrm>
            <a:off x="7633236" y="2456654"/>
            <a:ext cx="595035" cy="300082"/>
          </a:xfrm>
          <a:prstGeom prst="rect">
            <a:avLst/>
          </a:prstGeom>
          <a:solidFill>
            <a:schemeClr val="bg1"/>
          </a:solidFill>
        </p:spPr>
        <p:txBody>
          <a:bodyPr wrap="none" rtlCol="0">
            <a:spAutoFit/>
          </a:bodyPr>
          <a:lstStyle/>
          <a:p>
            <a:r>
              <a:rPr lang="fr-FR" dirty="0" smtClean="0"/>
              <a:t>Gaine</a:t>
            </a:r>
            <a:endParaRPr lang="fr-FR" dirty="0"/>
          </a:p>
        </p:txBody>
      </p:sp>
      <p:sp>
        <p:nvSpPr>
          <p:cNvPr id="16" name="ZoneTexte 15"/>
          <p:cNvSpPr txBox="1"/>
          <p:nvPr/>
        </p:nvSpPr>
        <p:spPr>
          <a:xfrm>
            <a:off x="3333666" y="4143765"/>
            <a:ext cx="2476668" cy="923330"/>
          </a:xfrm>
          <a:prstGeom prst="rect">
            <a:avLst/>
          </a:prstGeom>
          <a:noFill/>
        </p:spPr>
        <p:txBody>
          <a:bodyPr wrap="square" rtlCol="0">
            <a:spAutoFit/>
          </a:bodyPr>
          <a:lstStyle/>
          <a:p>
            <a:r>
              <a:rPr lang="fr-FR" dirty="0" smtClean="0"/>
              <a:t>Si cycle </a:t>
            </a:r>
            <a:r>
              <a:rPr lang="fr-FR" dirty="0" err="1" smtClean="0"/>
              <a:t>lysogénique</a:t>
            </a:r>
            <a:r>
              <a:rPr lang="fr-FR" dirty="0" smtClean="0"/>
              <a:t> = risque d’intégration au chromosome bactérien de gênes de virulence/résistance</a:t>
            </a:r>
            <a:endParaRPr lang="fr-FR" dirty="0"/>
          </a:p>
        </p:txBody>
      </p:sp>
      <p:sp>
        <p:nvSpPr>
          <p:cNvPr id="10" name="Rectangle 9"/>
          <p:cNvSpPr/>
          <p:nvPr/>
        </p:nvSpPr>
        <p:spPr>
          <a:xfrm>
            <a:off x="1924524" y="2263198"/>
            <a:ext cx="3874591" cy="2857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043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6762300" cy="830997"/>
          </a:xfrm>
          <a:prstGeom prst="rect">
            <a:avLst/>
          </a:prstGeom>
          <a:noFill/>
        </p:spPr>
        <p:txBody>
          <a:bodyPr wrap="none" rtlCol="0">
            <a:spAutoFit/>
          </a:bodyPr>
          <a:lstStyle/>
          <a:p>
            <a:pPr>
              <a:lnSpc>
                <a:spcPct val="150000"/>
              </a:lnSpc>
            </a:pPr>
            <a:r>
              <a:rPr lang="fr-FR" sz="3200" dirty="0"/>
              <a:t>Sixième étape : </a:t>
            </a:r>
            <a:r>
              <a:rPr lang="fr-FR" sz="3200" dirty="0" smtClean="0"/>
              <a:t>interpréter l’évolution…</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345" y="3717048"/>
            <a:ext cx="1426452" cy="1426452"/>
          </a:xfrm>
          <a:prstGeom prst="rect">
            <a:avLst/>
          </a:prstGeom>
        </p:spPr>
      </p:pic>
      <p:sp>
        <p:nvSpPr>
          <p:cNvPr id="17" name="ZoneTexte 16"/>
          <p:cNvSpPr txBox="1"/>
          <p:nvPr/>
        </p:nvSpPr>
        <p:spPr>
          <a:xfrm rot="21060559">
            <a:off x="5633695" y="4222767"/>
            <a:ext cx="974947" cy="430887"/>
          </a:xfrm>
          <a:prstGeom prst="rect">
            <a:avLst/>
          </a:prstGeom>
          <a:noFill/>
        </p:spPr>
        <p:txBody>
          <a:bodyPr wrap="none" rtlCol="0">
            <a:spAutoFit/>
          </a:bodyPr>
          <a:lstStyle/>
          <a:p>
            <a:r>
              <a:rPr lang="fr-FR" sz="2200" b="1" dirty="0" smtClean="0"/>
              <a:t>J </a:t>
            </a:r>
            <a:r>
              <a:rPr lang="fr-FR" sz="2200" b="1" smtClean="0"/>
              <a:t>+ 870</a:t>
            </a:r>
            <a:endParaRPr lang="fr-FR" sz="2200" b="1" dirty="0"/>
          </a:p>
        </p:txBody>
      </p:sp>
      <p:sp>
        <p:nvSpPr>
          <p:cNvPr id="19" name="ZoneTexte 18"/>
          <p:cNvSpPr txBox="1"/>
          <p:nvPr/>
        </p:nvSpPr>
        <p:spPr>
          <a:xfrm>
            <a:off x="274898" y="1292212"/>
            <a:ext cx="6831957" cy="3754874"/>
          </a:xfrm>
          <a:prstGeom prst="rect">
            <a:avLst/>
          </a:prstGeom>
          <a:noFill/>
        </p:spPr>
        <p:txBody>
          <a:bodyPr wrap="square" rtlCol="0">
            <a:spAutoFit/>
          </a:bodyPr>
          <a:lstStyle/>
          <a:p>
            <a:pPr marL="342900" indent="-342900">
              <a:spcAft>
                <a:spcPts val="600"/>
              </a:spcAft>
              <a:buFont typeface="Arial" charset="0"/>
              <a:buChar char="•"/>
            </a:pPr>
            <a:r>
              <a:rPr lang="fr-FR" sz="2400" dirty="0" smtClean="0"/>
              <a:t>Mais amélioration clinique progressive :</a:t>
            </a:r>
          </a:p>
          <a:p>
            <a:pPr marL="342900" indent="-342900">
              <a:spcAft>
                <a:spcPts val="600"/>
              </a:spcAft>
              <a:buFont typeface="Arial" charset="0"/>
              <a:buChar char="•"/>
            </a:pPr>
            <a:r>
              <a:rPr lang="fr-FR" sz="2400" dirty="0" smtClean="0"/>
              <a:t>Sevrage en O2, </a:t>
            </a:r>
            <a:r>
              <a:rPr lang="fr-FR" sz="2400" dirty="0" err="1" smtClean="0"/>
              <a:t>eupnéique</a:t>
            </a:r>
            <a:endParaRPr lang="fr-FR" sz="2400" dirty="0" smtClean="0"/>
          </a:p>
          <a:p>
            <a:pPr marL="342900" indent="-342900">
              <a:spcAft>
                <a:spcPts val="600"/>
              </a:spcAft>
              <a:buFont typeface="Arial" charset="0"/>
              <a:buChar char="•"/>
            </a:pPr>
            <a:r>
              <a:rPr lang="fr-FR" sz="2400" dirty="0" smtClean="0"/>
              <a:t>Arrêt </a:t>
            </a:r>
            <a:r>
              <a:rPr lang="fr-FR" sz="2400" dirty="0" err="1" smtClean="0"/>
              <a:t>imipénème</a:t>
            </a:r>
            <a:r>
              <a:rPr lang="fr-FR" sz="2400" dirty="0" smtClean="0"/>
              <a:t> sans rechute</a:t>
            </a:r>
            <a:endParaRPr lang="fr-FR" sz="2400" dirty="0"/>
          </a:p>
          <a:p>
            <a:pPr marL="342900" indent="-342900">
              <a:spcAft>
                <a:spcPts val="600"/>
              </a:spcAft>
              <a:buFont typeface="Arial" charset="0"/>
              <a:buChar char="•"/>
            </a:pPr>
            <a:r>
              <a:rPr lang="fr-FR" sz="2400" dirty="0" smtClean="0"/>
              <a:t>Amélioration EFR (</a:t>
            </a:r>
            <a:r>
              <a:rPr lang="en-GB" sz="2400" dirty="0" smtClean="0"/>
              <a:t>VEMS</a:t>
            </a:r>
            <a:r>
              <a:rPr lang="en-GB" sz="2400" dirty="0"/>
              <a:t>: 82</a:t>
            </a:r>
            <a:r>
              <a:rPr lang="en-GB" sz="2400" dirty="0" smtClean="0"/>
              <a:t>% de la </a:t>
            </a:r>
            <a:r>
              <a:rPr lang="en-GB" sz="2400" dirty="0" err="1" smtClean="0"/>
              <a:t>théorique</a:t>
            </a:r>
            <a:r>
              <a:rPr lang="en-GB" sz="2400" dirty="0" smtClean="0"/>
              <a:t>)</a:t>
            </a:r>
          </a:p>
          <a:p>
            <a:pPr marL="342900" indent="-342900">
              <a:spcAft>
                <a:spcPts val="600"/>
              </a:spcAft>
              <a:buFont typeface="Arial" charset="0"/>
              <a:buChar char="•"/>
            </a:pPr>
            <a:r>
              <a:rPr lang="en-GB" sz="2400" dirty="0" err="1" smtClean="0"/>
              <a:t>Prélèvements</a:t>
            </a:r>
            <a:r>
              <a:rPr lang="en-GB" sz="2400" dirty="0" smtClean="0"/>
              <a:t> </a:t>
            </a:r>
            <a:r>
              <a:rPr lang="en-GB" sz="2400" dirty="0" err="1" smtClean="0"/>
              <a:t>respiratoires</a:t>
            </a:r>
            <a:r>
              <a:rPr lang="en-GB" sz="2400" dirty="0" smtClean="0"/>
              <a:t> </a:t>
            </a:r>
            <a:r>
              <a:rPr lang="en-GB" sz="2400" dirty="0" err="1" smtClean="0"/>
              <a:t>à</a:t>
            </a:r>
            <a:r>
              <a:rPr lang="en-GB" sz="2400" dirty="0" smtClean="0"/>
              <a:t> distance = </a:t>
            </a:r>
            <a:r>
              <a:rPr lang="en-GB" sz="2400" dirty="0" err="1" smtClean="0"/>
              <a:t>disparition</a:t>
            </a:r>
            <a:r>
              <a:rPr lang="en-GB" sz="2400" dirty="0" smtClean="0"/>
              <a:t> de </a:t>
            </a:r>
            <a:r>
              <a:rPr lang="en-GB" sz="2400" dirty="0" err="1" smtClean="0"/>
              <a:t>l’</a:t>
            </a:r>
            <a:r>
              <a:rPr lang="en-GB" sz="2400" i="1" dirty="0" err="1" smtClean="0"/>
              <a:t>A</a:t>
            </a:r>
            <a:r>
              <a:rPr lang="en-GB" sz="2400" i="1" dirty="0" smtClean="0"/>
              <a:t>. </a:t>
            </a:r>
            <a:r>
              <a:rPr lang="en-GB" sz="2400" i="1" dirty="0" err="1"/>
              <a:t>xylosoxidans</a:t>
            </a:r>
            <a:endParaRPr lang="fr-FR" sz="2400" dirty="0"/>
          </a:p>
          <a:p>
            <a:pPr marL="342900" indent="-342900">
              <a:spcAft>
                <a:spcPts val="600"/>
              </a:spcAft>
              <a:buFont typeface="Arial" charset="0"/>
              <a:buChar char="•"/>
            </a:pPr>
            <a:endParaRPr lang="fr-FR" sz="1200" dirty="0" smtClean="0"/>
          </a:p>
          <a:p>
            <a:pPr marL="342900" indent="-342900">
              <a:spcAft>
                <a:spcPts val="600"/>
              </a:spcAft>
              <a:buFont typeface="Arial" charset="0"/>
              <a:buChar char="•"/>
            </a:pPr>
            <a:r>
              <a:rPr lang="fr-FR" sz="2600" dirty="0" smtClean="0"/>
              <a:t>Participation des phages dans cette amélioration ? </a:t>
            </a:r>
          </a:p>
        </p:txBody>
      </p:sp>
      <p:pic>
        <p:nvPicPr>
          <p:cNvPr id="18"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2169184" cy="754694"/>
          </a:xfrm>
          <a:prstGeom prst="rect">
            <a:avLst/>
          </a:prstGeom>
          <a:noFill/>
        </p:spPr>
        <p:txBody>
          <a:bodyPr wrap="none" rtlCol="0">
            <a:spAutoFit/>
          </a:bodyPr>
          <a:lstStyle/>
          <a:p>
            <a:pPr>
              <a:lnSpc>
                <a:spcPct val="150000"/>
              </a:lnSpc>
            </a:pPr>
            <a:r>
              <a:rPr lang="fr-FR" sz="3200" dirty="0" smtClean="0"/>
              <a:t>Conclusions</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43218" y="1259924"/>
            <a:ext cx="8666864" cy="3508653"/>
          </a:xfrm>
          <a:prstGeom prst="rect">
            <a:avLst/>
          </a:prstGeom>
          <a:noFill/>
        </p:spPr>
        <p:txBody>
          <a:bodyPr wrap="square" rtlCol="0">
            <a:spAutoFit/>
          </a:bodyPr>
          <a:lstStyle/>
          <a:p>
            <a:pPr marL="342900" indent="-342900">
              <a:spcAft>
                <a:spcPts val="600"/>
              </a:spcAft>
              <a:buFont typeface="Arial" charset="0"/>
              <a:buChar char="•"/>
            </a:pPr>
            <a:r>
              <a:rPr lang="fr-FR" sz="2200" dirty="0" smtClean="0"/>
              <a:t>Phages via </a:t>
            </a:r>
            <a:r>
              <a:rPr lang="fr-FR" sz="2200" dirty="0" err="1" smtClean="0"/>
              <a:t>Pherecydes</a:t>
            </a:r>
            <a:r>
              <a:rPr lang="fr-FR" sz="2200" dirty="0" smtClean="0"/>
              <a:t> Pharma (</a:t>
            </a:r>
            <a:r>
              <a:rPr lang="fr-FR" sz="2200" i="1" dirty="0" smtClean="0"/>
              <a:t>S. aureus </a:t>
            </a:r>
            <a:r>
              <a:rPr lang="fr-FR" sz="2200" dirty="0" smtClean="0"/>
              <a:t>ou </a:t>
            </a:r>
            <a:r>
              <a:rPr lang="fr-FR" sz="2200" i="1" dirty="0" smtClean="0"/>
              <a:t>P. </a:t>
            </a:r>
            <a:r>
              <a:rPr lang="fr-FR" sz="2200" i="1" dirty="0" err="1" smtClean="0"/>
              <a:t>aeruginosa</a:t>
            </a:r>
            <a:r>
              <a:rPr lang="fr-FR" sz="2200" dirty="0" smtClean="0"/>
              <a:t>) possibles en aigu mais difficile si défaillance vitale à court terme</a:t>
            </a:r>
          </a:p>
          <a:p>
            <a:pPr marL="342900" indent="-342900">
              <a:spcAft>
                <a:spcPts val="600"/>
              </a:spcAft>
              <a:buFont typeface="Arial" charset="0"/>
              <a:buChar char="•"/>
            </a:pPr>
            <a:r>
              <a:rPr lang="fr-FR" sz="2200" dirty="0" smtClean="0"/>
              <a:t>Phages hors-</a:t>
            </a:r>
            <a:r>
              <a:rPr lang="fr-FR" sz="2200" dirty="0" err="1" smtClean="0"/>
              <a:t>Pherecydes</a:t>
            </a:r>
            <a:r>
              <a:rPr lang="fr-FR" sz="2200" dirty="0" smtClean="0"/>
              <a:t> : inadapté à une pathologie aigue</a:t>
            </a:r>
          </a:p>
          <a:p>
            <a:pPr marL="838200" indent="-127000">
              <a:spcAft>
                <a:spcPts val="600"/>
              </a:spcAft>
              <a:buFont typeface="Arial" charset="0"/>
              <a:buChar char="•"/>
            </a:pPr>
            <a:r>
              <a:rPr lang="fr-FR" sz="2000" dirty="0" smtClean="0"/>
              <a:t>Collection DSMZ (Allemagne)</a:t>
            </a:r>
          </a:p>
          <a:p>
            <a:pPr marL="838200" indent="-127000">
              <a:spcAft>
                <a:spcPts val="600"/>
              </a:spcAft>
              <a:buFont typeface="Arial" charset="0"/>
              <a:buChar char="•"/>
            </a:pPr>
            <a:r>
              <a:rPr lang="fr-FR" sz="2000" dirty="0" smtClean="0"/>
              <a:t>Hôpital Militaire de la Reine Astrid (Belgique)</a:t>
            </a:r>
          </a:p>
          <a:p>
            <a:pPr marL="838200" indent="-127000">
              <a:spcAft>
                <a:spcPts val="600"/>
              </a:spcAft>
              <a:buFont typeface="Arial" charset="0"/>
              <a:buChar char="•"/>
            </a:pPr>
            <a:r>
              <a:rPr lang="fr-FR" sz="2000" dirty="0" smtClean="0"/>
              <a:t>Collection Lausanne (Suisse)</a:t>
            </a:r>
          </a:p>
          <a:p>
            <a:pPr marL="342900" indent="-342900">
              <a:spcAft>
                <a:spcPts val="600"/>
              </a:spcAft>
              <a:buFont typeface="Arial" charset="0"/>
              <a:buChar char="•"/>
            </a:pPr>
            <a:r>
              <a:rPr lang="fr-FR" sz="2200" dirty="0" smtClean="0"/>
              <a:t>CR Comite scientifique spécialisé temporaire Phagothérapie (21 </a:t>
            </a:r>
            <a:r>
              <a:rPr lang="fr-FR" sz="2200" dirty="0"/>
              <a:t>mars </a:t>
            </a:r>
            <a:r>
              <a:rPr lang="fr-FR" sz="2200" dirty="0" smtClean="0"/>
              <a:t>2019). </a:t>
            </a:r>
            <a:r>
              <a:rPr lang="fr-FR" sz="2200" b="1" dirty="0" smtClean="0"/>
              <a:t>Depuis 2015 : 45 demandes </a:t>
            </a:r>
            <a:r>
              <a:rPr lang="fr-FR" sz="2200" b="1" dirty="0" smtClean="0">
                <a:sym typeface="Wingdings"/>
              </a:rPr>
              <a:t> 15 administrations</a:t>
            </a:r>
          </a:p>
          <a:p>
            <a:pPr marL="342900" indent="-342900">
              <a:spcAft>
                <a:spcPts val="600"/>
              </a:spcAft>
              <a:buFont typeface="Arial" charset="0"/>
              <a:buChar char="•"/>
            </a:pPr>
            <a:r>
              <a:rPr lang="fr-FR" sz="2200" dirty="0"/>
              <a:t>Sortir du case-report </a:t>
            </a:r>
            <a:r>
              <a:rPr lang="fr-FR" sz="2200" dirty="0" smtClean="0"/>
              <a:t>et de l’usage ponctuel </a:t>
            </a:r>
            <a:r>
              <a:rPr lang="fr-FR" sz="2200" dirty="0" smtClean="0">
                <a:sym typeface="Wingdings"/>
              </a:rPr>
              <a:t> Evaluation </a:t>
            </a:r>
            <a:r>
              <a:rPr lang="fr-FR" sz="2200"/>
              <a:t>+++ </a:t>
            </a:r>
            <a:endParaRPr lang="fr-FR" sz="2200" dirty="0" smtClean="0"/>
          </a:p>
        </p:txBody>
      </p:sp>
    </p:spTree>
    <p:extLst>
      <p:ext uri="{BB962C8B-B14F-4D97-AF65-F5344CB8AC3E}">
        <p14:creationId xmlns:p14="http://schemas.microsoft.com/office/powerpoint/2010/main" val="9477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2787494" cy="754694"/>
          </a:xfrm>
          <a:prstGeom prst="rect">
            <a:avLst/>
          </a:prstGeom>
          <a:noFill/>
        </p:spPr>
        <p:txBody>
          <a:bodyPr wrap="none" rtlCol="0">
            <a:spAutoFit/>
          </a:bodyPr>
          <a:lstStyle/>
          <a:p>
            <a:pPr>
              <a:lnSpc>
                <a:spcPct val="150000"/>
              </a:lnSpc>
            </a:pPr>
            <a:r>
              <a:rPr lang="fr-FR" sz="3200" dirty="0" smtClean="0"/>
              <a:t>Remerciements</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 xmlns:a16="http://schemas.microsoft.com/office/drawing/2014/main" id="{C9F21F13-AC75-E144-B858-C1A325B65FE0}"/>
              </a:ext>
            </a:extLst>
          </p:cNvPr>
          <p:cNvSpPr txBox="1">
            <a:spLocks/>
          </p:cNvSpPr>
          <p:nvPr/>
        </p:nvSpPr>
        <p:spPr>
          <a:xfrm>
            <a:off x="1" y="1221032"/>
            <a:ext cx="4432299" cy="392246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10000"/>
              </a:lnSpc>
              <a:spcBef>
                <a:spcPts val="0"/>
              </a:spcBef>
            </a:pPr>
            <a:r>
              <a:rPr lang="fr-FR" sz="1600" b="1" dirty="0" smtClean="0"/>
              <a:t>Groupe Hospitalier </a:t>
            </a:r>
            <a:r>
              <a:rPr lang="fr-FR" sz="1600" b="1" dirty="0" err="1" smtClean="0"/>
              <a:t>Pitié-Salpétrière</a:t>
            </a:r>
            <a:endParaRPr lang="fr-FR" sz="1600" b="1" dirty="0" smtClean="0"/>
          </a:p>
          <a:p>
            <a:pPr marL="285750" indent="-285750" algn="l">
              <a:lnSpc>
                <a:spcPct val="110000"/>
              </a:lnSpc>
              <a:spcBef>
                <a:spcPts val="0"/>
              </a:spcBef>
              <a:buFont typeface="Arial" charset="0"/>
              <a:buChar char="•"/>
            </a:pPr>
            <a:r>
              <a:rPr lang="fr-FR" sz="1400" dirty="0"/>
              <a:t>Mme I et sa </a:t>
            </a:r>
            <a:r>
              <a:rPr lang="fr-FR" sz="1400" dirty="0" smtClean="0"/>
              <a:t>famille</a:t>
            </a:r>
            <a:endParaRPr lang="fr-FR" sz="1400" dirty="0"/>
          </a:p>
          <a:p>
            <a:pPr marL="285750" indent="-285750" algn="l">
              <a:lnSpc>
                <a:spcPct val="110000"/>
              </a:lnSpc>
              <a:spcBef>
                <a:spcPts val="0"/>
              </a:spcBef>
              <a:buFont typeface="Arial" charset="0"/>
              <a:buChar char="•"/>
            </a:pPr>
            <a:r>
              <a:rPr lang="fr-FR" sz="1400" dirty="0" smtClean="0"/>
              <a:t>Matthieu </a:t>
            </a:r>
            <a:r>
              <a:rPr lang="fr-FR" sz="1400" dirty="0" err="1" smtClean="0"/>
              <a:t>Peyre</a:t>
            </a:r>
            <a:r>
              <a:rPr lang="fr-FR" sz="1400" dirty="0" smtClean="0"/>
              <a:t> (</a:t>
            </a:r>
            <a:r>
              <a:rPr lang="fr-FR" sz="1400" dirty="0" err="1" smtClean="0"/>
              <a:t>Neurochir</a:t>
            </a:r>
            <a:r>
              <a:rPr lang="fr-FR" sz="1400" dirty="0" smtClean="0"/>
              <a:t> PSL)</a:t>
            </a:r>
          </a:p>
          <a:p>
            <a:pPr marL="285750" indent="-285750" algn="l">
              <a:lnSpc>
                <a:spcPct val="110000"/>
              </a:lnSpc>
              <a:spcBef>
                <a:spcPts val="0"/>
              </a:spcBef>
              <a:buFont typeface="Arial" charset="0"/>
              <a:buChar char="•"/>
            </a:pPr>
            <a:r>
              <a:rPr lang="fr-FR" sz="1400" dirty="0" smtClean="0"/>
              <a:t>Nathalie </a:t>
            </a:r>
            <a:r>
              <a:rPr lang="fr-FR" sz="1400" dirty="0" err="1" smtClean="0"/>
              <a:t>Morgensztjen</a:t>
            </a:r>
            <a:r>
              <a:rPr lang="fr-FR" sz="1400" dirty="0" smtClean="0"/>
              <a:t>, Caroline </a:t>
            </a:r>
            <a:r>
              <a:rPr lang="fr-FR" sz="1400" dirty="0" err="1" smtClean="0"/>
              <a:t>Semaille</a:t>
            </a:r>
            <a:r>
              <a:rPr lang="fr-FR" sz="1400" dirty="0" smtClean="0"/>
              <a:t> (ANSM)</a:t>
            </a:r>
          </a:p>
          <a:p>
            <a:pPr marL="285750" indent="-285750" algn="l">
              <a:lnSpc>
                <a:spcPct val="110000"/>
              </a:lnSpc>
              <a:spcBef>
                <a:spcPts val="0"/>
              </a:spcBef>
              <a:buFont typeface="Arial" charset="0"/>
              <a:buChar char="•"/>
            </a:pPr>
            <a:r>
              <a:rPr lang="fr-FR" sz="1400" dirty="0" smtClean="0"/>
              <a:t>Pherecydes Pharma©</a:t>
            </a:r>
          </a:p>
          <a:p>
            <a:pPr marL="285750" indent="-285750" algn="l">
              <a:lnSpc>
                <a:spcPct val="110000"/>
              </a:lnSpc>
              <a:spcBef>
                <a:spcPts val="0"/>
              </a:spcBef>
              <a:buFont typeface="Arial" charset="0"/>
              <a:buChar char="•"/>
            </a:pPr>
            <a:r>
              <a:rPr lang="fr-FR" sz="1400" dirty="0"/>
              <a:t>Alexandre </a:t>
            </a:r>
            <a:r>
              <a:rPr lang="fr-FR" sz="1400" dirty="0" smtClean="0"/>
              <a:t>Bleibtreu ,Elie Haddad, Stéphane </a:t>
            </a:r>
            <a:r>
              <a:rPr lang="fr-FR" sz="1400" dirty="0" err="1" smtClean="0"/>
              <a:t>Jaureguiberry</a:t>
            </a:r>
            <a:r>
              <a:rPr lang="fr-FR" sz="1400" dirty="0" smtClean="0"/>
              <a:t>, Eric Caumes (SMIT PSL)</a:t>
            </a:r>
          </a:p>
          <a:p>
            <a:pPr marL="285750" indent="-285750" algn="l">
              <a:lnSpc>
                <a:spcPct val="110000"/>
              </a:lnSpc>
              <a:spcBef>
                <a:spcPts val="0"/>
              </a:spcBef>
              <a:buFont typeface="Arial" charset="0"/>
              <a:buChar char="•"/>
            </a:pPr>
            <a:r>
              <a:rPr lang="fr-FR" sz="1400" dirty="0" smtClean="0"/>
              <a:t>Émilie Vallet, Agnès Bellanger (PUI PSL)</a:t>
            </a:r>
          </a:p>
          <a:p>
            <a:pPr marL="285750" indent="-285750" algn="l">
              <a:lnSpc>
                <a:spcPct val="110000"/>
              </a:lnSpc>
              <a:spcBef>
                <a:spcPts val="0"/>
              </a:spcBef>
              <a:buFont typeface="Arial" charset="0"/>
              <a:buChar char="•"/>
            </a:pPr>
            <a:r>
              <a:rPr lang="fr-FR" sz="1400" dirty="0" smtClean="0"/>
              <a:t>Jérôme Robert (Bactériologie PSL)</a:t>
            </a:r>
          </a:p>
          <a:p>
            <a:pPr marL="285750" indent="-285750" algn="l">
              <a:lnSpc>
                <a:spcPct val="110000"/>
              </a:lnSpc>
              <a:spcBef>
                <a:spcPts val="0"/>
              </a:spcBef>
              <a:buFont typeface="Arial" charset="0"/>
              <a:buChar char="•"/>
            </a:pPr>
            <a:r>
              <a:rPr lang="fr-FR" sz="1400" dirty="0" smtClean="0"/>
              <a:t>Marion Le Maréchal, Emmanuelle Gras, David Lebeaux (</a:t>
            </a:r>
            <a:r>
              <a:rPr lang="fr-FR" sz="1400" dirty="0" err="1" smtClean="0"/>
              <a:t>Bacteriologie</a:t>
            </a:r>
            <a:r>
              <a:rPr lang="fr-FR" sz="1400" dirty="0" smtClean="0"/>
              <a:t> et Infectiologie Transversale HEGP)</a:t>
            </a:r>
          </a:p>
          <a:p>
            <a:pPr marL="285750" indent="-285750" algn="l">
              <a:lnSpc>
                <a:spcPct val="110000"/>
              </a:lnSpc>
              <a:spcBef>
                <a:spcPts val="0"/>
              </a:spcBef>
              <a:buFont typeface="Arial" charset="0"/>
              <a:buChar char="•"/>
            </a:pPr>
            <a:r>
              <a:rPr lang="fr-FR" sz="1400" dirty="0" smtClean="0"/>
              <a:t>Alexandre </a:t>
            </a:r>
            <a:r>
              <a:rPr lang="fr-FR" sz="1400" dirty="0" err="1" smtClean="0"/>
              <a:t>Lelouche</a:t>
            </a:r>
            <a:r>
              <a:rPr lang="fr-FR" sz="1400" dirty="0" smtClean="0"/>
              <a:t> et Laurent </a:t>
            </a:r>
            <a:r>
              <a:rPr lang="fr-FR" sz="1400" dirty="0" err="1" smtClean="0"/>
              <a:t>Lantieri</a:t>
            </a:r>
            <a:r>
              <a:rPr lang="fr-FR" sz="1400" dirty="0" smtClean="0"/>
              <a:t> (Chirurgie Plastique HEGP)</a:t>
            </a:r>
          </a:p>
        </p:txBody>
      </p:sp>
      <p:sp>
        <p:nvSpPr>
          <p:cNvPr id="13" name="Espace réservé du contenu 2">
            <a:extLst>
              <a:ext uri="{FF2B5EF4-FFF2-40B4-BE49-F238E27FC236}">
                <a16:creationId xmlns="" xmlns:a16="http://schemas.microsoft.com/office/drawing/2014/main" id="{C9F21F13-AC75-E144-B858-C1A325B65FE0}"/>
              </a:ext>
            </a:extLst>
          </p:cNvPr>
          <p:cNvSpPr txBox="1">
            <a:spLocks/>
          </p:cNvSpPr>
          <p:nvPr/>
        </p:nvSpPr>
        <p:spPr>
          <a:xfrm>
            <a:off x="4508501" y="1221033"/>
            <a:ext cx="4483099" cy="392246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10000"/>
              </a:lnSpc>
              <a:spcBef>
                <a:spcPts val="0"/>
              </a:spcBef>
            </a:pPr>
            <a:r>
              <a:rPr lang="fr-FR" sz="1600" b="1" dirty="0" smtClean="0"/>
              <a:t>Hôpital Européen </a:t>
            </a:r>
            <a:r>
              <a:rPr lang="fr-FR" sz="1600" b="1" dirty="0"/>
              <a:t>G</a:t>
            </a:r>
            <a:r>
              <a:rPr lang="fr-FR" sz="1600" b="1" dirty="0" smtClean="0"/>
              <a:t>eorges Pompidou</a:t>
            </a:r>
          </a:p>
          <a:p>
            <a:pPr marL="285750" indent="-285750" algn="l">
              <a:lnSpc>
                <a:spcPct val="110000"/>
              </a:lnSpc>
              <a:spcBef>
                <a:spcPts val="0"/>
              </a:spcBef>
              <a:buFont typeface="Arial" charset="0"/>
              <a:buChar char="•"/>
            </a:pPr>
            <a:r>
              <a:rPr lang="fr-FR" sz="1400" dirty="0" smtClean="0"/>
              <a:t>Milo et sa famille</a:t>
            </a:r>
          </a:p>
          <a:p>
            <a:pPr marL="285750" indent="-285750" algn="l">
              <a:lnSpc>
                <a:spcPct val="110000"/>
              </a:lnSpc>
              <a:spcBef>
                <a:spcPts val="0"/>
              </a:spcBef>
              <a:buFont typeface="Arial" charset="0"/>
              <a:buChar char="•"/>
            </a:pPr>
            <a:r>
              <a:rPr lang="fr-FR" sz="1400" dirty="0" smtClean="0"/>
              <a:t>Mario </a:t>
            </a:r>
            <a:r>
              <a:rPr lang="fr-FR" sz="1400" dirty="0" err="1" smtClean="0"/>
              <a:t>Vaneecchoutte</a:t>
            </a:r>
            <a:r>
              <a:rPr lang="fr-FR" sz="1400" dirty="0" smtClean="0"/>
              <a:t>, Maia </a:t>
            </a:r>
            <a:r>
              <a:rPr lang="fr-FR" sz="1400" dirty="0" err="1" smtClean="0"/>
              <a:t>Merabishvili</a:t>
            </a:r>
            <a:r>
              <a:rPr lang="fr-FR" sz="1400" dirty="0" smtClean="0"/>
              <a:t>, </a:t>
            </a:r>
            <a:r>
              <a:rPr lang="fr-FR" sz="1400" dirty="0" err="1"/>
              <a:t>Leen</a:t>
            </a:r>
            <a:r>
              <a:rPr lang="fr-FR" sz="1400" dirty="0"/>
              <a:t> Van </a:t>
            </a:r>
            <a:r>
              <a:rPr lang="fr-FR" sz="1400" dirty="0" err="1"/>
              <a:t>Simaey</a:t>
            </a:r>
            <a:r>
              <a:rPr lang="fr-FR" sz="1400" dirty="0"/>
              <a:t> and Hans </a:t>
            </a:r>
            <a:r>
              <a:rPr lang="fr-FR" sz="1400" dirty="0" err="1"/>
              <a:t>Duyvejonck</a:t>
            </a:r>
            <a:r>
              <a:rPr lang="fr-FR" sz="1400" dirty="0"/>
              <a:t> </a:t>
            </a:r>
            <a:r>
              <a:rPr lang="fr-FR" sz="1400" dirty="0" smtClean="0"/>
              <a:t>(Phage production)</a:t>
            </a:r>
            <a:endParaRPr lang="fr-FR" sz="1400" dirty="0"/>
          </a:p>
          <a:p>
            <a:pPr marL="285750" indent="-285750" algn="l">
              <a:lnSpc>
                <a:spcPct val="110000"/>
              </a:lnSpc>
              <a:spcBef>
                <a:spcPts val="0"/>
              </a:spcBef>
              <a:buFont typeface="Arial" charset="0"/>
              <a:buChar char="•"/>
            </a:pPr>
            <a:r>
              <a:rPr lang="fr-FR" sz="1400" dirty="0"/>
              <a:t>Brigitte </a:t>
            </a:r>
            <a:r>
              <a:rPr lang="fr-FR" sz="1400" dirty="0" smtClean="0"/>
              <a:t>Sabatier </a:t>
            </a:r>
            <a:r>
              <a:rPr lang="fr-FR" sz="1400" dirty="0"/>
              <a:t>+ Patrice </a:t>
            </a:r>
            <a:r>
              <a:rPr lang="fr-FR" sz="1400" dirty="0" err="1" smtClean="0"/>
              <a:t>Prognon</a:t>
            </a:r>
            <a:r>
              <a:rPr lang="fr-FR" sz="1400" dirty="0" smtClean="0"/>
              <a:t> (PUI HEGP)</a:t>
            </a:r>
          </a:p>
          <a:p>
            <a:pPr marL="285750" indent="-285750" algn="l">
              <a:lnSpc>
                <a:spcPct val="110000"/>
              </a:lnSpc>
              <a:spcBef>
                <a:spcPts val="0"/>
              </a:spcBef>
              <a:buFont typeface="Arial" charset="0"/>
              <a:buChar char="•"/>
            </a:pPr>
            <a:r>
              <a:rPr lang="fr-FR" sz="1400" dirty="0" smtClean="0"/>
              <a:t>Damien </a:t>
            </a:r>
            <a:r>
              <a:rPr lang="fr-FR" sz="1400" dirty="0"/>
              <a:t>Lannoy (PUI </a:t>
            </a:r>
            <a:r>
              <a:rPr lang="fr-FR" sz="1400" dirty="0" smtClean="0"/>
              <a:t>Lille)</a:t>
            </a:r>
            <a:endParaRPr lang="fr-FR" sz="1400" dirty="0"/>
          </a:p>
          <a:p>
            <a:pPr marL="285750" indent="-285750" algn="l">
              <a:lnSpc>
                <a:spcPct val="110000"/>
              </a:lnSpc>
              <a:spcBef>
                <a:spcPts val="0"/>
              </a:spcBef>
              <a:buFont typeface="Arial" charset="0"/>
              <a:buChar char="•"/>
            </a:pPr>
            <a:r>
              <a:rPr lang="fr-FR" sz="1400" dirty="0" smtClean="0"/>
              <a:t>Romain </a:t>
            </a:r>
            <a:r>
              <a:rPr lang="fr-FR" sz="1400" dirty="0"/>
              <a:t>Guillemain, Lucien </a:t>
            </a:r>
            <a:r>
              <a:rPr lang="fr-FR" sz="1400" dirty="0" err="1" smtClean="0"/>
              <a:t>Lécuyer</a:t>
            </a:r>
            <a:r>
              <a:rPr lang="fr-FR" sz="1400" dirty="0" smtClean="0"/>
              <a:t>, Véronique </a:t>
            </a:r>
            <a:r>
              <a:rPr lang="fr-FR" sz="1400" dirty="0" err="1"/>
              <a:t>Boussaud</a:t>
            </a:r>
            <a:r>
              <a:rPr lang="fr-FR" sz="1400" dirty="0"/>
              <a:t> </a:t>
            </a:r>
            <a:r>
              <a:rPr lang="fr-FR" sz="1400" dirty="0" smtClean="0"/>
              <a:t>(UF transplantation HEGP)</a:t>
            </a:r>
            <a:endParaRPr lang="fr-FR" sz="1400" dirty="0"/>
          </a:p>
          <a:p>
            <a:pPr marL="285750" indent="-285750" algn="l">
              <a:lnSpc>
                <a:spcPct val="110000"/>
              </a:lnSpc>
              <a:spcBef>
                <a:spcPts val="0"/>
              </a:spcBef>
              <a:buFont typeface="Arial" charset="0"/>
              <a:buChar char="•"/>
            </a:pPr>
            <a:r>
              <a:rPr lang="fr-FR" sz="1400" dirty="0" smtClean="0"/>
              <a:t>Catherine </a:t>
            </a:r>
            <a:r>
              <a:rPr lang="fr-FR" sz="1400" dirty="0" err="1"/>
              <a:t>Thumerelle</a:t>
            </a:r>
            <a:r>
              <a:rPr lang="fr-FR" sz="1400" dirty="0"/>
              <a:t> + Sara </a:t>
            </a:r>
            <a:r>
              <a:rPr lang="fr-FR" sz="1400" dirty="0" err="1" smtClean="0"/>
              <a:t>Balagny</a:t>
            </a:r>
            <a:r>
              <a:rPr lang="fr-FR" sz="1400" dirty="0" smtClean="0"/>
              <a:t> (Pneumologie Lille) </a:t>
            </a:r>
            <a:endParaRPr lang="fr-FR" sz="1400" dirty="0"/>
          </a:p>
          <a:p>
            <a:pPr marL="285750" indent="-285750" algn="l">
              <a:lnSpc>
                <a:spcPct val="110000"/>
              </a:lnSpc>
              <a:spcBef>
                <a:spcPts val="0"/>
              </a:spcBef>
              <a:buFont typeface="Arial" charset="0"/>
              <a:buChar char="•"/>
            </a:pPr>
            <a:r>
              <a:rPr lang="fr-FR" sz="1400" dirty="0" smtClean="0"/>
              <a:t>Isabelle </a:t>
            </a:r>
            <a:r>
              <a:rPr lang="fr-FR" sz="1400" dirty="0" err="1"/>
              <a:t>Podglajen</a:t>
            </a:r>
            <a:r>
              <a:rPr lang="fr-FR" sz="1400" dirty="0"/>
              <a:t> + Fabrice </a:t>
            </a:r>
            <a:r>
              <a:rPr lang="fr-FR" sz="1400" dirty="0" err="1" smtClean="0"/>
              <a:t>Compain</a:t>
            </a:r>
            <a:r>
              <a:rPr lang="fr-FR" sz="1400" dirty="0" smtClean="0"/>
              <a:t>, Jean-Luc </a:t>
            </a:r>
            <a:r>
              <a:rPr lang="fr-FR" sz="1400" dirty="0" err="1" smtClean="0"/>
              <a:t>Mainardi</a:t>
            </a:r>
            <a:r>
              <a:rPr lang="fr-FR" sz="1400" dirty="0" smtClean="0"/>
              <a:t> (Microbiologie HEGP) </a:t>
            </a:r>
          </a:p>
          <a:p>
            <a:pPr marL="285750" indent="-285750" algn="l">
              <a:lnSpc>
                <a:spcPct val="110000"/>
              </a:lnSpc>
              <a:spcBef>
                <a:spcPts val="0"/>
              </a:spcBef>
              <a:buFont typeface="Arial" charset="0"/>
              <a:buChar char="•"/>
            </a:pPr>
            <a:r>
              <a:rPr lang="fr-FR" sz="1400" dirty="0" smtClean="0"/>
              <a:t> </a:t>
            </a:r>
            <a:r>
              <a:rPr lang="fr-FR" sz="1400" dirty="0"/>
              <a:t>Caroline </a:t>
            </a:r>
            <a:r>
              <a:rPr lang="fr-FR" sz="1400" dirty="0" err="1" smtClean="0"/>
              <a:t>Semaille</a:t>
            </a:r>
            <a:r>
              <a:rPr lang="fr-FR" sz="1400" dirty="0" smtClean="0"/>
              <a:t>, Nathalie </a:t>
            </a:r>
            <a:r>
              <a:rPr lang="fr-FR" sz="1400" dirty="0" err="1" smtClean="0"/>
              <a:t>Morgensztejn</a:t>
            </a:r>
            <a:r>
              <a:rPr lang="fr-FR" sz="1400" dirty="0" smtClean="0"/>
              <a:t> (ANSM)</a:t>
            </a:r>
            <a:endParaRPr lang="fr-FR" sz="1400" dirty="0"/>
          </a:p>
          <a:p>
            <a:pPr marL="285750" indent="-285750" algn="l">
              <a:lnSpc>
                <a:spcPct val="110000"/>
              </a:lnSpc>
              <a:spcBef>
                <a:spcPts val="0"/>
              </a:spcBef>
              <a:buFont typeface="Arial" charset="0"/>
              <a:buChar char="•"/>
            </a:pPr>
            <a:r>
              <a:rPr lang="fr-FR" sz="1400" dirty="0" smtClean="0"/>
              <a:t>Johannes </a:t>
            </a:r>
            <a:r>
              <a:rPr lang="fr-FR" sz="1400" dirty="0" err="1"/>
              <a:t>Wittman</a:t>
            </a:r>
            <a:r>
              <a:rPr lang="fr-FR" sz="1400" dirty="0"/>
              <a:t> </a:t>
            </a:r>
            <a:r>
              <a:rPr lang="fr-FR" sz="1400" dirty="0" smtClean="0"/>
              <a:t>et Christine </a:t>
            </a:r>
            <a:r>
              <a:rPr lang="fr-FR" sz="1400" dirty="0" err="1"/>
              <a:t>Rohde</a:t>
            </a:r>
            <a:r>
              <a:rPr lang="fr-FR" sz="1400" dirty="0"/>
              <a:t> (</a:t>
            </a:r>
            <a:r>
              <a:rPr lang="fr-FR" sz="1400" dirty="0" smtClean="0"/>
              <a:t>DSMZ)</a:t>
            </a:r>
          </a:p>
          <a:p>
            <a:pPr marL="285750" indent="-285750" algn="l">
              <a:lnSpc>
                <a:spcPct val="110000"/>
              </a:lnSpc>
              <a:spcBef>
                <a:spcPts val="0"/>
              </a:spcBef>
              <a:buFont typeface="Arial" charset="0"/>
              <a:buChar char="•"/>
            </a:pPr>
            <a:r>
              <a:rPr lang="fr-FR" sz="1400" dirty="0" smtClean="0"/>
              <a:t>Jean-Paul </a:t>
            </a:r>
            <a:r>
              <a:rPr lang="fr-FR" sz="1400" dirty="0" err="1"/>
              <a:t>Pirnay</a:t>
            </a:r>
            <a:endParaRPr lang="fr-FR" sz="1400" dirty="0"/>
          </a:p>
          <a:p>
            <a:pPr marL="285750" indent="-285750" algn="l">
              <a:lnSpc>
                <a:spcPct val="110000"/>
              </a:lnSpc>
              <a:spcBef>
                <a:spcPts val="0"/>
              </a:spcBef>
              <a:buFont typeface="Arial" charset="0"/>
              <a:buChar char="•"/>
            </a:pPr>
            <a:r>
              <a:rPr lang="fr-FR" sz="1400" dirty="0" smtClean="0"/>
              <a:t>Laurent </a:t>
            </a:r>
            <a:r>
              <a:rPr lang="fr-FR" sz="1400" dirty="0" err="1" smtClean="0"/>
              <a:t>Debarbieux</a:t>
            </a:r>
            <a:r>
              <a:rPr lang="fr-FR" sz="1400" dirty="0" smtClean="0"/>
              <a:t> et Nicolas Dufour</a:t>
            </a:r>
            <a:endParaRPr lang="fr-FR" sz="1400" dirty="0"/>
          </a:p>
        </p:txBody>
      </p:sp>
    </p:spTree>
    <p:extLst>
      <p:ext uri="{BB962C8B-B14F-4D97-AF65-F5344CB8AC3E}">
        <p14:creationId xmlns:p14="http://schemas.microsoft.com/office/powerpoint/2010/main" val="1237584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097" y="219664"/>
            <a:ext cx="8360622" cy="830997"/>
          </a:xfrm>
          <a:prstGeom prst="rect">
            <a:avLst/>
          </a:prstGeom>
          <a:noFill/>
        </p:spPr>
        <p:txBody>
          <a:bodyPr wrap="none" rtlCol="0">
            <a:spAutoFit/>
          </a:bodyPr>
          <a:lstStyle/>
          <a:p>
            <a:pPr>
              <a:lnSpc>
                <a:spcPct val="150000"/>
              </a:lnSpc>
            </a:pPr>
            <a:r>
              <a:rPr lang="fr-FR" sz="3200" dirty="0" smtClean="0"/>
              <a:t>Histoire #2 (HEGP) : </a:t>
            </a:r>
            <a:r>
              <a:rPr lang="en-GB" sz="3200" i="1" dirty="0"/>
              <a:t>A. </a:t>
            </a:r>
            <a:r>
              <a:rPr lang="en-GB" sz="3200" i="1" dirty="0" err="1"/>
              <a:t>xylosoxidans</a:t>
            </a:r>
            <a:r>
              <a:rPr lang="fr-FR" sz="3200" dirty="0"/>
              <a:t> </a:t>
            </a:r>
            <a:r>
              <a:rPr lang="fr-FR" sz="3200" dirty="0" smtClean="0"/>
              <a:t>pan-résistant</a:t>
            </a:r>
          </a:p>
        </p:txBody>
      </p:sp>
      <p:cxnSp>
        <p:nvCxnSpPr>
          <p:cNvPr id="11" name="Connecteur droit 10">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4" descr="ésultat de recherche d'images pour &quot;HEG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050" y="4129088"/>
            <a:ext cx="2010949" cy="10144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22639" r="22083"/>
          <a:stretch/>
        </p:blipFill>
        <p:spPr>
          <a:xfrm>
            <a:off x="139700" y="1295400"/>
            <a:ext cx="3544461" cy="360680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372" y="1587500"/>
            <a:ext cx="3091773" cy="3098800"/>
          </a:xfrm>
          <a:prstGeom prst="rect">
            <a:avLst/>
          </a:prstGeom>
        </p:spPr>
      </p:pic>
      <p:sp>
        <p:nvSpPr>
          <p:cNvPr id="4" name="ZoneTexte 3"/>
          <p:cNvSpPr txBox="1"/>
          <p:nvPr/>
        </p:nvSpPr>
        <p:spPr>
          <a:xfrm>
            <a:off x="6926007" y="1635125"/>
            <a:ext cx="1934056" cy="1815882"/>
          </a:xfrm>
          <a:prstGeom prst="rect">
            <a:avLst/>
          </a:prstGeom>
          <a:noFill/>
        </p:spPr>
        <p:txBody>
          <a:bodyPr wrap="none" rtlCol="0">
            <a:spAutoFit/>
          </a:bodyPr>
          <a:lstStyle/>
          <a:p>
            <a:r>
              <a:rPr lang="fr-FR" sz="2200" b="1" dirty="0" smtClean="0"/>
              <a:t>CMI</a:t>
            </a:r>
            <a:r>
              <a:rPr lang="fr-FR" sz="2200" dirty="0" smtClean="0"/>
              <a:t> </a:t>
            </a:r>
            <a:r>
              <a:rPr lang="fr-FR" sz="2200" dirty="0"/>
              <a:t>(</a:t>
            </a:r>
            <a:r>
              <a:rPr lang="fr-FR" sz="2200" dirty="0" smtClean="0"/>
              <a:t>µg/ml):</a:t>
            </a:r>
          </a:p>
          <a:p>
            <a:r>
              <a:rPr lang="fr-FR" sz="1800" dirty="0" err="1" smtClean="0"/>
              <a:t>Cefto</a:t>
            </a:r>
            <a:r>
              <a:rPr lang="fr-FR" sz="1800" dirty="0" smtClean="0"/>
              <a:t>/</a:t>
            </a:r>
            <a:r>
              <a:rPr lang="fr-FR" sz="1800" dirty="0" err="1" smtClean="0"/>
              <a:t>tazo</a:t>
            </a:r>
            <a:r>
              <a:rPr lang="fr-FR" sz="1800" dirty="0" smtClean="0"/>
              <a:t> &gt; 256</a:t>
            </a:r>
          </a:p>
          <a:p>
            <a:r>
              <a:rPr lang="fr-FR" sz="1800" dirty="0" err="1" smtClean="0"/>
              <a:t>Témocilline</a:t>
            </a:r>
            <a:r>
              <a:rPr lang="fr-FR" sz="1800" dirty="0" smtClean="0"/>
              <a:t> = 1024</a:t>
            </a:r>
          </a:p>
          <a:p>
            <a:r>
              <a:rPr lang="fr-FR" sz="1800" dirty="0" err="1" smtClean="0"/>
              <a:t>Colimycine</a:t>
            </a:r>
            <a:r>
              <a:rPr lang="fr-FR" sz="1800" dirty="0" smtClean="0"/>
              <a:t> = 256</a:t>
            </a:r>
          </a:p>
          <a:p>
            <a:r>
              <a:rPr lang="fr-FR" sz="1800" dirty="0" err="1"/>
              <a:t>Tigecycline</a:t>
            </a:r>
            <a:r>
              <a:rPr lang="fr-FR" sz="1800" dirty="0"/>
              <a:t> = </a:t>
            </a:r>
            <a:r>
              <a:rPr lang="fr-FR" sz="1800" dirty="0" smtClean="0"/>
              <a:t>6</a:t>
            </a:r>
          </a:p>
          <a:p>
            <a:r>
              <a:rPr lang="fr-FR" sz="1800" dirty="0" err="1" smtClean="0"/>
              <a:t>Imipénème</a:t>
            </a:r>
            <a:r>
              <a:rPr lang="fr-FR" sz="1800" dirty="0" smtClean="0"/>
              <a:t> = 32</a:t>
            </a:r>
            <a:endParaRPr lang="fr-FR" sz="1800" dirty="0"/>
          </a:p>
        </p:txBody>
      </p:sp>
      <p:sp>
        <p:nvSpPr>
          <p:cNvPr id="12" name="ZoneTexte 11"/>
          <p:cNvSpPr txBox="1"/>
          <p:nvPr/>
        </p:nvSpPr>
        <p:spPr>
          <a:xfrm>
            <a:off x="3724979" y="4643421"/>
            <a:ext cx="1949701" cy="415498"/>
          </a:xfrm>
          <a:prstGeom prst="rect">
            <a:avLst/>
          </a:prstGeom>
          <a:noFill/>
        </p:spPr>
        <p:txBody>
          <a:bodyPr wrap="none" rtlCol="0">
            <a:spAutoFit/>
          </a:bodyPr>
          <a:lstStyle/>
          <a:p>
            <a:pPr algn="ctr">
              <a:lnSpc>
                <a:spcPct val="150000"/>
              </a:lnSpc>
            </a:pPr>
            <a:r>
              <a:rPr lang="fr-FR" sz="1400" smtClean="0"/>
              <a:t>Photos </a:t>
            </a:r>
            <a:r>
              <a:rPr lang="fr-FR" sz="1400" dirty="0" smtClean="0"/>
              <a:t>Fabrice </a:t>
            </a:r>
            <a:r>
              <a:rPr lang="fr-FR" sz="1400" dirty="0" err="1" smtClean="0"/>
              <a:t>Compain</a:t>
            </a:r>
            <a:endParaRPr lang="fr-FR" sz="1400" dirty="0" smtClean="0"/>
          </a:p>
        </p:txBody>
      </p:sp>
    </p:spTree>
    <p:extLst>
      <p:ext uri="{BB962C8B-B14F-4D97-AF65-F5344CB8AC3E}">
        <p14:creationId xmlns:p14="http://schemas.microsoft.com/office/powerpoint/2010/main" val="276127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252" y="1339601"/>
            <a:ext cx="8743404" cy="1431161"/>
          </a:xfrm>
          <a:prstGeom prst="rect">
            <a:avLst/>
          </a:prstGeom>
          <a:noFill/>
        </p:spPr>
        <p:txBody>
          <a:bodyPr wrap="square" rtlCol="0">
            <a:spAutoFit/>
          </a:bodyPr>
          <a:lstStyle/>
          <a:p>
            <a:pPr marL="357188" indent="-357188">
              <a:spcAft>
                <a:spcPts val="900"/>
              </a:spcAft>
              <a:buFont typeface="Arial" charset="0"/>
              <a:buChar char="•"/>
            </a:pPr>
            <a:r>
              <a:rPr lang="fr-FR" sz="2400" dirty="0" smtClean="0"/>
              <a:t>Co-découverte en 1915 (Frederick </a:t>
            </a:r>
            <a:r>
              <a:rPr lang="fr-FR" sz="2400" dirty="0" err="1" smtClean="0"/>
              <a:t>Twort</a:t>
            </a:r>
            <a:r>
              <a:rPr lang="fr-FR" sz="2400" dirty="0" smtClean="0"/>
              <a:t>) et 1917 (Félix d</a:t>
            </a:r>
            <a:r>
              <a:rPr lang="fr-FR" sz="2400" b="1" dirty="0" smtClean="0"/>
              <a:t>’</a:t>
            </a:r>
            <a:r>
              <a:rPr lang="fr-FR" sz="2400" dirty="0" smtClean="0"/>
              <a:t>Hérelle) </a:t>
            </a:r>
          </a:p>
          <a:p>
            <a:pPr marL="342900" indent="-342900">
              <a:spcAft>
                <a:spcPts val="900"/>
              </a:spcAft>
              <a:buFont typeface="Arial" charset="0"/>
              <a:buChar char="•"/>
            </a:pPr>
            <a:r>
              <a:rPr lang="fr-FR" sz="2400" dirty="0" smtClean="0"/>
              <a:t>Abandonnés dans les années 40-50 (antibiothérapie)</a:t>
            </a:r>
          </a:p>
          <a:p>
            <a:pPr marL="342900" indent="-342900">
              <a:spcAft>
                <a:spcPts val="900"/>
              </a:spcAft>
              <a:buFont typeface="Arial" charset="0"/>
              <a:buChar char="•"/>
            </a:pPr>
            <a:r>
              <a:rPr lang="fr-FR" sz="2400" dirty="0" smtClean="0"/>
              <a:t>Usage poursuivi en ex-URSS (Géorgie +++)</a:t>
            </a:r>
          </a:p>
        </p:txBody>
      </p:sp>
      <p:sp>
        <p:nvSpPr>
          <p:cNvPr id="6" name="ZoneTexte 5"/>
          <p:cNvSpPr txBox="1"/>
          <p:nvPr/>
        </p:nvSpPr>
        <p:spPr>
          <a:xfrm>
            <a:off x="278097" y="219664"/>
            <a:ext cx="5376023" cy="830997"/>
          </a:xfrm>
          <a:prstGeom prst="rect">
            <a:avLst/>
          </a:prstGeom>
          <a:noFill/>
        </p:spPr>
        <p:txBody>
          <a:bodyPr wrap="none" rtlCol="0">
            <a:spAutoFit/>
          </a:bodyPr>
          <a:lstStyle/>
          <a:p>
            <a:pPr>
              <a:lnSpc>
                <a:spcPct val="150000"/>
              </a:lnSpc>
            </a:pPr>
            <a:r>
              <a:rPr lang="fr-FR" sz="3200" dirty="0" smtClean="0"/>
              <a:t>Pourquoi des phages en </a:t>
            </a:r>
            <a:r>
              <a:rPr lang="fr-FR" sz="3200" dirty="0" smtClean="0"/>
              <a:t>2020 </a:t>
            </a:r>
            <a:r>
              <a:rPr lang="fr-FR" sz="3200" dirty="0" smtClean="0"/>
              <a:t>?</a:t>
            </a:r>
          </a:p>
        </p:txBody>
      </p:sp>
      <p:cxnSp>
        <p:nvCxnSpPr>
          <p:cNvPr id="9" name="Connecteur droit 8">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5879806" y="3232300"/>
            <a:ext cx="1446358" cy="1338828"/>
          </a:xfrm>
          <a:prstGeom prst="rect">
            <a:avLst/>
          </a:prstGeom>
          <a:noFill/>
        </p:spPr>
        <p:txBody>
          <a:bodyPr wrap="none" rtlCol="0">
            <a:spAutoFit/>
          </a:bodyPr>
          <a:lstStyle/>
          <a:p>
            <a:pPr>
              <a:lnSpc>
                <a:spcPct val="150000"/>
              </a:lnSpc>
            </a:pPr>
            <a:r>
              <a:rPr lang="fr-FR" sz="1800" dirty="0" smtClean="0"/>
              <a:t>Institut </a:t>
            </a:r>
            <a:r>
              <a:rPr lang="fr-FR" sz="1800" dirty="0" err="1" smtClean="0"/>
              <a:t>Eliava</a:t>
            </a:r>
            <a:endParaRPr lang="fr-FR" sz="1800" dirty="0" smtClean="0"/>
          </a:p>
          <a:p>
            <a:pPr>
              <a:lnSpc>
                <a:spcPct val="150000"/>
              </a:lnSpc>
            </a:pPr>
            <a:r>
              <a:rPr lang="fr-FR" sz="1800" dirty="0" smtClean="0"/>
              <a:t>Tbilissi</a:t>
            </a:r>
          </a:p>
          <a:p>
            <a:pPr>
              <a:lnSpc>
                <a:spcPct val="150000"/>
              </a:lnSpc>
            </a:pPr>
            <a:r>
              <a:rPr lang="fr-FR" sz="1800" dirty="0" smtClean="0"/>
              <a:t>Géorgie</a:t>
            </a:r>
            <a:endParaRPr lang="fr-FR" sz="1800" dirty="0"/>
          </a:p>
        </p:txBody>
      </p:sp>
      <p:sp>
        <p:nvSpPr>
          <p:cNvPr id="11" name="ZoneTexte 10"/>
          <p:cNvSpPr txBox="1"/>
          <p:nvPr/>
        </p:nvSpPr>
        <p:spPr>
          <a:xfrm>
            <a:off x="2965181" y="4681835"/>
            <a:ext cx="3213637" cy="461665"/>
          </a:xfrm>
          <a:prstGeom prst="rect">
            <a:avLst/>
          </a:prstGeom>
          <a:noFill/>
        </p:spPr>
        <p:txBody>
          <a:bodyPr wrap="none" rtlCol="0">
            <a:spAutoFit/>
          </a:bodyPr>
          <a:lstStyle/>
          <a:p>
            <a:pPr algn="ctr"/>
            <a:r>
              <a:rPr lang="fr-FR" sz="1200" dirty="0" err="1" smtClean="0"/>
              <a:t>Abedon</a:t>
            </a:r>
            <a:r>
              <a:rPr lang="fr-FR" sz="1200" dirty="0" smtClean="0"/>
              <a:t>, S.T.  2017 </a:t>
            </a:r>
            <a:r>
              <a:rPr lang="fr-FR" sz="1200" dirty="0" err="1" smtClean="0"/>
              <a:t>Microbiology</a:t>
            </a:r>
            <a:r>
              <a:rPr lang="fr-FR" sz="1200" dirty="0" smtClean="0"/>
              <a:t> Spectrum</a:t>
            </a:r>
          </a:p>
          <a:p>
            <a:pPr algn="ctr"/>
            <a:r>
              <a:rPr lang="fr-FR" sz="1200" dirty="0" err="1" smtClean="0"/>
              <a:t>Debarbieux</a:t>
            </a:r>
            <a:r>
              <a:rPr lang="fr-FR" sz="1200" dirty="0" smtClean="0"/>
              <a:t>, L. </a:t>
            </a:r>
            <a:r>
              <a:rPr lang="fr-FR" sz="1200" i="1" dirty="0" smtClean="0"/>
              <a:t>et al </a:t>
            </a:r>
            <a:r>
              <a:rPr lang="fr-FR" sz="1200" dirty="0" smtClean="0"/>
              <a:t>2016 FEMS </a:t>
            </a:r>
            <a:r>
              <a:rPr lang="fr-FR" sz="1200" dirty="0" err="1" smtClean="0"/>
              <a:t>Microbiol</a:t>
            </a:r>
            <a:r>
              <a:rPr lang="fr-FR" sz="1200" dirty="0" smtClean="0"/>
              <a:t> </a:t>
            </a:r>
            <a:r>
              <a:rPr lang="fr-FR" sz="1200" dirty="0" err="1" smtClean="0"/>
              <a:t>Letters</a:t>
            </a:r>
            <a:endParaRPr lang="fr-FR" sz="1200" dirty="0"/>
          </a:p>
        </p:txBody>
      </p:sp>
      <p:pic>
        <p:nvPicPr>
          <p:cNvPr id="1026" name="Picture 2" descr="ésultat de recherche d'images pour &quot;institut eliava georgie&quot;"/>
          <p:cNvPicPr>
            <a:picLocks noChangeAspect="1" noChangeArrowheads="1"/>
          </p:cNvPicPr>
          <p:nvPr/>
        </p:nvPicPr>
        <p:blipFill rotWithShape="1">
          <a:blip r:embed="rId2">
            <a:extLst>
              <a:ext uri="{28A0092B-C50C-407E-A947-70E740481C1C}">
                <a14:useLocalDpi xmlns:a14="http://schemas.microsoft.com/office/drawing/2010/main" val="0"/>
              </a:ext>
            </a:extLst>
          </a:blip>
          <a:srcRect t="16372" b="21116"/>
          <a:stretch/>
        </p:blipFill>
        <p:spPr bwMode="auto">
          <a:xfrm>
            <a:off x="1488561" y="2860162"/>
            <a:ext cx="4393972" cy="206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252" y="1339601"/>
            <a:ext cx="8743404" cy="3162404"/>
          </a:xfrm>
          <a:prstGeom prst="rect">
            <a:avLst/>
          </a:prstGeom>
          <a:noFill/>
        </p:spPr>
        <p:txBody>
          <a:bodyPr wrap="square" rtlCol="0">
            <a:spAutoFit/>
          </a:bodyPr>
          <a:lstStyle/>
          <a:p>
            <a:pPr marL="357188" indent="-357188">
              <a:spcAft>
                <a:spcPts val="900"/>
              </a:spcAft>
              <a:buFont typeface="Arial" charset="0"/>
              <a:buChar char="•"/>
            </a:pPr>
            <a:r>
              <a:rPr lang="fr-FR" sz="2400" dirty="0" smtClean="0"/>
              <a:t>Co-découverte en 1915 (Frederick </a:t>
            </a:r>
            <a:r>
              <a:rPr lang="fr-FR" sz="2400" dirty="0" err="1" smtClean="0"/>
              <a:t>Twort</a:t>
            </a:r>
            <a:r>
              <a:rPr lang="fr-FR" sz="2400" dirty="0" smtClean="0"/>
              <a:t>) et 1917 (Félix d</a:t>
            </a:r>
            <a:r>
              <a:rPr lang="fr-FR" sz="2400" b="1" dirty="0" smtClean="0"/>
              <a:t>’</a:t>
            </a:r>
            <a:r>
              <a:rPr lang="fr-FR" sz="2400" dirty="0" smtClean="0"/>
              <a:t>Hérelle) </a:t>
            </a:r>
          </a:p>
          <a:p>
            <a:pPr marL="342900" indent="-342900">
              <a:spcAft>
                <a:spcPts val="900"/>
              </a:spcAft>
              <a:buFont typeface="Arial" charset="0"/>
              <a:buChar char="•"/>
            </a:pPr>
            <a:r>
              <a:rPr lang="fr-FR" sz="2400" dirty="0" smtClean="0"/>
              <a:t>Abandonnés dans les années 40-50 (antibiothérapie)</a:t>
            </a:r>
          </a:p>
          <a:p>
            <a:pPr marL="342900" indent="-342900">
              <a:spcAft>
                <a:spcPts val="900"/>
              </a:spcAft>
              <a:buFont typeface="Arial" charset="0"/>
              <a:buChar char="•"/>
            </a:pPr>
            <a:r>
              <a:rPr lang="fr-FR" sz="2400" dirty="0" smtClean="0"/>
              <a:t>Usage poursuivi en ex-URSS (Géorgie +++)</a:t>
            </a:r>
          </a:p>
          <a:p>
            <a:pPr marL="342900" indent="-342900">
              <a:spcAft>
                <a:spcPts val="900"/>
              </a:spcAft>
              <a:buFont typeface="Arial" charset="0"/>
              <a:buChar char="•"/>
            </a:pPr>
            <a:r>
              <a:rPr lang="fr-FR" sz="2400" dirty="0" smtClean="0"/>
              <a:t>« Redécouverte » à la fin du XX</a:t>
            </a:r>
            <a:r>
              <a:rPr lang="fr-FR" sz="2400" baseline="30000" dirty="0" smtClean="0"/>
              <a:t>ème</a:t>
            </a:r>
            <a:r>
              <a:rPr lang="fr-FR" sz="2400" dirty="0" smtClean="0"/>
              <a:t> siècle</a:t>
            </a:r>
          </a:p>
          <a:p>
            <a:pPr marL="900113" indent="-314325">
              <a:spcAft>
                <a:spcPts val="900"/>
              </a:spcAft>
              <a:buFont typeface="Wingdings" charset="2"/>
              <a:buChar char="§"/>
            </a:pPr>
            <a:r>
              <a:rPr lang="fr-FR" sz="2200" dirty="0" err="1" smtClean="0"/>
              <a:t>Antibiorésistance</a:t>
            </a:r>
            <a:r>
              <a:rPr lang="fr-FR" sz="2200" dirty="0" smtClean="0"/>
              <a:t> (impasses thérapeutiques)</a:t>
            </a:r>
          </a:p>
          <a:p>
            <a:pPr marL="900113" indent="-314325">
              <a:spcAft>
                <a:spcPts val="900"/>
              </a:spcAft>
              <a:buFont typeface="Wingdings" charset="2"/>
              <a:buChar char="§"/>
            </a:pPr>
            <a:r>
              <a:rPr lang="fr-FR" sz="2200" dirty="0" smtClean="0"/>
              <a:t>Difficultés thérapeutiques, même avec bactéries sensibles aux antibiotiques (infections sur matériel/chroniques)</a:t>
            </a:r>
          </a:p>
        </p:txBody>
      </p:sp>
      <p:sp>
        <p:nvSpPr>
          <p:cNvPr id="6" name="ZoneTexte 5"/>
          <p:cNvSpPr txBox="1"/>
          <p:nvPr/>
        </p:nvSpPr>
        <p:spPr>
          <a:xfrm>
            <a:off x="278097" y="219664"/>
            <a:ext cx="5376023" cy="830997"/>
          </a:xfrm>
          <a:prstGeom prst="rect">
            <a:avLst/>
          </a:prstGeom>
          <a:noFill/>
        </p:spPr>
        <p:txBody>
          <a:bodyPr wrap="none" rtlCol="0">
            <a:spAutoFit/>
          </a:bodyPr>
          <a:lstStyle/>
          <a:p>
            <a:pPr>
              <a:lnSpc>
                <a:spcPct val="150000"/>
              </a:lnSpc>
            </a:pPr>
            <a:r>
              <a:rPr lang="fr-FR" sz="3200" dirty="0" smtClean="0"/>
              <a:t>Pourquoi des phages en </a:t>
            </a:r>
            <a:r>
              <a:rPr lang="fr-FR" sz="3200" dirty="0" smtClean="0"/>
              <a:t>2020 </a:t>
            </a:r>
            <a:r>
              <a:rPr lang="fr-FR" sz="3200" dirty="0" smtClean="0"/>
              <a:t>?</a:t>
            </a:r>
          </a:p>
        </p:txBody>
      </p:sp>
      <p:cxnSp>
        <p:nvCxnSpPr>
          <p:cNvPr id="9" name="Connecteur droit 8">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2965181" y="4681835"/>
            <a:ext cx="3213637" cy="461665"/>
          </a:xfrm>
          <a:prstGeom prst="rect">
            <a:avLst/>
          </a:prstGeom>
          <a:noFill/>
        </p:spPr>
        <p:txBody>
          <a:bodyPr wrap="none" rtlCol="0">
            <a:spAutoFit/>
          </a:bodyPr>
          <a:lstStyle/>
          <a:p>
            <a:pPr algn="ctr"/>
            <a:r>
              <a:rPr lang="fr-FR" sz="1200" dirty="0" err="1" smtClean="0"/>
              <a:t>Abedon</a:t>
            </a:r>
            <a:r>
              <a:rPr lang="fr-FR" sz="1200" dirty="0" smtClean="0"/>
              <a:t>, S.T.  2017 </a:t>
            </a:r>
            <a:r>
              <a:rPr lang="fr-FR" sz="1200" dirty="0" err="1" smtClean="0"/>
              <a:t>Microbiology</a:t>
            </a:r>
            <a:r>
              <a:rPr lang="fr-FR" sz="1200" dirty="0" smtClean="0"/>
              <a:t> Spectrum</a:t>
            </a:r>
          </a:p>
          <a:p>
            <a:pPr algn="ctr"/>
            <a:r>
              <a:rPr lang="fr-FR" sz="1200" dirty="0" err="1" smtClean="0"/>
              <a:t>Debarbieux</a:t>
            </a:r>
            <a:r>
              <a:rPr lang="fr-FR" sz="1200" dirty="0" smtClean="0"/>
              <a:t>, L. </a:t>
            </a:r>
            <a:r>
              <a:rPr lang="fr-FR" sz="1200" i="1" dirty="0" smtClean="0"/>
              <a:t>et al </a:t>
            </a:r>
            <a:r>
              <a:rPr lang="fr-FR" sz="1200" dirty="0" smtClean="0"/>
              <a:t>2016 FEMS </a:t>
            </a:r>
            <a:r>
              <a:rPr lang="fr-FR" sz="1200" dirty="0" err="1" smtClean="0"/>
              <a:t>Microbiol</a:t>
            </a:r>
            <a:r>
              <a:rPr lang="fr-FR" sz="1200" dirty="0" smtClean="0"/>
              <a:t> </a:t>
            </a:r>
            <a:r>
              <a:rPr lang="fr-FR" sz="1200" dirty="0" err="1" smtClean="0"/>
              <a:t>Letters</a:t>
            </a:r>
            <a:endParaRPr lang="fr-FR" sz="1200" dirty="0"/>
          </a:p>
        </p:txBody>
      </p:sp>
    </p:spTree>
    <p:extLst>
      <p:ext uri="{BB962C8B-B14F-4D97-AF65-F5344CB8AC3E}">
        <p14:creationId xmlns:p14="http://schemas.microsoft.com/office/powerpoint/2010/main" val="69954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8097" y="219664"/>
            <a:ext cx="8685455" cy="830997"/>
          </a:xfrm>
          <a:prstGeom prst="rect">
            <a:avLst/>
          </a:prstGeom>
          <a:noFill/>
        </p:spPr>
        <p:txBody>
          <a:bodyPr wrap="none" rtlCol="0">
            <a:spAutoFit/>
          </a:bodyPr>
          <a:lstStyle/>
          <a:p>
            <a:pPr>
              <a:lnSpc>
                <a:spcPct val="150000"/>
              </a:lnSpc>
            </a:pPr>
            <a:r>
              <a:rPr lang="fr-FR" sz="3200" dirty="0" smtClean="0"/>
              <a:t>Bactériophages et mucoviscidose : peu de données</a:t>
            </a:r>
            <a:endParaRPr lang="fr-FR" sz="3200" dirty="0" smtClean="0"/>
          </a:p>
        </p:txBody>
      </p:sp>
      <p:cxnSp>
        <p:nvCxnSpPr>
          <p:cNvPr id="5" name="Connecteur droit 4">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270476" y="4561055"/>
            <a:ext cx="2055114" cy="461665"/>
          </a:xfrm>
          <a:prstGeom prst="rect">
            <a:avLst/>
          </a:prstGeom>
          <a:noFill/>
        </p:spPr>
        <p:txBody>
          <a:bodyPr wrap="none" rtlCol="0">
            <a:spAutoFit/>
          </a:bodyPr>
          <a:lstStyle/>
          <a:p>
            <a:pPr algn="r"/>
            <a:r>
              <a:rPr lang="fr-FR" sz="1200" dirty="0" err="1" smtClean="0"/>
              <a:t>Kutateladze</a:t>
            </a:r>
            <a:r>
              <a:rPr lang="fr-FR" sz="1200" dirty="0" smtClean="0"/>
              <a:t> M and </a:t>
            </a:r>
            <a:r>
              <a:rPr lang="fr-FR" sz="1200" dirty="0" err="1"/>
              <a:t>Adamia</a:t>
            </a:r>
            <a:r>
              <a:rPr lang="fr-FR" sz="1200" dirty="0"/>
              <a:t> R. </a:t>
            </a:r>
            <a:endParaRPr lang="fr-FR" sz="1200" dirty="0" smtClean="0"/>
          </a:p>
          <a:p>
            <a:pPr algn="r"/>
            <a:r>
              <a:rPr lang="fr-FR" sz="1200" dirty="0" smtClean="0"/>
              <a:t>Trends </a:t>
            </a:r>
            <a:r>
              <a:rPr lang="fr-FR" sz="1200" dirty="0" err="1"/>
              <a:t>Biotechnol</a:t>
            </a:r>
            <a:r>
              <a:rPr lang="fr-FR" sz="1200" dirty="0" smtClean="0"/>
              <a:t>. 2010</a:t>
            </a:r>
            <a:endParaRPr lang="fr-FR" sz="1200" dirty="0"/>
          </a:p>
        </p:txBody>
      </p:sp>
      <p:sp>
        <p:nvSpPr>
          <p:cNvPr id="8" name="ZoneTexte 7"/>
          <p:cNvSpPr txBox="1"/>
          <p:nvPr/>
        </p:nvSpPr>
        <p:spPr>
          <a:xfrm>
            <a:off x="825500" y="1311541"/>
            <a:ext cx="7486650" cy="1200329"/>
          </a:xfrm>
          <a:prstGeom prst="rect">
            <a:avLst/>
          </a:prstGeom>
          <a:noFill/>
          <a:ln>
            <a:solidFill>
              <a:schemeClr val="tx2"/>
            </a:solidFill>
          </a:ln>
        </p:spPr>
        <p:txBody>
          <a:bodyPr wrap="square" rtlCol="0">
            <a:spAutoFit/>
          </a:bodyPr>
          <a:lstStyle/>
          <a:p>
            <a:pPr marL="285750" indent="-285750">
              <a:buFont typeface="Arial" charset="0"/>
              <a:buChar char="•"/>
            </a:pPr>
            <a:r>
              <a:rPr lang="fr-FR" sz="1800" dirty="0" smtClean="0"/>
              <a:t>Femme, 17 ans</a:t>
            </a:r>
          </a:p>
          <a:p>
            <a:pPr marL="285750" indent="-285750">
              <a:buFont typeface="Arial" charset="0"/>
              <a:buChar char="•"/>
            </a:pPr>
            <a:r>
              <a:rPr lang="fr-FR" sz="1800" dirty="0" smtClean="0"/>
              <a:t>Infection/colonisation chronique</a:t>
            </a:r>
            <a:r>
              <a:rPr lang="en-GB" sz="1800" i="1" dirty="0"/>
              <a:t> </a:t>
            </a:r>
            <a:r>
              <a:rPr lang="en-GB" sz="1800" i="1" dirty="0" err="1"/>
              <a:t>Achromobacter</a:t>
            </a:r>
            <a:r>
              <a:rPr lang="en-GB" sz="1800" i="1" dirty="0"/>
              <a:t> </a:t>
            </a:r>
            <a:r>
              <a:rPr lang="en-GB" sz="1800" i="1" dirty="0" err="1" smtClean="0"/>
              <a:t>xylosoxidans</a:t>
            </a:r>
            <a:r>
              <a:rPr lang="en-GB" sz="1800" i="1" dirty="0" smtClean="0"/>
              <a:t> </a:t>
            </a:r>
            <a:r>
              <a:rPr lang="en-GB" sz="1800" dirty="0"/>
              <a:t>multi-R</a:t>
            </a:r>
            <a:endParaRPr lang="en-GB" sz="1800" i="1" dirty="0" smtClean="0"/>
          </a:p>
          <a:p>
            <a:pPr marL="285750" indent="-285750">
              <a:buFont typeface="Arial" charset="0"/>
              <a:buChar char="•"/>
            </a:pPr>
            <a:r>
              <a:rPr lang="fr-FR" sz="1800" dirty="0" smtClean="0"/>
              <a:t>Nébulisation 1/j, 20j </a:t>
            </a:r>
            <a:r>
              <a:rPr lang="fr-FR" sz="1800" dirty="0" smtClean="0">
                <a:sym typeface="Wingdings"/>
              </a:rPr>
              <a:t> M1, M3, M6, M12</a:t>
            </a:r>
          </a:p>
          <a:p>
            <a:pPr marL="285750" indent="-285750">
              <a:buFont typeface="Arial" charset="0"/>
              <a:buChar char="•"/>
            </a:pPr>
            <a:r>
              <a:rPr lang="fr-FR" sz="1800" dirty="0" smtClean="0">
                <a:sym typeface="Wingdings"/>
              </a:rPr>
              <a:t>Amélioration clinique</a:t>
            </a:r>
            <a:endParaRPr lang="fr-FR" sz="1800" dirty="0"/>
          </a:p>
        </p:txBody>
      </p:sp>
      <p:sp>
        <p:nvSpPr>
          <p:cNvPr id="9" name="ZoneTexte 8"/>
          <p:cNvSpPr txBox="1"/>
          <p:nvPr/>
        </p:nvSpPr>
        <p:spPr>
          <a:xfrm>
            <a:off x="825500" y="2704222"/>
            <a:ext cx="7486650" cy="1200329"/>
          </a:xfrm>
          <a:prstGeom prst="rect">
            <a:avLst/>
          </a:prstGeom>
          <a:noFill/>
          <a:ln>
            <a:solidFill>
              <a:schemeClr val="tx2"/>
            </a:solidFill>
          </a:ln>
        </p:spPr>
        <p:txBody>
          <a:bodyPr wrap="square" rtlCol="0">
            <a:spAutoFit/>
          </a:bodyPr>
          <a:lstStyle/>
          <a:p>
            <a:pPr marL="285750" indent="-285750">
              <a:buFont typeface="Arial" charset="0"/>
              <a:buChar char="•"/>
            </a:pPr>
            <a:r>
              <a:rPr lang="fr-FR" sz="1800" dirty="0" smtClean="0"/>
              <a:t>Femme, 26 ans</a:t>
            </a:r>
          </a:p>
          <a:p>
            <a:pPr marL="285750" indent="-285750">
              <a:buFont typeface="Arial" charset="0"/>
              <a:buChar char="•"/>
            </a:pPr>
            <a:r>
              <a:rPr lang="fr-FR" sz="1800" dirty="0" smtClean="0"/>
              <a:t>Infection/colonisation chronique</a:t>
            </a:r>
            <a:r>
              <a:rPr lang="en-GB" sz="1800" i="1" dirty="0"/>
              <a:t> </a:t>
            </a:r>
            <a:r>
              <a:rPr lang="en-GB" sz="1800" i="1" dirty="0" smtClean="0"/>
              <a:t>Pseudomonas aeruginosa </a:t>
            </a:r>
            <a:r>
              <a:rPr lang="en-GB" sz="1800" dirty="0" smtClean="0"/>
              <a:t>multi-R</a:t>
            </a:r>
          </a:p>
          <a:p>
            <a:pPr marL="285750" indent="-285750">
              <a:buFont typeface="Arial" charset="0"/>
              <a:buChar char="•"/>
            </a:pPr>
            <a:r>
              <a:rPr lang="fr-FR" sz="1800" dirty="0" smtClean="0"/>
              <a:t>Phages IV toutes les 6h, pendant 8 semaines </a:t>
            </a:r>
          </a:p>
          <a:p>
            <a:pPr marL="285750" indent="-285750">
              <a:buFont typeface="Arial" charset="0"/>
              <a:buChar char="•"/>
            </a:pPr>
            <a:r>
              <a:rPr lang="fr-FR" sz="1800" dirty="0" smtClean="0">
                <a:sym typeface="Wingdings"/>
              </a:rPr>
              <a:t>Amélioration clinique</a:t>
            </a:r>
            <a:endParaRPr lang="fr-FR" sz="1800" dirty="0"/>
          </a:p>
        </p:txBody>
      </p:sp>
      <p:sp>
        <p:nvSpPr>
          <p:cNvPr id="10" name="ZoneTexte 9"/>
          <p:cNvSpPr txBox="1"/>
          <p:nvPr/>
        </p:nvSpPr>
        <p:spPr>
          <a:xfrm>
            <a:off x="825500" y="4068706"/>
            <a:ext cx="7486650" cy="923330"/>
          </a:xfrm>
          <a:prstGeom prst="rect">
            <a:avLst/>
          </a:prstGeom>
          <a:noFill/>
          <a:ln>
            <a:solidFill>
              <a:schemeClr val="tx2"/>
            </a:solidFill>
          </a:ln>
        </p:spPr>
        <p:txBody>
          <a:bodyPr wrap="square" rtlCol="0">
            <a:spAutoFit/>
          </a:bodyPr>
          <a:lstStyle/>
          <a:p>
            <a:pPr marL="285750" indent="-285750">
              <a:buFont typeface="Arial" charset="0"/>
              <a:buChar char="•"/>
            </a:pPr>
            <a:r>
              <a:rPr lang="fr-FR" sz="1800" dirty="0" smtClean="0"/>
              <a:t>Expérience Georgienne : 8 patients</a:t>
            </a:r>
          </a:p>
          <a:p>
            <a:pPr marL="285750" indent="-285750">
              <a:buFont typeface="Arial" charset="0"/>
              <a:buChar char="•"/>
            </a:pPr>
            <a:r>
              <a:rPr lang="fr-FR" sz="1800" dirty="0" smtClean="0"/>
              <a:t>Aérosols  « </a:t>
            </a:r>
            <a:r>
              <a:rPr lang="fr-FR" sz="1800" dirty="0" err="1" smtClean="0"/>
              <a:t>several</a:t>
            </a:r>
            <a:r>
              <a:rPr lang="fr-FR" sz="1800" dirty="0" smtClean="0"/>
              <a:t> times » 6-10 jours</a:t>
            </a:r>
          </a:p>
          <a:p>
            <a:pPr marL="285750" indent="-285750">
              <a:buFont typeface="Arial" charset="0"/>
              <a:buChar char="•"/>
            </a:pPr>
            <a:r>
              <a:rPr lang="fr-FR" sz="1800" dirty="0" smtClean="0"/>
              <a:t>« Amélioration fonctionnelle et microbiologique »</a:t>
            </a:r>
            <a:endParaRPr lang="fr-FR" sz="1800" dirty="0"/>
          </a:p>
        </p:txBody>
      </p:sp>
      <p:sp>
        <p:nvSpPr>
          <p:cNvPr id="11" name="ZoneTexte 10"/>
          <p:cNvSpPr txBox="1"/>
          <p:nvPr/>
        </p:nvSpPr>
        <p:spPr>
          <a:xfrm>
            <a:off x="6436316" y="3646723"/>
            <a:ext cx="1875834" cy="276999"/>
          </a:xfrm>
          <a:prstGeom prst="rect">
            <a:avLst/>
          </a:prstGeom>
          <a:noFill/>
        </p:spPr>
        <p:txBody>
          <a:bodyPr wrap="none" rtlCol="0">
            <a:spAutoFit/>
          </a:bodyPr>
          <a:lstStyle/>
          <a:p>
            <a:pPr algn="ctr"/>
            <a:r>
              <a:rPr lang="fr-FR" sz="1200" dirty="0" smtClean="0"/>
              <a:t>Law, N. </a:t>
            </a:r>
            <a:r>
              <a:rPr lang="fr-FR" sz="1200" i="1" dirty="0" smtClean="0"/>
              <a:t>et al </a:t>
            </a:r>
            <a:r>
              <a:rPr lang="fr-FR" sz="1200" dirty="0" smtClean="0"/>
              <a:t>Infection 2019</a:t>
            </a:r>
          </a:p>
        </p:txBody>
      </p:sp>
      <p:sp>
        <p:nvSpPr>
          <p:cNvPr id="12" name="ZoneTexte 11"/>
          <p:cNvSpPr txBox="1"/>
          <p:nvPr/>
        </p:nvSpPr>
        <p:spPr>
          <a:xfrm>
            <a:off x="6013316" y="2233282"/>
            <a:ext cx="2298834" cy="276999"/>
          </a:xfrm>
          <a:prstGeom prst="rect">
            <a:avLst/>
          </a:prstGeom>
          <a:noFill/>
        </p:spPr>
        <p:txBody>
          <a:bodyPr wrap="none" rtlCol="0">
            <a:spAutoFit/>
          </a:bodyPr>
          <a:lstStyle/>
          <a:p>
            <a:pPr algn="ctr"/>
            <a:r>
              <a:rPr lang="fr-FR" sz="1200" dirty="0" smtClean="0"/>
              <a:t>Hoyle, N. </a:t>
            </a:r>
            <a:r>
              <a:rPr lang="fr-FR" sz="1200" i="1" dirty="0" smtClean="0"/>
              <a:t>et al</a:t>
            </a:r>
            <a:r>
              <a:rPr lang="fr-FR" sz="1200" dirty="0" smtClean="0"/>
              <a:t> </a:t>
            </a:r>
            <a:r>
              <a:rPr lang="fr-FR" sz="1200" dirty="0" err="1" smtClean="0"/>
              <a:t>Res</a:t>
            </a:r>
            <a:r>
              <a:rPr lang="fr-FR" sz="1200" dirty="0" smtClean="0"/>
              <a:t> </a:t>
            </a:r>
            <a:r>
              <a:rPr lang="fr-FR" sz="1200" dirty="0" err="1" smtClean="0"/>
              <a:t>Microbiol</a:t>
            </a:r>
            <a:r>
              <a:rPr lang="fr-FR" sz="1200" dirty="0" smtClean="0"/>
              <a:t> 2018</a:t>
            </a:r>
          </a:p>
        </p:txBody>
      </p:sp>
    </p:spTree>
    <p:extLst>
      <p:ext uri="{BB962C8B-B14F-4D97-AF65-F5344CB8AC3E}">
        <p14:creationId xmlns:p14="http://schemas.microsoft.com/office/powerpoint/2010/main" val="204532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8097" y="219664"/>
            <a:ext cx="8685455" cy="830997"/>
          </a:xfrm>
          <a:prstGeom prst="rect">
            <a:avLst/>
          </a:prstGeom>
          <a:noFill/>
        </p:spPr>
        <p:txBody>
          <a:bodyPr wrap="none" rtlCol="0">
            <a:spAutoFit/>
          </a:bodyPr>
          <a:lstStyle/>
          <a:p>
            <a:pPr>
              <a:lnSpc>
                <a:spcPct val="150000"/>
              </a:lnSpc>
            </a:pPr>
            <a:r>
              <a:rPr lang="fr-FR" sz="3200" dirty="0" smtClean="0"/>
              <a:t>Bactériophages et mucoviscidose : peu de données</a:t>
            </a:r>
            <a:endParaRPr lang="fr-FR" sz="3200" dirty="0" smtClean="0"/>
          </a:p>
        </p:txBody>
      </p:sp>
      <p:cxnSp>
        <p:nvCxnSpPr>
          <p:cNvPr id="5" name="Connecteur droit 4">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78097" y="1233488"/>
            <a:ext cx="8632825" cy="1477328"/>
          </a:xfrm>
          <a:prstGeom prst="rect">
            <a:avLst/>
          </a:prstGeom>
          <a:noFill/>
          <a:ln>
            <a:noFill/>
          </a:ln>
        </p:spPr>
        <p:txBody>
          <a:bodyPr wrap="square" rtlCol="0">
            <a:spAutoFit/>
          </a:bodyPr>
          <a:lstStyle/>
          <a:p>
            <a:pPr marL="285750" indent="-285750">
              <a:buFont typeface="Arial" charset="0"/>
              <a:buChar char="•"/>
            </a:pPr>
            <a:r>
              <a:rPr lang="fr-FR" sz="1800" dirty="0" smtClean="0"/>
              <a:t>Homme, 15 ans</a:t>
            </a:r>
          </a:p>
          <a:p>
            <a:pPr marL="285750" indent="-285750">
              <a:buFont typeface="Arial" charset="0"/>
              <a:buChar char="•"/>
            </a:pPr>
            <a:r>
              <a:rPr lang="fr-FR" sz="1800" dirty="0" smtClean="0"/>
              <a:t>Infection disséminée à </a:t>
            </a:r>
            <a:r>
              <a:rPr lang="fr-FR" sz="1800" i="1" dirty="0" err="1" smtClean="0"/>
              <a:t>Mycobacterium</a:t>
            </a:r>
            <a:r>
              <a:rPr lang="fr-FR" sz="1800" i="1" dirty="0" smtClean="0"/>
              <a:t> </a:t>
            </a:r>
            <a:r>
              <a:rPr lang="fr-FR" sz="1800" i="1" dirty="0" err="1" smtClean="0"/>
              <a:t>abscessus</a:t>
            </a:r>
            <a:endParaRPr lang="en-GB" sz="1800" i="1" dirty="0" smtClean="0"/>
          </a:p>
          <a:p>
            <a:pPr marL="285750" indent="-285750">
              <a:buFont typeface="Arial" charset="0"/>
              <a:buChar char="•"/>
            </a:pPr>
            <a:r>
              <a:rPr lang="fr-FR" sz="1800" dirty="0" smtClean="0"/>
              <a:t>Modification génétique de 3 phages </a:t>
            </a:r>
            <a:r>
              <a:rPr lang="fr-FR" sz="1800" dirty="0" err="1" smtClean="0"/>
              <a:t>anti-</a:t>
            </a:r>
            <a:r>
              <a:rPr lang="fr-FR" sz="1800" i="1" dirty="0" err="1" smtClean="0"/>
              <a:t>M</a:t>
            </a:r>
            <a:r>
              <a:rPr lang="fr-FR" sz="1800" i="1" dirty="0" smtClean="0"/>
              <a:t>. </a:t>
            </a:r>
            <a:r>
              <a:rPr lang="fr-FR" sz="1800" i="1" dirty="0" err="1" smtClean="0"/>
              <a:t>abscessus</a:t>
            </a:r>
            <a:r>
              <a:rPr lang="fr-FR" sz="1800" i="1" dirty="0" smtClean="0"/>
              <a:t> </a:t>
            </a:r>
            <a:r>
              <a:rPr lang="fr-FR" sz="1800" i="1" dirty="0" smtClean="0">
                <a:sym typeface="Wingdings"/>
              </a:rPr>
              <a:t> </a:t>
            </a:r>
            <a:r>
              <a:rPr lang="fr-FR" sz="1800" dirty="0" smtClean="0">
                <a:sym typeface="Wingdings"/>
              </a:rPr>
              <a:t>Accroitre leur capacité lytique</a:t>
            </a:r>
            <a:r>
              <a:rPr lang="fr-FR" sz="1800" dirty="0" smtClean="0"/>
              <a:t> </a:t>
            </a:r>
            <a:endParaRPr lang="fr-FR" sz="1800" dirty="0" smtClean="0">
              <a:sym typeface="Wingdings"/>
            </a:endParaRPr>
          </a:p>
          <a:p>
            <a:pPr marL="285750" indent="-285750">
              <a:buFont typeface="Arial" charset="0"/>
              <a:buChar char="•"/>
            </a:pPr>
            <a:r>
              <a:rPr lang="fr-FR" sz="1800" dirty="0" smtClean="0">
                <a:sym typeface="Wingdings"/>
              </a:rPr>
              <a:t>Injection IVx2/j 32 semaines</a:t>
            </a:r>
          </a:p>
          <a:p>
            <a:pPr marL="285750" indent="-285750">
              <a:buFont typeface="Arial" charset="0"/>
              <a:buChar char="•"/>
            </a:pPr>
            <a:r>
              <a:rPr lang="fr-FR" sz="1800" dirty="0" smtClean="0">
                <a:sym typeface="Wingdings"/>
              </a:rPr>
              <a:t>Amélioration clinique</a:t>
            </a:r>
            <a:endParaRPr lang="fr-FR" sz="1800" dirty="0"/>
          </a:p>
        </p:txBody>
      </p:sp>
      <p:sp>
        <p:nvSpPr>
          <p:cNvPr id="12" name="ZoneTexte 11"/>
          <p:cNvSpPr txBox="1"/>
          <p:nvPr/>
        </p:nvSpPr>
        <p:spPr>
          <a:xfrm>
            <a:off x="1192658" y="4467919"/>
            <a:ext cx="1582292" cy="461665"/>
          </a:xfrm>
          <a:prstGeom prst="rect">
            <a:avLst/>
          </a:prstGeom>
          <a:noFill/>
        </p:spPr>
        <p:txBody>
          <a:bodyPr wrap="none" rtlCol="0">
            <a:spAutoFit/>
          </a:bodyPr>
          <a:lstStyle/>
          <a:p>
            <a:pPr algn="r"/>
            <a:r>
              <a:rPr lang="fr-FR" sz="1200" dirty="0" err="1" smtClean="0"/>
              <a:t>Dedrick</a:t>
            </a:r>
            <a:r>
              <a:rPr lang="fr-FR" sz="1200" dirty="0" smtClean="0"/>
              <a:t>, R.M. </a:t>
            </a:r>
            <a:r>
              <a:rPr lang="fr-FR" sz="1200" i="1" dirty="0" smtClean="0"/>
              <a:t>et al</a:t>
            </a:r>
            <a:r>
              <a:rPr lang="fr-FR" sz="1200" dirty="0" smtClean="0"/>
              <a:t> </a:t>
            </a:r>
          </a:p>
          <a:p>
            <a:pPr algn="r"/>
            <a:r>
              <a:rPr lang="fr-FR" sz="1200" dirty="0" smtClean="0"/>
              <a:t>Nature </a:t>
            </a:r>
            <a:r>
              <a:rPr lang="fr-FR" sz="1200" dirty="0" err="1" smtClean="0"/>
              <a:t>Medicine</a:t>
            </a:r>
            <a:r>
              <a:rPr lang="fr-FR" sz="1200" dirty="0" smtClean="0"/>
              <a:t> 2019</a:t>
            </a:r>
          </a:p>
        </p:txBody>
      </p:sp>
      <p:pic>
        <p:nvPicPr>
          <p:cNvPr id="2" name="Image 1"/>
          <p:cNvPicPr>
            <a:picLocks noChangeAspect="1"/>
          </p:cNvPicPr>
          <p:nvPr/>
        </p:nvPicPr>
        <p:blipFill>
          <a:blip r:embed="rId2"/>
          <a:stretch>
            <a:fillRect/>
          </a:stretch>
        </p:blipFill>
        <p:spPr>
          <a:xfrm>
            <a:off x="2774950" y="2610409"/>
            <a:ext cx="3594100" cy="2533091"/>
          </a:xfrm>
          <a:prstGeom prst="rect">
            <a:avLst/>
          </a:prstGeom>
        </p:spPr>
      </p:pic>
    </p:spTree>
    <p:extLst>
      <p:ext uri="{BB962C8B-B14F-4D97-AF65-F5344CB8AC3E}">
        <p14:creationId xmlns:p14="http://schemas.microsoft.com/office/powerpoint/2010/main" val="1871323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702" y="1513449"/>
            <a:ext cx="8994596" cy="2631490"/>
          </a:xfrm>
          <a:prstGeom prst="rect">
            <a:avLst/>
          </a:prstGeom>
          <a:noFill/>
        </p:spPr>
        <p:txBody>
          <a:bodyPr wrap="square" rtlCol="0">
            <a:spAutoFit/>
          </a:bodyPr>
          <a:lstStyle/>
          <a:p>
            <a:pPr marL="342900" indent="-342900">
              <a:lnSpc>
                <a:spcPct val="150000"/>
              </a:lnSpc>
              <a:buFont typeface="Arial" charset="0"/>
              <a:buChar char="•"/>
            </a:pPr>
            <a:r>
              <a:rPr lang="fr-FR" sz="2200" dirty="0" smtClean="0"/>
              <a:t>Des milliers de patients traités mais peu (pas) de données « EBM »</a:t>
            </a:r>
          </a:p>
          <a:p>
            <a:pPr marL="342900" indent="-342900">
              <a:lnSpc>
                <a:spcPct val="150000"/>
              </a:lnSpc>
              <a:buFont typeface="Arial" charset="0"/>
              <a:buChar char="•"/>
            </a:pPr>
            <a:r>
              <a:rPr lang="fr-FR" sz="2200" dirty="0" smtClean="0"/>
              <a:t>Une seule entreprise produisant des phages à usage humain en France (</a:t>
            </a:r>
            <a:r>
              <a:rPr lang="fr-FR" sz="2200" dirty="0" err="1" smtClean="0"/>
              <a:t>Pherecydes</a:t>
            </a:r>
            <a:r>
              <a:rPr lang="fr-FR" sz="2200" dirty="0" smtClean="0"/>
              <a:t> Pharma) : </a:t>
            </a:r>
            <a:r>
              <a:rPr lang="fr-FR" sz="2200" i="1" dirty="0" smtClean="0"/>
              <a:t>Staphylococcus aureus </a:t>
            </a:r>
            <a:r>
              <a:rPr lang="fr-FR" sz="2200" dirty="0" smtClean="0"/>
              <a:t>et </a:t>
            </a:r>
            <a:r>
              <a:rPr lang="fr-FR" sz="2200" i="1" dirty="0" smtClean="0"/>
              <a:t>Pseudomonas aeruginosa</a:t>
            </a:r>
          </a:p>
          <a:p>
            <a:pPr marL="342900" indent="-342900">
              <a:lnSpc>
                <a:spcPct val="150000"/>
              </a:lnSpc>
              <a:buFont typeface="Arial" charset="0"/>
              <a:buChar char="•"/>
            </a:pPr>
            <a:r>
              <a:rPr lang="fr-FR" sz="2200" dirty="0" smtClean="0"/>
              <a:t>Craintes du public (pas trop) et scepticisme des </a:t>
            </a:r>
            <a:r>
              <a:rPr lang="fr-FR" sz="2200" dirty="0"/>
              <a:t>médecins (surtout) </a:t>
            </a:r>
            <a:endParaRPr lang="fr-FR" sz="2200" dirty="0" smtClean="0"/>
          </a:p>
          <a:p>
            <a:pPr marL="342900" indent="-342900">
              <a:lnSpc>
                <a:spcPct val="150000"/>
              </a:lnSpc>
              <a:buFont typeface="Arial" charset="0"/>
              <a:buChar char="•"/>
            </a:pPr>
            <a:r>
              <a:rPr lang="fr-FR" sz="2200" dirty="0" smtClean="0"/>
              <a:t>Lourdeur administrative pour un usage ponctuel « compassionnel »</a:t>
            </a:r>
          </a:p>
        </p:txBody>
      </p:sp>
      <p:sp>
        <p:nvSpPr>
          <p:cNvPr id="6" name="ZoneTexte 5"/>
          <p:cNvSpPr txBox="1"/>
          <p:nvPr/>
        </p:nvSpPr>
        <p:spPr>
          <a:xfrm>
            <a:off x="278097" y="219664"/>
            <a:ext cx="8647111" cy="754694"/>
          </a:xfrm>
          <a:prstGeom prst="rect">
            <a:avLst/>
          </a:prstGeom>
          <a:noFill/>
        </p:spPr>
        <p:txBody>
          <a:bodyPr wrap="none" rtlCol="0">
            <a:spAutoFit/>
          </a:bodyPr>
          <a:lstStyle/>
          <a:p>
            <a:pPr>
              <a:lnSpc>
                <a:spcPct val="150000"/>
              </a:lnSpc>
            </a:pPr>
            <a:r>
              <a:rPr lang="fr-FR" sz="3200" dirty="0" smtClean="0"/>
              <a:t>Pourquoi est-ce un </a:t>
            </a:r>
            <a:r>
              <a:rPr lang="fr-FR" sz="3200" b="1" dirty="0" smtClean="0"/>
              <a:t>médicament</a:t>
            </a:r>
            <a:r>
              <a:rPr lang="fr-FR" sz="3200" dirty="0" smtClean="0"/>
              <a:t> (très) compliqué ?</a:t>
            </a:r>
          </a:p>
        </p:txBody>
      </p:sp>
      <p:cxnSp>
        <p:nvCxnSpPr>
          <p:cNvPr id="9" name="Connecteur droit 8">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0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8097" y="219664"/>
            <a:ext cx="6065507" cy="830997"/>
          </a:xfrm>
          <a:prstGeom prst="rect">
            <a:avLst/>
          </a:prstGeom>
          <a:noFill/>
        </p:spPr>
        <p:txBody>
          <a:bodyPr wrap="none" rtlCol="0">
            <a:spAutoFit/>
          </a:bodyPr>
          <a:lstStyle/>
          <a:p>
            <a:pPr>
              <a:lnSpc>
                <a:spcPct val="150000"/>
              </a:lnSpc>
            </a:pPr>
            <a:r>
              <a:rPr lang="fr-FR" sz="3200" dirty="0" smtClean="0"/>
              <a:t>Deux illustrations de la « vraie vie »</a:t>
            </a:r>
          </a:p>
        </p:txBody>
      </p:sp>
      <p:cxnSp>
        <p:nvCxnSpPr>
          <p:cNvPr id="9" name="Connecteur droit 8">
            <a:extLst>
              <a:ext uri="{FF2B5EF4-FFF2-40B4-BE49-F238E27FC236}">
                <a16:creationId xmlns:a16="http://schemas.microsoft.com/office/drawing/2014/main" xmlns="" id="{6FBA7DDA-5AD3-9946-986C-B149720EF2A3}"/>
              </a:ext>
            </a:extLst>
          </p:cNvPr>
          <p:cNvCxnSpPr/>
          <p:nvPr/>
        </p:nvCxnSpPr>
        <p:spPr>
          <a:xfrm>
            <a:off x="0" y="1233488"/>
            <a:ext cx="760095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pic>
        <p:nvPicPr>
          <p:cNvPr id="2050" name="Picture 2" descr="ésultat de recherche d'images pour &quot;pitié salpétriè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54" y="1600540"/>
            <a:ext cx="3089564" cy="2451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ésultat de recherche d'images pour &quot;HEG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818" y="1842660"/>
            <a:ext cx="4286250" cy="21621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834449" y="4027382"/>
            <a:ext cx="2447850" cy="938719"/>
          </a:xfrm>
          <a:prstGeom prst="rect">
            <a:avLst/>
          </a:prstGeom>
          <a:noFill/>
        </p:spPr>
        <p:txBody>
          <a:bodyPr wrap="none" rtlCol="0">
            <a:spAutoFit/>
          </a:bodyPr>
          <a:lstStyle/>
          <a:p>
            <a:pPr algn="ctr">
              <a:lnSpc>
                <a:spcPct val="150000"/>
              </a:lnSpc>
            </a:pPr>
            <a:r>
              <a:rPr lang="fr-FR" sz="2200" dirty="0" smtClean="0"/>
              <a:t>GH </a:t>
            </a:r>
            <a:r>
              <a:rPr lang="fr-FR" sz="2200" dirty="0" err="1" smtClean="0"/>
              <a:t>Pitié-Salpétrière</a:t>
            </a:r>
            <a:endParaRPr lang="fr-FR" sz="2200" dirty="0" smtClean="0"/>
          </a:p>
          <a:p>
            <a:pPr algn="ctr"/>
            <a:r>
              <a:rPr lang="fr-FR" sz="2200" dirty="0" smtClean="0"/>
              <a:t>« Compliqué »</a:t>
            </a:r>
          </a:p>
        </p:txBody>
      </p:sp>
      <p:sp>
        <p:nvSpPr>
          <p:cNvPr id="11" name="ZoneTexte 10"/>
          <p:cNvSpPr txBox="1"/>
          <p:nvPr/>
        </p:nvSpPr>
        <p:spPr>
          <a:xfrm>
            <a:off x="3905552" y="4041237"/>
            <a:ext cx="4424416" cy="938719"/>
          </a:xfrm>
          <a:prstGeom prst="rect">
            <a:avLst/>
          </a:prstGeom>
          <a:noFill/>
        </p:spPr>
        <p:txBody>
          <a:bodyPr wrap="none" rtlCol="0">
            <a:spAutoFit/>
          </a:bodyPr>
          <a:lstStyle/>
          <a:p>
            <a:pPr algn="ctr">
              <a:lnSpc>
                <a:spcPct val="150000"/>
              </a:lnSpc>
            </a:pPr>
            <a:r>
              <a:rPr lang="fr-FR" sz="2200" dirty="0" smtClean="0"/>
              <a:t>Hôpital Européen Georges Pompidou</a:t>
            </a:r>
          </a:p>
          <a:p>
            <a:pPr algn="ctr"/>
            <a:r>
              <a:rPr lang="fr-FR" sz="2200" dirty="0" smtClean="0"/>
              <a:t>« Très Compliqué »</a:t>
            </a:r>
          </a:p>
        </p:txBody>
      </p:sp>
    </p:spTree>
    <p:extLst>
      <p:ext uri="{BB962C8B-B14F-4D97-AF65-F5344CB8AC3E}">
        <p14:creationId xmlns:p14="http://schemas.microsoft.com/office/powerpoint/2010/main" val="1311749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TotalTime>
  <Words>1672</Words>
  <Application>Microsoft Macintosh PowerPoint</Application>
  <PresentationFormat>Présentation à l'écran (16:9)</PresentationFormat>
  <Paragraphs>294</Paragraphs>
  <Slides>33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Calibri</vt:lpstr>
      <vt:lpstr>Calibri Light</vt:lpstr>
      <vt:lpstr>ＭＳ Ｐゴシック</vt:lpstr>
      <vt:lpstr>Trebuchet MS</vt:lpstr>
      <vt:lpstr>Wingdings</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EO 21</dc:creator>
  <cp:lastModifiedBy>David Lebeaux</cp:lastModifiedBy>
  <cp:revision>75</cp:revision>
  <dcterms:created xsi:type="dcterms:W3CDTF">2018-10-31T13:41:41Z</dcterms:created>
  <dcterms:modified xsi:type="dcterms:W3CDTF">2020-11-10T22:38:24Z</dcterms:modified>
</cp:coreProperties>
</file>