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3" r:id="rId1"/>
  </p:sldMasterIdLst>
  <p:notesMasterIdLst>
    <p:notesMasterId r:id="rId25"/>
  </p:notesMasterIdLst>
  <p:sldIdLst>
    <p:sldId id="256" r:id="rId2"/>
    <p:sldId id="311" r:id="rId3"/>
    <p:sldId id="258" r:id="rId4"/>
    <p:sldId id="262" r:id="rId5"/>
    <p:sldId id="267" r:id="rId6"/>
    <p:sldId id="277" r:id="rId7"/>
    <p:sldId id="315" r:id="rId8"/>
    <p:sldId id="279" r:id="rId9"/>
    <p:sldId id="280" r:id="rId10"/>
    <p:sldId id="283" r:id="rId11"/>
    <p:sldId id="288" r:id="rId12"/>
    <p:sldId id="289" r:id="rId13"/>
    <p:sldId id="296" r:id="rId14"/>
    <p:sldId id="307" r:id="rId15"/>
    <p:sldId id="308" r:id="rId16"/>
    <p:sldId id="309" r:id="rId17"/>
    <p:sldId id="310" r:id="rId18"/>
    <p:sldId id="298" r:id="rId19"/>
    <p:sldId id="300" r:id="rId20"/>
    <p:sldId id="297" r:id="rId21"/>
    <p:sldId id="270" r:id="rId22"/>
    <p:sldId id="317" r:id="rId23"/>
    <p:sldId id="316" r:id="rId24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lerena, Catherine" initials="L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7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434" autoAdjust="0"/>
  </p:normalViewPr>
  <p:slideViewPr>
    <p:cSldViewPr snapToGrid="0">
      <p:cViewPr>
        <p:scale>
          <a:sx n="110" d="100"/>
          <a:sy n="110" d="100"/>
        </p:scale>
        <p:origin x="2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015391-C462-458C-BDA6-78D7AFE8A51C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557CD-CCA7-43CF-B79E-1CC82B4025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594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L’observance est meilleure chez les enfants de 0 à 5 ans &gt; enfants 6 à 12 ans &gt; adolescents et jeunes adultes (p = 0,009)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355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étude multicentrique, observationnelle, longitudinale, sur base de données du Registre Français de la Mucoviscidose de l’association Vaincre La Mucoviscidose.</a:t>
            </a:r>
          </a:p>
          <a:p>
            <a:r>
              <a:rPr lang="fr-FR" dirty="0" smtClean="0"/>
              <a:t>Ont été inclus tous les patients du Registre Français de la Mucoviscidose ayant réalisé une transition pédiatrie/adulte (passage d’un centre pédiatrique à un centre adulte, ou d’une équipe pédiatrique à une équipe adulte dans le cas d’un suivi dans un centre mixte) en 2013 ou 2014. La durée de suivi des patients était de 6 ans avec au mieux 3 ans de suivi avant la transition et au mieux 3 ans après la transition</a:t>
            </a:r>
          </a:p>
          <a:p>
            <a:endParaRPr lang="fr-FR" dirty="0" smtClean="0"/>
          </a:p>
          <a:p>
            <a:r>
              <a:rPr lang="fr-FR" dirty="0" smtClean="0"/>
              <a:t>les analyses ont été réalisées sur un total de 228 patients et 1 340 observations (228 observations à l’année de transition et 1 112 observations aux années pré- et post-transition). Les patients ont été suivis en moyenne 4.9±0.4 ans (</a:t>
            </a:r>
            <a:r>
              <a:rPr lang="fr-FR" dirty="0" err="1" smtClean="0"/>
              <a:t>min-max</a:t>
            </a:r>
            <a:r>
              <a:rPr lang="fr-FR" dirty="0" smtClean="0"/>
              <a:t> : 1-5). </a:t>
            </a:r>
          </a:p>
          <a:p>
            <a:r>
              <a:rPr lang="fr-FR" dirty="0" smtClean="0"/>
              <a:t>228 patients PEC en </a:t>
            </a:r>
            <a:r>
              <a:rPr lang="fr-FR" dirty="0" err="1" smtClean="0"/>
              <a:t>ped</a:t>
            </a:r>
            <a:r>
              <a:rPr lang="fr-FR" dirty="0" smtClean="0"/>
              <a:t> </a:t>
            </a:r>
            <a:r>
              <a:rPr lang="fr-FR" dirty="0" err="1" smtClean="0"/>
              <a:t>dasn</a:t>
            </a:r>
            <a:r>
              <a:rPr lang="fr-FR" dirty="0" smtClean="0"/>
              <a:t> 37 centres soit 16 ± 14 patients par centres</a:t>
            </a:r>
            <a:r>
              <a:rPr lang="fr-FR" b="1" dirty="0" smtClean="0"/>
              <a:t> 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943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95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ü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retours (77 % ) soit 4700 patients concernés (73% de   la cohorte française)</a:t>
            </a:r>
          </a:p>
          <a:p>
            <a:pPr marL="685646" lvl="2" indent="0">
              <a:buNone/>
            </a:pPr>
            <a:r>
              <a:rPr lang="fr-FR" sz="112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Adultes 66%, </a:t>
            </a:r>
          </a:p>
          <a:p>
            <a:pPr marL="685646" lvl="2" indent="0">
              <a:buNone/>
            </a:pPr>
            <a:r>
              <a:rPr lang="fr-FR" sz="112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mixte 70%, </a:t>
            </a:r>
          </a:p>
          <a:p>
            <a:pPr marL="685646" lvl="2" indent="0">
              <a:buNone/>
            </a:pPr>
            <a:r>
              <a:rPr lang="fr-FR" sz="1125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pédiatrie 87%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203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296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L’ </a:t>
            </a:r>
            <a:r>
              <a:rPr lang="fr-FR" dirty="0" err="1" smtClean="0"/>
              <a:t>empowerment</a:t>
            </a:r>
            <a:r>
              <a:rPr lang="fr-FR" baseline="0" dirty="0" smtClean="0"/>
              <a:t> ou l'</a:t>
            </a:r>
            <a:r>
              <a:rPr lang="fr-FR" baseline="0" dirty="0" err="1" smtClean="0"/>
              <a:t>empouvoirement</a:t>
            </a:r>
            <a:r>
              <a:rPr lang="fr-FR" baseline="0" dirty="0" smtClean="0"/>
              <a:t> = </a:t>
            </a:r>
            <a:r>
              <a:rPr lang="fr-FR" dirty="0" smtClean="0"/>
              <a:t>concept mêlant acceptation de soi, confiance, estime, ambition et pouvoir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76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Au cours du dernier mois, vous êtes vous souvent senti triste, déprimé ou désespéré ? (réponses possibles "oui" ou "non")</a:t>
            </a:r>
          </a:p>
          <a:p>
            <a:r>
              <a:rPr lang="fr-FR" dirty="0" smtClean="0"/>
              <a:t>2.Au cours du dernier mois, avez-vous souvent été gêné par un manque d'intérêt ou de plaisir à faire les choses ? (réponses possibles "oui" ou "non")</a:t>
            </a:r>
          </a:p>
          <a:p>
            <a:r>
              <a:rPr lang="fr-FR" dirty="0" smtClean="0"/>
              <a:t>3.Est-ce que vous voudriez de l'aide sur quelque chose ? (réponses possibles "oui", "oui, mais pas aujourd'hui" ou "non")</a:t>
            </a:r>
          </a:p>
          <a:p>
            <a:r>
              <a:rPr lang="fr-FR" dirty="0" smtClean="0"/>
              <a:t>Une récente étude aux USA, sur la consommation d’alcool dans la population adulte des patients MV, montre que seulement 5% déclarent ne pas consommer d’alcool. Parmi les 95% des consommateurs d’alcool, 54% se déclarent consommateurs excessifs (que ce soit sous forme de consommation régulière et/ou en soirées « </a:t>
            </a:r>
            <a:r>
              <a:rPr lang="fr-FR" dirty="0" err="1" smtClean="0"/>
              <a:t>binge</a:t>
            </a:r>
            <a:r>
              <a:rPr lang="fr-FR" dirty="0" smtClean="0"/>
              <a:t> ») (187). </a:t>
            </a:r>
            <a:r>
              <a:rPr lang="fr-FR" dirty="0" err="1" smtClean="0"/>
              <a:t>Lowery</a:t>
            </a:r>
            <a:r>
              <a:rPr lang="fr-FR" dirty="0" smtClean="0"/>
              <a:t> EM, </a:t>
            </a:r>
            <a:r>
              <a:rPr lang="fr-FR" dirty="0" err="1" smtClean="0"/>
              <a:t>Afshar</a:t>
            </a:r>
            <a:r>
              <a:rPr lang="fr-FR" dirty="0" smtClean="0"/>
              <a:t> M, West N, </a:t>
            </a:r>
            <a:r>
              <a:rPr lang="fr-FR" dirty="0" err="1" smtClean="0"/>
              <a:t>Kovacs</a:t>
            </a:r>
            <a:r>
              <a:rPr lang="fr-FR" dirty="0" smtClean="0"/>
              <a:t> EJ, Smith B, Joyce C. Self-</a:t>
            </a:r>
            <a:r>
              <a:rPr lang="fr-FR" dirty="0" err="1" smtClean="0"/>
              <a:t>reported</a:t>
            </a:r>
            <a:r>
              <a:rPr lang="fr-FR" dirty="0" smtClean="0"/>
              <a:t> </a:t>
            </a:r>
            <a:r>
              <a:rPr lang="fr-FR" dirty="0" err="1" smtClean="0"/>
              <a:t>alcohol</a:t>
            </a:r>
            <a:r>
              <a:rPr lang="fr-FR" dirty="0" smtClean="0"/>
              <a:t> use in the </a:t>
            </a:r>
            <a:r>
              <a:rPr lang="fr-FR" dirty="0" err="1" smtClean="0"/>
              <a:t>cystic</a:t>
            </a:r>
            <a:r>
              <a:rPr lang="fr-FR" dirty="0" smtClean="0"/>
              <a:t> </a:t>
            </a:r>
            <a:r>
              <a:rPr lang="fr-FR" dirty="0" err="1" smtClean="0"/>
              <a:t>fibrosis</a:t>
            </a:r>
            <a:r>
              <a:rPr lang="fr-FR" dirty="0" smtClean="0"/>
              <a:t> </a:t>
            </a:r>
            <a:r>
              <a:rPr lang="fr-FR" dirty="0" err="1" smtClean="0"/>
              <a:t>community</a:t>
            </a:r>
            <a:r>
              <a:rPr lang="fr-FR" dirty="0" smtClean="0"/>
              <a:t>. J </a:t>
            </a:r>
            <a:r>
              <a:rPr lang="fr-FR" dirty="0" err="1" smtClean="0"/>
              <a:t>Cyst</a:t>
            </a:r>
            <a:r>
              <a:rPr lang="fr-FR" dirty="0" smtClean="0"/>
              <a:t> </a:t>
            </a:r>
            <a:r>
              <a:rPr lang="fr-FR" dirty="0" err="1" smtClean="0"/>
              <a:t>Fibros</a:t>
            </a:r>
            <a:r>
              <a:rPr lang="fr-FR" dirty="0" smtClean="0"/>
              <a:t>. </a:t>
            </a:r>
            <a:r>
              <a:rPr lang="fr-FR" dirty="0" err="1" smtClean="0"/>
              <a:t>janv</a:t>
            </a:r>
            <a:r>
              <a:rPr lang="fr-FR" dirty="0" smtClean="0"/>
              <a:t> 2020;19(1):84‑90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4557CD-CCA7-43CF-B79E-1CC82B4025C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988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04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43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43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821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357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68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04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43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49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13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2257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6A27B-0E94-4C07-8538-C33A1799CF8E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24C2-7BD7-4192-9BBD-03DBAD83CE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50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61089-6691-422F-9056-F0036B61DA58}" type="datetimeFigureOut">
              <a:rPr lang="fr-FR" smtClean="0"/>
              <a:t>11/11/2020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BC22C-B63C-4C12-A775-F9FA5A4488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33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cllerena@chu-grenoble.f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muco-cftr.fr/index.php/fr/la-filiere/actualites/191-guide-transition-et-maladies-rares-un-travail-inter-filieres-precieu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stopsuicide.org/fr/chapter/?id=91.php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res-paca.org/arkotheque/client/crespaca/thematiques/detail_document.php?ref=30291&amp;titre=preconisations-pour-la-mise-en-place-de-l-etp-a-distance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29970" y="1652037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fr-FR" sz="4400" dirty="0">
                <a:solidFill>
                  <a:schemeClr val="accent5"/>
                </a:solidFill>
                <a:effectLst/>
                <a:latin typeface="Bodoni MT" panose="02070603080606020203" pitchFamily="18" charset="0"/>
              </a:rPr>
              <a:t>Adolescence, transition et mucoviscidose : </a:t>
            </a:r>
            <a:r>
              <a:rPr lang="fr-FR" sz="4400" dirty="0" smtClean="0">
                <a:solidFill>
                  <a:schemeClr val="accent5"/>
                </a:solidFill>
                <a:effectLst/>
                <a:latin typeface="Bodoni MT" panose="02070603080606020203" pitchFamily="18" charset="0"/>
              </a:rPr>
              <a:t/>
            </a:r>
            <a:br>
              <a:rPr lang="fr-FR" sz="4400" dirty="0" smtClean="0">
                <a:solidFill>
                  <a:schemeClr val="accent5"/>
                </a:solidFill>
                <a:effectLst/>
                <a:latin typeface="Bodoni MT" panose="02070603080606020203" pitchFamily="18" charset="0"/>
              </a:rPr>
            </a:br>
            <a:r>
              <a:rPr lang="fr-FR" sz="4400" dirty="0" smtClean="0">
                <a:solidFill>
                  <a:schemeClr val="accent5"/>
                </a:solidFill>
                <a:effectLst/>
                <a:latin typeface="Bodoni MT" panose="02070603080606020203" pitchFamily="18" charset="0"/>
              </a:rPr>
              <a:t>actualités </a:t>
            </a:r>
            <a:r>
              <a:rPr lang="fr-FR" sz="4400" dirty="0">
                <a:solidFill>
                  <a:schemeClr val="accent5"/>
                </a:solidFill>
                <a:effectLst/>
                <a:latin typeface="Bodoni MT" panose="02070603080606020203" pitchFamily="18" charset="0"/>
              </a:rPr>
              <a:t>et perspectives</a:t>
            </a:r>
            <a:endParaRPr lang="fr-FR" sz="4400" dirty="0">
              <a:solidFill>
                <a:schemeClr val="accent5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63695" y="3707736"/>
            <a:ext cx="6858000" cy="1241822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 smtClean="0">
                <a:latin typeface="Lucida Handwriting" panose="03010101010101010101" pitchFamily="66" charset="0"/>
              </a:rPr>
              <a:t>Cathy Llerena</a:t>
            </a:r>
          </a:p>
          <a:p>
            <a:r>
              <a:rPr lang="fr-FR" dirty="0" smtClean="0"/>
              <a:t>CRCM pédiatrique - UTEP 38 </a:t>
            </a:r>
            <a:r>
              <a:rPr lang="fr-FR" dirty="0" smtClean="0"/>
              <a:t> CHU </a:t>
            </a:r>
            <a:r>
              <a:rPr lang="fr-FR" dirty="0" smtClean="0"/>
              <a:t>Grenoble Alpes</a:t>
            </a:r>
          </a:p>
          <a:p>
            <a:r>
              <a:rPr lang="fr-FR" dirty="0" smtClean="0"/>
              <a:t>Coordination </a:t>
            </a:r>
            <a:r>
              <a:rPr lang="fr-FR" dirty="0" smtClean="0"/>
              <a:t>ETP Filière CFTR-Muco</a:t>
            </a:r>
          </a:p>
          <a:p>
            <a:r>
              <a:rPr lang="fr-FR" dirty="0" smtClean="0">
                <a:hlinkClick r:id="rId2"/>
              </a:rPr>
              <a:t>cllerena@chu-grenoble.fr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2794" y="226039"/>
            <a:ext cx="9085175" cy="9771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1600" i="1" dirty="0">
                <a:latin typeface="Lucida Handwriting" panose="03010101010101010101" pitchFamily="66" charset="0"/>
              </a:rPr>
              <a:t>«  L'adolescence est le passage entre le monde donné de l'enfance et l'existence d'homme à fonder.  </a:t>
            </a:r>
            <a:r>
              <a:rPr lang="fr-FR" sz="1600" i="1" dirty="0" smtClean="0">
                <a:latin typeface="Lucida Handwriting" panose="03010101010101010101" pitchFamily="66" charset="0"/>
              </a:rPr>
              <a:t>»</a:t>
            </a:r>
          </a:p>
          <a:p>
            <a:pPr algn="ctr"/>
            <a:r>
              <a:rPr lang="fr-FR" sz="1500" i="1" dirty="0" smtClean="0"/>
              <a:t> </a:t>
            </a:r>
            <a:endParaRPr lang="fr-FR" sz="1500" i="1" dirty="0"/>
          </a:p>
          <a:p>
            <a:pPr algn="ctr"/>
            <a:r>
              <a:rPr lang="fr-FR" sz="1200" dirty="0"/>
              <a:t>Simone de Beauvoir ; L'Amérique au jour le jour (1948)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94" y="428625"/>
            <a:ext cx="2670226" cy="45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8545" y="1111449"/>
            <a:ext cx="3280556" cy="19320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ZoneTexte 3"/>
          <p:cNvSpPr txBox="1"/>
          <p:nvPr/>
        </p:nvSpPr>
        <p:spPr>
          <a:xfrm>
            <a:off x="311975" y="3827640"/>
            <a:ext cx="229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AAP</a:t>
            </a:r>
          </a:p>
          <a:p>
            <a:r>
              <a:rPr lang="fr-FR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Catherine </a:t>
            </a:r>
            <a:r>
              <a:rPr lang="fr-FR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Llerena</a:t>
            </a:r>
          </a:p>
          <a:p>
            <a:r>
              <a:rPr lang="fr-FR" sz="12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Véronique </a:t>
            </a:r>
            <a:r>
              <a:rPr lang="fr-FR" sz="12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Vion-Genovese</a:t>
            </a:r>
            <a:endParaRPr lang="fr-FR" sz="1200" dirty="0" smtClean="0">
              <a:solidFill>
                <a:srgbClr val="000000">
                  <a:lumMod val="65000"/>
                  <a:lumOff val="35000"/>
                </a:srgbClr>
              </a:solidFill>
              <a:latin typeface="Harlow Solid Italic" panose="04030604020F02020D02" pitchFamily="82" charset="0"/>
              <a:ea typeface="ＭＳ Ｐゴシック" pitchFamily="34" charset="-128"/>
              <a:cs typeface="Arial" charset="0"/>
            </a:endParaRPr>
          </a:p>
          <a:p>
            <a:r>
              <a:rPr lang="fr-FR" sz="800" dirty="0" smtClean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CRCM </a:t>
            </a:r>
            <a:r>
              <a:rPr lang="fr-FR" sz="8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pédiatrie</a:t>
            </a:r>
          </a:p>
          <a:p>
            <a:r>
              <a:rPr lang="fr-FR" sz="8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 Grenoble Alpes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09" y="871958"/>
            <a:ext cx="744429" cy="6976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41" y="860256"/>
            <a:ext cx="1410848" cy="791174"/>
          </a:xfrm>
          <a:prstGeom prst="rect">
            <a:avLst/>
          </a:prstGeom>
        </p:spPr>
      </p:pic>
      <p:pic>
        <p:nvPicPr>
          <p:cNvPr id="9" name="Picture 2" descr="F:\logo centre ref ly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93" y="953491"/>
            <a:ext cx="638456" cy="47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36" y="267031"/>
            <a:ext cx="1285259" cy="59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482" y="953491"/>
            <a:ext cx="598295" cy="33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57" y="860256"/>
            <a:ext cx="1007978" cy="10079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0750" y="139487"/>
            <a:ext cx="6848071" cy="414981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9245" y="267031"/>
            <a:ext cx="5951079" cy="4438650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4291566" y="1510827"/>
            <a:ext cx="3537984" cy="6910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00" b="1" dirty="0">
              <a:solidFill>
                <a:srgbClr val="000000"/>
              </a:solidFill>
              <a:latin typeface="Garamond Premr Pro" panose="02020402060506020403" pitchFamily="18" charset="0"/>
            </a:endParaRPr>
          </a:p>
          <a:p>
            <a:pPr algn="ctr"/>
            <a:r>
              <a:rPr lang="fr-FR" sz="1800" b="1" dirty="0">
                <a:solidFill>
                  <a:srgbClr val="000000"/>
                </a:solidFill>
                <a:latin typeface="Garamond Premr Pro" panose="02020402060506020403" pitchFamily="18" charset="0"/>
              </a:rPr>
              <a:t>Satisfaction des équipes : 6,67/10</a:t>
            </a:r>
          </a:p>
          <a:p>
            <a:pPr algn="ctr"/>
            <a:endParaRPr lang="fr-FR" sz="1500" b="1" dirty="0">
              <a:solidFill>
                <a:srgbClr val="000000"/>
              </a:solidFill>
              <a:latin typeface="Garamond Premr Pro" panose="020204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0025" y="245268"/>
            <a:ext cx="2152650" cy="3659982"/>
          </a:xfrm>
        </p:spPr>
        <p:txBody>
          <a:bodyPr>
            <a:normAutofit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2400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12 Critères </a:t>
            </a:r>
            <a:r>
              <a:rPr lang="fr-FR" sz="2400" dirty="0">
                <a:solidFill>
                  <a:schemeClr val="accent5"/>
                </a:solidFill>
                <a:latin typeface="Bodoni MT" panose="02070603080606020203" pitchFamily="18" charset="0"/>
              </a:rPr>
              <a:t>de qualité pour une transition idéale.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2352675" y="242886"/>
            <a:ext cx="6667500" cy="4898232"/>
          </a:xfrm>
        </p:spPr>
        <p:txBody>
          <a:bodyPr>
            <a:normAutofit fontScale="700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Identifier le centre adulte par l’équipe pédiatrique 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Transmettre le dossier médical ou une copie, créer un  dossier commun pédiatrie, adulte et prévoir un temps d’échange direct entre les deux médecins des CRCM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Aborder des particularités liées à l'adolescence en général, mettre en œuvre des consultations individuelles 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Evaluer les compétences des  adolescents 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Mettre en œuvre un programme / procédure  de transition 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Impliquer l’adolescent et </a:t>
            </a:r>
            <a:r>
              <a:rPr lang="fr-FR" sz="2300" dirty="0" smtClean="0">
                <a:solidFill>
                  <a:schemeClr val="tx2"/>
                </a:solidFill>
              </a:rPr>
              <a:t>ses </a:t>
            </a:r>
            <a:r>
              <a:rPr lang="fr-FR" sz="2300" dirty="0">
                <a:solidFill>
                  <a:schemeClr val="tx2"/>
                </a:solidFill>
              </a:rPr>
              <a:t>parents dans l’ensemble du processus de transfert 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I</a:t>
            </a:r>
            <a:r>
              <a:rPr lang="fr-FR" sz="2300" dirty="0" smtClean="0">
                <a:solidFill>
                  <a:schemeClr val="tx2"/>
                </a:solidFill>
              </a:rPr>
              <a:t>dentifier </a:t>
            </a:r>
            <a:r>
              <a:rPr lang="fr-FR" sz="2300" dirty="0">
                <a:solidFill>
                  <a:schemeClr val="tx2"/>
                </a:solidFill>
              </a:rPr>
              <a:t>les seuils d’alerte permettant d’anticiper des passages « compliqués »  </a:t>
            </a:r>
            <a:r>
              <a:rPr lang="fr-FR" sz="2300" dirty="0" smtClean="0">
                <a:solidFill>
                  <a:schemeClr val="tx2"/>
                </a:solidFill>
              </a:rPr>
              <a:t>et transférer l’adolescent en période stable </a:t>
            </a:r>
            <a:endParaRPr lang="fr-FR" sz="2300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>
                <a:solidFill>
                  <a:schemeClr val="tx2"/>
                </a:solidFill>
              </a:rPr>
              <a:t>Proposer un  accompagnement spécifique pour les parents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/>
              <a:t>Identifier un soignant référent pour accompagner l’adolescent et la famille (fil rouge), prévoir un temps de ré-annonce du diagnostic pour l’adolescent. </a:t>
            </a:r>
          </a:p>
          <a:p>
            <a:pPr marL="457200" lvl="0" indent="-457200">
              <a:buFont typeface="+mj-lt"/>
              <a:buAutoNum type="arabicPeriod"/>
            </a:pPr>
            <a:r>
              <a:rPr lang="fr-FR" sz="2300" dirty="0" smtClean="0"/>
              <a:t>Mettre en place une consultation de départ/ d’accueil spécifique avec programmation du prochain </a:t>
            </a:r>
            <a:r>
              <a:rPr lang="fr-FR" sz="2300" dirty="0" err="1" smtClean="0"/>
              <a:t>RdV</a:t>
            </a:r>
            <a:r>
              <a:rPr lang="fr-FR" sz="2300" dirty="0" smtClean="0"/>
              <a:t> CRCM adulte et organiser une </a:t>
            </a:r>
            <a:r>
              <a:rPr lang="fr-FR" sz="2300" dirty="0"/>
              <a:t>visite </a:t>
            </a:r>
            <a:r>
              <a:rPr lang="fr-FR" sz="2300" dirty="0" smtClean="0"/>
              <a:t>du </a:t>
            </a:r>
            <a:r>
              <a:rPr lang="fr-FR" sz="2300" dirty="0"/>
              <a:t>CRCM </a:t>
            </a:r>
            <a:r>
              <a:rPr lang="fr-FR" sz="2300" dirty="0" smtClean="0"/>
              <a:t>adulte (ce qui sous tend se connaitre)</a:t>
            </a:r>
            <a:endParaRPr lang="fr-FR" sz="2300" dirty="0"/>
          </a:p>
          <a:p>
            <a:pPr marL="457200" lvl="0" indent="-457200">
              <a:buFont typeface="+mj-lt"/>
              <a:buAutoNum type="arabicPeriod"/>
            </a:pPr>
            <a:r>
              <a:rPr lang="fr-FR" sz="2300" dirty="0"/>
              <a:t>Identifier des indicateurs pour évaluer les pratiques </a:t>
            </a:r>
            <a:r>
              <a:rPr lang="fr-FR" sz="2300" dirty="0" smtClean="0"/>
              <a:t>professionnelles</a:t>
            </a:r>
            <a:endParaRPr lang="fr-FR" sz="2300" dirty="0"/>
          </a:p>
          <a:p>
            <a:pPr marL="457200" lvl="0" indent="-457200">
              <a:buFont typeface="+mj-lt"/>
              <a:buAutoNum type="arabicPeriod"/>
            </a:pPr>
            <a:r>
              <a:rPr lang="fr-FR" sz="2300" dirty="0" smtClean="0"/>
              <a:t>Anticiper le processus </a:t>
            </a:r>
            <a:r>
              <a:rPr lang="fr-FR" sz="2300" dirty="0"/>
              <a:t>de transition, </a:t>
            </a:r>
            <a:r>
              <a:rPr lang="fr-FR" sz="2300" dirty="0" smtClean="0"/>
              <a:t>devant </a:t>
            </a:r>
            <a:r>
              <a:rPr lang="fr-FR" sz="2300" dirty="0" smtClean="0"/>
              <a:t>être </a:t>
            </a:r>
            <a:r>
              <a:rPr lang="fr-FR" sz="2300" dirty="0" smtClean="0"/>
              <a:t>ni </a:t>
            </a:r>
            <a:r>
              <a:rPr lang="fr-FR" sz="2300" dirty="0"/>
              <a:t>trop tôt, ni trop </a:t>
            </a:r>
            <a:r>
              <a:rPr lang="fr-FR" sz="2300" dirty="0" smtClean="0"/>
              <a:t>tard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1" y="64506"/>
            <a:ext cx="627942" cy="10607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312" y="287127"/>
            <a:ext cx="13420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AAP</a:t>
            </a:r>
          </a:p>
        </p:txBody>
      </p:sp>
    </p:spTree>
    <p:extLst>
      <p:ext uri="{BB962C8B-B14F-4D97-AF65-F5344CB8AC3E}">
        <p14:creationId xmlns:p14="http://schemas.microsoft.com/office/powerpoint/2010/main" val="384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428874" y="273844"/>
            <a:ext cx="6086475" cy="994172"/>
          </a:xfrm>
        </p:spPr>
        <p:txBody>
          <a:bodyPr>
            <a:normAutofit fontScale="90000"/>
          </a:bodyPr>
          <a:lstStyle/>
          <a:p>
            <a:pPr lvl="1" algn="l" defTabSz="685800" rtl="0">
              <a:lnSpc>
                <a:spcPct val="90000"/>
              </a:lnSpc>
              <a:spcBef>
                <a:spcPct val="0"/>
              </a:spcBef>
            </a:pPr>
            <a:r>
              <a:rPr lang="en-US" b="1" dirty="0"/>
              <a:t>Smoothing the passage of adolescents with CF from pediatric to adult care : pre-transferal needs(</a:t>
            </a:r>
            <a:r>
              <a:rPr lang="en-US" b="1" dirty="0" err="1"/>
              <a:t>Vion</a:t>
            </a:r>
            <a:r>
              <a:rPr lang="en-US" b="1" dirty="0"/>
              <a:t>-Genovese et al.; Arch. Ped. In press)</a:t>
            </a:r>
            <a:r>
              <a:rPr lang="fr-FR" sz="2000" b="1" dirty="0"/>
              <a:t/>
            </a:r>
            <a:br>
              <a:rPr lang="fr-FR" sz="2000" b="1" dirty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11" y="167863"/>
            <a:ext cx="2145978" cy="36457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4556" y="3813587"/>
            <a:ext cx="2085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b="1" dirty="0" err="1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Besions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Pré transfert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  <a:p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Catherine Llerena</a:t>
            </a:r>
          </a:p>
          <a:p>
            <a:r>
              <a:rPr lang="fr-FR" dirty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Véronique </a:t>
            </a:r>
            <a:r>
              <a:rPr lang="fr-FR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Vion-Genovese</a:t>
            </a:r>
            <a:endParaRPr lang="fr-FR" dirty="0">
              <a:solidFill>
                <a:srgbClr val="000000">
                  <a:lumMod val="65000"/>
                  <a:lumOff val="35000"/>
                </a:srgbClr>
              </a:solidFill>
              <a:latin typeface="Harlow Solid Italic" panose="04030604020F02020D02" pitchFamily="82" charset="0"/>
              <a:ea typeface="ＭＳ Ｐゴシック" pitchFamily="34" charset="-128"/>
              <a:cs typeface="Arial" charset="0"/>
            </a:endParaRPr>
          </a:p>
          <a:p>
            <a:r>
              <a:rPr lang="fr-FR" sz="8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CRCM pédiatrie</a:t>
            </a:r>
          </a:p>
          <a:p>
            <a:r>
              <a:rPr lang="fr-FR" sz="8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 Grenoble Alpes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52700" y="1143000"/>
            <a:ext cx="596264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étude observationnelle </a:t>
            </a:r>
            <a:r>
              <a:rPr lang="fr-FR" dirty="0" smtClean="0"/>
              <a:t>prospective multicentrique (juillet </a:t>
            </a:r>
            <a:r>
              <a:rPr lang="fr-FR" dirty="0"/>
              <a:t>2017 </a:t>
            </a:r>
            <a:r>
              <a:rPr lang="fr-FR" dirty="0" smtClean="0"/>
              <a:t>- juillet 2018),</a:t>
            </a:r>
          </a:p>
          <a:p>
            <a:r>
              <a:rPr lang="fr-FR" dirty="0" smtClean="0"/>
              <a:t>-&gt; entretiens semi directifs 43 </a:t>
            </a:r>
            <a:r>
              <a:rPr lang="fr-FR" dirty="0"/>
              <a:t>adolescents et 41 </a:t>
            </a:r>
            <a:r>
              <a:rPr lang="fr-FR" dirty="0" smtClean="0"/>
              <a:t>parents 5 CRCM </a:t>
            </a:r>
            <a:r>
              <a:rPr lang="fr-FR" dirty="0"/>
              <a:t>du réseau EMERAA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552700" y="2137172"/>
            <a:ext cx="6515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Résultats: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Anticiper </a:t>
            </a:r>
            <a:r>
              <a:rPr lang="fr-FR" dirty="0"/>
              <a:t>le changement d’équipe pour se préparer au suivi dans leur futur CRCM 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/>
              <a:t>acquérir de nouvelles compétences</a:t>
            </a:r>
            <a:r>
              <a:rPr lang="fr-FR" dirty="0" smtClean="0"/>
              <a:t>,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 </a:t>
            </a:r>
            <a:r>
              <a:rPr lang="fr-FR" dirty="0"/>
              <a:t>envisager le futur CRCM selon le cursus </a:t>
            </a:r>
            <a:r>
              <a:rPr lang="fr-FR" dirty="0" smtClean="0"/>
              <a:t>de l’adolescent</a:t>
            </a:r>
            <a:r>
              <a:rPr lang="fr-FR" dirty="0"/>
              <a:t>, </a:t>
            </a:r>
            <a:endParaRPr lang="fr-FR" dirty="0" smtClean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être </a:t>
            </a:r>
            <a:r>
              <a:rPr lang="fr-FR" dirty="0"/>
              <a:t>partie prenante dans l’organisation de la </a:t>
            </a:r>
            <a:r>
              <a:rPr lang="fr-FR" dirty="0" smtClean="0"/>
              <a:t>transition.</a:t>
            </a:r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Accompagner </a:t>
            </a:r>
            <a:r>
              <a:rPr lang="fr-FR" dirty="0"/>
              <a:t>le changement de rôle au moment des consultations: </a:t>
            </a:r>
            <a:endParaRPr lang="fr-FR" dirty="0" smtClean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/>
              <a:t>a</a:t>
            </a:r>
            <a:r>
              <a:rPr lang="fr-FR" dirty="0" smtClean="0"/>
              <a:t>border l’autonomie </a:t>
            </a:r>
            <a:r>
              <a:rPr lang="fr-FR" dirty="0"/>
              <a:t>dans la gestion des soins, </a:t>
            </a:r>
            <a:endParaRPr lang="fr-FR" dirty="0" smtClean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renforcer </a:t>
            </a:r>
            <a:r>
              <a:rPr lang="fr-FR" dirty="0"/>
              <a:t>les compétences des adolescents </a:t>
            </a:r>
            <a:r>
              <a:rPr lang="fr-FR" dirty="0" smtClean="0"/>
              <a:t>à parler </a:t>
            </a:r>
            <a:r>
              <a:rPr lang="fr-FR" dirty="0"/>
              <a:t>pour eux même, </a:t>
            </a:r>
            <a:endParaRPr lang="fr-FR" dirty="0" smtClean="0"/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fr-FR" dirty="0" smtClean="0"/>
              <a:t>faire </a:t>
            </a:r>
            <a:r>
              <a:rPr lang="fr-FR" dirty="0"/>
              <a:t>des choix </a:t>
            </a:r>
            <a:r>
              <a:rPr lang="fr-FR" dirty="0" smtClean="0"/>
              <a:t>éclairés.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Accompagner </a:t>
            </a:r>
            <a:r>
              <a:rPr lang="fr-FR" dirty="0"/>
              <a:t>les </a:t>
            </a:r>
            <a:r>
              <a:rPr lang="fr-FR" dirty="0" smtClean="0"/>
              <a:t>parents </a:t>
            </a:r>
            <a:r>
              <a:rPr lang="fr-FR" dirty="0"/>
              <a:t>dans </a:t>
            </a:r>
            <a:r>
              <a:rPr lang="fr-FR" dirty="0" smtClean="0"/>
              <a:t>la transmission </a:t>
            </a:r>
            <a:r>
              <a:rPr lang="fr-FR" dirty="0"/>
              <a:t>de leurs savoirs et savoir-faire et dans l’ambivalence de ce lâcher </a:t>
            </a:r>
            <a:r>
              <a:rPr lang="fr-FR" dirty="0" smtClean="0"/>
              <a:t>prise.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 smtClean="0"/>
              <a:t>Annoncer </a:t>
            </a:r>
            <a:r>
              <a:rPr lang="fr-FR" dirty="0"/>
              <a:t>le processus de la transition et le fonctionnement du futur CRCM adulte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581399" y="1676400"/>
            <a:ext cx="3543301" cy="16004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sz="1600" b="1" dirty="0" err="1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Besions</a:t>
            </a:r>
            <a:endParaRPr lang="fr-FR" sz="1600" b="1" dirty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  <a:p>
            <a:pPr algn="ctr"/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Post transfert: </a:t>
            </a:r>
          </a:p>
          <a:p>
            <a:pPr algn="ctr"/>
            <a:r>
              <a:rPr lang="fr-FR" i="1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thèse en cours</a:t>
            </a:r>
            <a:endParaRPr lang="fr-FR" i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Véronique </a:t>
            </a:r>
            <a:r>
              <a:rPr lang="fr-FR" sz="160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Harlow Solid Italic" panose="04030604020F02020D02" pitchFamily="82" charset="0"/>
                <a:ea typeface="ＭＳ Ｐゴシック" pitchFamily="34" charset="-128"/>
                <a:cs typeface="Arial" charset="0"/>
              </a:rPr>
              <a:t>Vion-Genovese</a:t>
            </a:r>
            <a:endParaRPr lang="fr-FR" sz="1600" dirty="0">
              <a:solidFill>
                <a:srgbClr val="000000">
                  <a:lumMod val="65000"/>
                  <a:lumOff val="35000"/>
                </a:srgbClr>
              </a:solidFill>
              <a:latin typeface="Harlow Solid Italic" panose="04030604020F02020D02" pitchFamily="82" charset="0"/>
              <a:ea typeface="ＭＳ Ｐゴシック" pitchFamily="34" charset="-128"/>
              <a:cs typeface="Arial" charset="0"/>
            </a:endParaRPr>
          </a:p>
          <a:p>
            <a:pPr algn="ctr"/>
            <a:r>
              <a:rPr lang="fr-FR" sz="9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CRCM pédiatrie</a:t>
            </a:r>
          </a:p>
          <a:p>
            <a:pPr algn="ctr"/>
            <a:r>
              <a:rPr lang="fr-FR" sz="900" dirty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 Grenoble </a:t>
            </a:r>
            <a:r>
              <a:rPr lang="fr-FR" sz="900" dirty="0" smtClean="0">
                <a:solidFill>
                  <a:srgbClr val="808080">
                    <a:lumMod val="75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Alpes</a:t>
            </a:r>
          </a:p>
          <a:p>
            <a:pPr algn="ctr"/>
            <a:endParaRPr lang="fr-FR" sz="900" dirty="0" smtClean="0">
              <a:solidFill>
                <a:srgbClr val="808080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900" dirty="0">
              <a:solidFill>
                <a:srgbClr val="808080">
                  <a:lumMod val="75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021" y="2972825"/>
            <a:ext cx="1466055" cy="60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6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7322" y="410966"/>
            <a:ext cx="8702853" cy="456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sz="2700" b="1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Perspectives en </a:t>
            </a:r>
            <a:r>
              <a:rPr lang="fr-FR" sz="2700" b="1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ETP: orientation </a:t>
            </a:r>
            <a:r>
              <a:rPr lang="fr-FR" sz="2700" b="1" dirty="0">
                <a:solidFill>
                  <a:srgbClr val="EA7A1E"/>
                </a:solidFill>
                <a:latin typeface="Bodoni MT" panose="02070603080606020203" pitchFamily="18" charset="0"/>
              </a:rPr>
              <a:t>nationale Plan National Maladies Rares (PNMR 3) </a:t>
            </a:r>
            <a:r>
              <a:rPr lang="fr-FR" sz="2700" b="1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2018-2022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45" y="1124478"/>
            <a:ext cx="4411855" cy="3133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664911"/>
            <a:ext cx="96264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200" dirty="0">
                <a:hlinkClick r:id="rId4"/>
              </a:rPr>
              <a:t>https://muco-cftr.fr/index.php/fr/la-filiere/actualites/191-guide-transition-et-maladies-rares-un-travail-inter-filieres-precieux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8635" t="6604" r="3270" b="8135"/>
          <a:stretch/>
        </p:blipFill>
        <p:spPr>
          <a:xfrm>
            <a:off x="5044612" y="866858"/>
            <a:ext cx="3832260" cy="36798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6752" y="410966"/>
            <a:ext cx="1110496" cy="6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73" y="68308"/>
            <a:ext cx="6924676" cy="494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1" y="-1"/>
            <a:ext cx="1912957" cy="135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4" y="72710"/>
            <a:ext cx="6962776" cy="48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821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43" y="89241"/>
            <a:ext cx="6791325" cy="487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64" y="0"/>
            <a:ext cx="190821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2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0"/>
            <a:ext cx="7200900" cy="505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08213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1" y="800100"/>
            <a:ext cx="2549009" cy="164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EA7A1E"/>
                </a:solidFill>
                <a:latin typeface="Bodoni MT" panose="02070603080606020203" pitchFamily="18" charset="0"/>
              </a:rPr>
              <a:t>Perspectives</a:t>
            </a:r>
            <a:r>
              <a:rPr lang="fr-FR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: Autonomie </a:t>
            </a:r>
            <a:r>
              <a:rPr lang="fr-FR" dirty="0">
                <a:solidFill>
                  <a:srgbClr val="EA7A1E"/>
                </a:solidFill>
                <a:latin typeface="Bodoni MT" panose="02070603080606020203" pitchFamily="18" charset="0"/>
              </a:rPr>
              <a:t>et </a:t>
            </a:r>
            <a:r>
              <a:rPr lang="fr-FR" dirty="0" err="1" smtClean="0">
                <a:solidFill>
                  <a:srgbClr val="EA7A1E"/>
                </a:solidFill>
                <a:latin typeface="Bodoni MT" panose="02070603080606020203" pitchFamily="18" charset="0"/>
              </a:rPr>
              <a:t>Empowerment</a:t>
            </a:r>
            <a:endParaRPr lang="fr-FR" dirty="0">
              <a:solidFill>
                <a:srgbClr val="EA7A1E"/>
              </a:solidFill>
              <a:latin typeface="Bodoni MT" panose="02070603080606020203" pitchFamily="18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2184469" y="800100"/>
            <a:ext cx="6959530" cy="3790950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900" dirty="0" smtClean="0">
                <a:solidFill>
                  <a:schemeClr val="accent5"/>
                </a:solidFill>
              </a:rPr>
              <a:t>Travail sur les </a:t>
            </a:r>
            <a:r>
              <a:rPr lang="fr-FR" sz="1900" dirty="0" smtClean="0">
                <a:solidFill>
                  <a:schemeClr val="accent5"/>
                </a:solidFill>
              </a:rPr>
              <a:t>C</a:t>
            </a:r>
            <a:r>
              <a:rPr lang="fr-FR" sz="1900" dirty="0" smtClean="0">
                <a:solidFill>
                  <a:schemeClr val="accent5"/>
                </a:solidFill>
              </a:rPr>
              <a:t>ompétences Psycho Sociales</a:t>
            </a:r>
            <a:r>
              <a:rPr lang="fr-FR" sz="1900" dirty="0" smtClean="0">
                <a:solidFill>
                  <a:schemeClr val="accent5"/>
                </a:solidFill>
              </a:rPr>
              <a:t> -&gt; 3  besoins psychologiques fondamentaux</a:t>
            </a:r>
            <a:r>
              <a:rPr lang="fr-FR" dirty="0" smtClean="0">
                <a:solidFill>
                  <a:schemeClr val="accent5"/>
                </a:solidFill>
              </a:rPr>
              <a:t>*</a:t>
            </a:r>
          </a:p>
          <a:p>
            <a:pPr lvl="1"/>
            <a:r>
              <a:rPr lang="fr-FR" sz="1700" b="1" dirty="0" smtClean="0"/>
              <a:t>Autonomie</a:t>
            </a:r>
            <a:r>
              <a:rPr lang="fr-FR" sz="1700" dirty="0" smtClean="0"/>
              <a:t> </a:t>
            </a:r>
            <a:r>
              <a:rPr lang="fr-FR" sz="1700" i="1" dirty="0"/>
              <a:t>(</a:t>
            </a:r>
            <a:r>
              <a:rPr lang="fr-FR" sz="1700" i="1" dirty="0" smtClean="0"/>
              <a:t>besoin </a:t>
            </a:r>
            <a:r>
              <a:rPr lang="fr-FR" sz="1700" i="1" dirty="0"/>
              <a:t>de se sentir à l’origine de ses actions, plutôt qu’un simple « pion » </a:t>
            </a:r>
            <a:r>
              <a:rPr lang="fr-FR" sz="1700" i="1" dirty="0" smtClean="0"/>
              <a:t>contrôlé)</a:t>
            </a:r>
            <a:endParaRPr lang="fr-FR" sz="1700" i="1" dirty="0"/>
          </a:p>
          <a:p>
            <a:pPr lvl="1"/>
            <a:r>
              <a:rPr lang="fr-FR" sz="1700" b="1" dirty="0"/>
              <a:t>Compétence</a:t>
            </a:r>
            <a:r>
              <a:rPr lang="fr-FR" sz="1700" dirty="0"/>
              <a:t> </a:t>
            </a:r>
            <a:r>
              <a:rPr lang="fr-FR" sz="1700" i="1" dirty="0"/>
              <a:t>(</a:t>
            </a:r>
            <a:r>
              <a:rPr lang="fr-FR" sz="1700" i="1" dirty="0" smtClean="0"/>
              <a:t>besoin </a:t>
            </a:r>
            <a:r>
              <a:rPr lang="fr-FR" sz="1700" i="1" dirty="0"/>
              <a:t>de se sentir efficace dans ses interactions avec l’environnement, d’exprimer ou d’exercer ses capacités et de maitriser des défis </a:t>
            </a:r>
            <a:r>
              <a:rPr lang="fr-FR" sz="1700" i="1" dirty="0" smtClean="0"/>
              <a:t>adaptés)</a:t>
            </a:r>
            <a:endParaRPr lang="fr-FR" sz="1700" i="1" dirty="0"/>
          </a:p>
          <a:p>
            <a:pPr lvl="1"/>
            <a:r>
              <a:rPr lang="fr-FR" sz="1700" b="1" dirty="0"/>
              <a:t>Proximité sociale  </a:t>
            </a:r>
            <a:r>
              <a:rPr lang="fr-FR" sz="1700" i="1" dirty="0"/>
              <a:t>(</a:t>
            </a:r>
            <a:r>
              <a:rPr lang="fr-FR" sz="1700" i="1" dirty="0" smtClean="0"/>
              <a:t>besoin </a:t>
            </a:r>
            <a:r>
              <a:rPr lang="fr-FR" sz="1700" i="1" dirty="0"/>
              <a:t>d’être connecté à d’autres personnes, de recevoir des soins et de l’attention de celles-ci, d’appartenir à une communauté ou un groupe </a:t>
            </a:r>
            <a:r>
              <a:rPr lang="fr-FR" sz="1700" i="1" dirty="0" smtClean="0"/>
              <a:t>social)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900" dirty="0" smtClean="0">
                <a:solidFill>
                  <a:schemeClr val="accent5"/>
                </a:solidFill>
              </a:rPr>
              <a:t>Place de questionnaires de </a:t>
            </a:r>
            <a:r>
              <a:rPr lang="en-US" sz="1900" dirty="0" err="1" smtClean="0">
                <a:solidFill>
                  <a:schemeClr val="accent5"/>
                </a:solidFill>
              </a:rPr>
              <a:t>prétitude</a:t>
            </a:r>
            <a:r>
              <a:rPr lang="en-US" sz="1900" dirty="0" smtClean="0">
                <a:solidFill>
                  <a:schemeClr val="accent5"/>
                </a:solidFill>
              </a:rPr>
              <a:t> </a:t>
            </a:r>
            <a:r>
              <a:rPr lang="en-US" sz="1600" b="1" i="1" dirty="0">
                <a:solidFill>
                  <a:schemeClr val="accent5"/>
                </a:solidFill>
              </a:rPr>
              <a:t>“Good2Go</a:t>
            </a:r>
            <a:r>
              <a:rPr lang="en-US" sz="1600" b="1" i="1" dirty="0" smtClean="0">
                <a:solidFill>
                  <a:schemeClr val="accent5"/>
                </a:solidFill>
              </a:rPr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900" dirty="0" smtClean="0">
                <a:solidFill>
                  <a:schemeClr val="accent5"/>
                </a:solidFill>
              </a:rPr>
              <a:t>Adhésion thérapeutique</a:t>
            </a:r>
          </a:p>
          <a:p>
            <a:pPr lvl="1"/>
            <a:r>
              <a:rPr lang="fr-FR" sz="1700" dirty="0" smtClean="0"/>
              <a:t>Prise de décision partagée</a:t>
            </a:r>
          </a:p>
          <a:p>
            <a:pPr lvl="1"/>
            <a:r>
              <a:rPr lang="fr-FR" sz="1700" dirty="0" smtClean="0"/>
              <a:t>Entretien motivationnel …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1900" dirty="0">
                <a:solidFill>
                  <a:schemeClr val="accent5"/>
                </a:solidFill>
              </a:rPr>
              <a:t>Pair </a:t>
            </a:r>
            <a:r>
              <a:rPr lang="fr-FR" sz="1900" dirty="0" err="1">
                <a:solidFill>
                  <a:schemeClr val="accent5"/>
                </a:solidFill>
              </a:rPr>
              <a:t>aidance</a:t>
            </a:r>
            <a:r>
              <a:rPr lang="fr-FR" sz="1900" dirty="0">
                <a:solidFill>
                  <a:schemeClr val="accent5"/>
                </a:solidFill>
              </a:rPr>
              <a:t> et patients ressources</a:t>
            </a:r>
          </a:p>
          <a:p>
            <a:pPr lvl="1"/>
            <a:r>
              <a:rPr lang="fr-FR" sz="1700" dirty="0"/>
              <a:t>Adolescence = place des pairs importante, crédibilité accrue, soutien mieux accepté</a:t>
            </a:r>
          </a:p>
          <a:p>
            <a:pPr lvl="1"/>
            <a:r>
              <a:rPr lang="fr-FR" sz="1700" dirty="0"/>
              <a:t>Appui sur le savoir expérientiel de patients adultes</a:t>
            </a:r>
          </a:p>
          <a:p>
            <a:endParaRPr lang="fr-FR" dirty="0"/>
          </a:p>
          <a:p>
            <a:pPr lvl="1"/>
            <a:endParaRPr lang="fr-FR" dirty="0" smtClean="0"/>
          </a:p>
          <a:p>
            <a:pPr lvl="1"/>
            <a:endParaRPr lang="fr-FR" dirty="0"/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828677" y="4591050"/>
            <a:ext cx="7572374" cy="5078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300" dirty="0">
                <a:latin typeface="+mn-lt"/>
              </a:rPr>
              <a:t>*</a:t>
            </a:r>
            <a:r>
              <a:rPr lang="fr-FR" altLang="fr-FR" sz="1300" dirty="0" err="1" smtClean="0">
                <a:latin typeface="+mn-lt"/>
              </a:rPr>
              <a:t>Sarazzin</a:t>
            </a:r>
            <a:r>
              <a:rPr lang="fr-FR" altLang="fr-FR" sz="1300" dirty="0" smtClean="0">
                <a:latin typeface="+mn-lt"/>
              </a:rPr>
              <a:t>, </a:t>
            </a:r>
            <a:r>
              <a:rPr lang="fr-FR" altLang="fr-FR" sz="1300" dirty="0" err="1" smtClean="0">
                <a:latin typeface="+mn-lt"/>
              </a:rPr>
              <a:t>Ryan,Deci</a:t>
            </a:r>
            <a:r>
              <a:rPr lang="fr-FR" altLang="fr-FR" sz="1300" dirty="0" smtClean="0">
                <a:latin typeface="+mn-lt"/>
              </a:rPr>
              <a:t> « nourrir une motivation autonome» Traité de psychologie positive </a:t>
            </a:r>
            <a:r>
              <a:rPr lang="fr-FR" altLang="fr-FR" sz="1300" dirty="0" err="1" smtClean="0">
                <a:latin typeface="+mn-lt"/>
              </a:rPr>
              <a:t>ed.De</a:t>
            </a:r>
            <a:r>
              <a:rPr lang="fr-FR" altLang="fr-FR" sz="1300" dirty="0" smtClean="0">
                <a:latin typeface="+mn-lt"/>
              </a:rPr>
              <a:t> Boeck </a:t>
            </a:r>
            <a:r>
              <a:rPr lang="fr-FR" altLang="fr-FR" sz="1300" dirty="0" smtClean="0">
                <a:latin typeface="+mn-lt"/>
              </a:rPr>
              <a:t>2011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fr-FR" altLang="fr-FR" sz="1300" dirty="0" smtClean="0">
                <a:latin typeface="+mn-lt"/>
              </a:rPr>
              <a:t>**</a:t>
            </a:r>
            <a:r>
              <a:rPr lang="fr-FR" altLang="fr-FR" sz="1300" dirty="0" err="1" smtClean="0">
                <a:latin typeface="+mn-lt"/>
              </a:rPr>
              <a:t>Mellerio</a:t>
            </a:r>
            <a:r>
              <a:rPr lang="fr-FR" altLang="fr-FR" sz="1300" dirty="0" smtClean="0">
                <a:latin typeface="+mn-lt"/>
              </a:rPr>
              <a:t> </a:t>
            </a:r>
            <a:r>
              <a:rPr lang="fr-FR" altLang="fr-FR" sz="1300" dirty="0" smtClean="0">
                <a:latin typeface="+mn-lt"/>
              </a:rPr>
              <a:t> </a:t>
            </a:r>
            <a:r>
              <a:rPr lang="en-US" sz="1400" dirty="0"/>
              <a:t>the First French-language Transition Readiness Questionnaire. </a:t>
            </a:r>
            <a:r>
              <a:rPr lang="en-US" sz="1400" dirty="0" err="1"/>
              <a:t>Eur</a:t>
            </a:r>
            <a:r>
              <a:rPr lang="en-US" sz="1400" dirty="0"/>
              <a:t> J </a:t>
            </a:r>
            <a:r>
              <a:rPr lang="en-US" sz="1400" dirty="0" err="1"/>
              <a:t>Pediatr</a:t>
            </a:r>
            <a:r>
              <a:rPr lang="en-US" sz="1400" dirty="0"/>
              <a:t>. </a:t>
            </a:r>
            <a:r>
              <a:rPr lang="en-US" sz="1400" dirty="0" smtClean="0"/>
              <a:t>2020</a:t>
            </a:r>
            <a:endParaRPr lang="fr-FR" altLang="fr-FR" sz="1300" dirty="0" smtClean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1" y="148199"/>
            <a:ext cx="627942" cy="106079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397" y="2759894"/>
            <a:ext cx="2908844" cy="93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5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à coins arrondis 7"/>
          <p:cNvSpPr/>
          <p:nvPr/>
        </p:nvSpPr>
        <p:spPr>
          <a:xfrm>
            <a:off x="2140405" y="1659124"/>
            <a:ext cx="3849981" cy="1707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 smtClean="0">
                <a:solidFill>
                  <a:schemeClr val="tx1"/>
                </a:solidFill>
              </a:rPr>
              <a:t>Une récente étude </a:t>
            </a:r>
            <a:r>
              <a:rPr lang="fr-FR" dirty="0">
                <a:solidFill>
                  <a:schemeClr val="tx1"/>
                </a:solidFill>
              </a:rPr>
              <a:t>aux USA, sur la consommation d’alcool dans la population adulte des patients MV, montre que seulement 5% déclarent ne pas consommer d’alcool. Parmi les 95% des consommateurs d’alcool, 54% se déclarent consommateurs </a:t>
            </a:r>
            <a:r>
              <a:rPr lang="fr-FR" dirty="0" smtClean="0">
                <a:solidFill>
                  <a:schemeClr val="tx1"/>
                </a:solidFill>
              </a:rPr>
              <a:t>excessifs**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4332" y="597446"/>
            <a:ext cx="5457046" cy="969329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EA7A1E"/>
                </a:solidFill>
                <a:latin typeface="Bodoni MT" panose="02070603080606020203" pitchFamily="18" charset="0"/>
              </a:rPr>
              <a:t>Perspectives</a:t>
            </a:r>
            <a:r>
              <a:rPr lang="fr-FR" dirty="0">
                <a:solidFill>
                  <a:srgbClr val="EA7A1E"/>
                </a:solidFill>
                <a:latin typeface="Bodoni MT" panose="02070603080606020203" pitchFamily="18" charset="0"/>
              </a:rPr>
              <a:t>:  </a:t>
            </a:r>
            <a:r>
              <a:rPr lang="fr-FR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Modèle HEADSS*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78421" y="1632858"/>
            <a:ext cx="6090648" cy="2513532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fr-FR" sz="1800" dirty="0" smtClean="0"/>
              <a:t>Repérage des situations complexes </a:t>
            </a:r>
            <a:endParaRPr lang="fr-FR" sz="1800" dirty="0" smtClean="0"/>
          </a:p>
          <a:p>
            <a:pPr lvl="1"/>
            <a:r>
              <a:rPr lang="fr-FR" sz="1400" dirty="0" smtClean="0"/>
              <a:t>Echelles </a:t>
            </a:r>
            <a:r>
              <a:rPr lang="fr-FR" sz="1400" dirty="0" smtClean="0"/>
              <a:t>/ </a:t>
            </a:r>
            <a:r>
              <a:rPr lang="fr-FR" sz="1400" dirty="0" smtClean="0"/>
              <a:t>outils de dépistage ou d’évaluation (</a:t>
            </a:r>
            <a:r>
              <a:rPr lang="fr-FR" sz="1400" dirty="0" smtClean="0"/>
              <a:t>perception de la </a:t>
            </a:r>
            <a:r>
              <a:rPr lang="fr-FR" sz="1400" dirty="0"/>
              <a:t>santé, dépression</a:t>
            </a:r>
            <a:r>
              <a:rPr lang="fr-FR" sz="1100" dirty="0" smtClean="0"/>
              <a:t>***</a:t>
            </a:r>
            <a:r>
              <a:rPr lang="fr-FR" sz="1400" dirty="0" smtClean="0"/>
              <a:t>, </a:t>
            </a:r>
            <a:r>
              <a:rPr lang="fr-FR" sz="1400" dirty="0" err="1" smtClean="0"/>
              <a:t>treatment</a:t>
            </a:r>
            <a:r>
              <a:rPr lang="fr-FR" sz="1400" dirty="0" smtClean="0"/>
              <a:t> </a:t>
            </a:r>
            <a:r>
              <a:rPr lang="fr-FR" sz="1400" dirty="0" err="1"/>
              <a:t>complexity</a:t>
            </a:r>
            <a:r>
              <a:rPr lang="fr-FR" sz="1400" dirty="0"/>
              <a:t> score (TCS</a:t>
            </a:r>
            <a:r>
              <a:rPr lang="fr-FR" sz="1400" dirty="0" smtClean="0"/>
              <a:t>)</a:t>
            </a:r>
            <a:r>
              <a:rPr lang="fr-FR" sz="1100" dirty="0" smtClean="0"/>
              <a:t>****</a:t>
            </a:r>
            <a:r>
              <a:rPr lang="fr-FR" sz="1400" dirty="0" smtClean="0"/>
              <a:t>, </a:t>
            </a:r>
            <a:r>
              <a:rPr lang="fr-FR" sz="1400" dirty="0" smtClean="0"/>
              <a:t>addiction (test </a:t>
            </a:r>
            <a:r>
              <a:rPr lang="fr-FR" sz="1400" dirty="0"/>
              <a:t>de </a:t>
            </a:r>
            <a:r>
              <a:rPr lang="fr-FR" sz="1400" dirty="0" smtClean="0"/>
              <a:t>HONG </a:t>
            </a:r>
            <a:r>
              <a:rPr lang="en-US" sz="1400" dirty="0" smtClean="0"/>
              <a:t>Hooked </a:t>
            </a:r>
            <a:r>
              <a:rPr lang="en-US" sz="1400" dirty="0"/>
              <a:t>On Nicotine </a:t>
            </a:r>
            <a:r>
              <a:rPr lang="en-US" sz="1400" dirty="0" smtClean="0"/>
              <a:t>Checklist)</a:t>
            </a:r>
            <a:endParaRPr lang="fr-FR" sz="1400" dirty="0"/>
          </a:p>
          <a:p>
            <a:r>
              <a:rPr lang="fr-FR" sz="1800" dirty="0"/>
              <a:t>Interaction parents – </a:t>
            </a:r>
            <a:r>
              <a:rPr lang="fr-FR" sz="1800" dirty="0" smtClean="0"/>
              <a:t>ado</a:t>
            </a:r>
          </a:p>
          <a:p>
            <a:pPr lvl="1"/>
            <a:r>
              <a:rPr lang="fr-FR" sz="1400" dirty="0" smtClean="0"/>
              <a:t>Théorie </a:t>
            </a:r>
            <a:r>
              <a:rPr lang="fr-FR" sz="1400" dirty="0"/>
              <a:t>de l’Attachement  et processus de séparation – </a:t>
            </a:r>
            <a:r>
              <a:rPr lang="fr-FR" sz="1400" dirty="0" smtClean="0"/>
              <a:t>individuation</a:t>
            </a:r>
            <a:endParaRPr lang="fr-FR" sz="1400" dirty="0" smtClean="0"/>
          </a:p>
          <a:p>
            <a:r>
              <a:rPr lang="fr-FR" sz="1800" dirty="0" smtClean="0"/>
              <a:t>PEC psychologie, </a:t>
            </a:r>
            <a:r>
              <a:rPr lang="fr-FR" sz="1800" dirty="0"/>
              <a:t>approche motivationnelle, thérapies </a:t>
            </a:r>
            <a:r>
              <a:rPr lang="fr-FR" sz="1800" dirty="0" err="1"/>
              <a:t>cognitivo</a:t>
            </a:r>
            <a:r>
              <a:rPr lang="fr-FR" sz="1800" dirty="0"/>
              <a:t>-comportementales (</a:t>
            </a:r>
            <a:r>
              <a:rPr lang="fr-FR" sz="1800" dirty="0" smtClean="0"/>
              <a:t>TCC</a:t>
            </a:r>
            <a:r>
              <a:rPr lang="fr-FR" sz="1800" dirty="0" smtClean="0"/>
              <a:t>), gestion </a:t>
            </a:r>
            <a:r>
              <a:rPr lang="fr-FR" sz="1800" dirty="0"/>
              <a:t>du stress CBSM </a:t>
            </a:r>
            <a:r>
              <a:rPr lang="fr-FR" sz="1800" dirty="0" smtClean="0"/>
              <a:t>…</a:t>
            </a:r>
          </a:p>
          <a:p>
            <a:r>
              <a:rPr lang="fr-FR" sz="1800" dirty="0" smtClean="0"/>
              <a:t>Prévention primaire </a:t>
            </a:r>
          </a:p>
          <a:p>
            <a:pPr lvl="1"/>
            <a:r>
              <a:rPr lang="fr-FR" sz="1500" dirty="0"/>
              <a:t>IREPS (Instance Régionale d'Education et de Promotion de la Santé</a:t>
            </a:r>
            <a:r>
              <a:rPr lang="fr-FR" sz="1500" dirty="0" smtClean="0"/>
              <a:t>)</a:t>
            </a:r>
          </a:p>
          <a:p>
            <a:pPr lvl="1"/>
            <a:endParaRPr lang="fr-FR" sz="1500" dirty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32196" y="4372558"/>
            <a:ext cx="8653573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*</a:t>
            </a:r>
            <a:r>
              <a:rPr lang="en-US" sz="1050" dirty="0" smtClean="0"/>
              <a:t>Minnesota </a:t>
            </a:r>
            <a:r>
              <a:rPr lang="en-US" sz="1050" dirty="0"/>
              <a:t>Department of Health. Sample HEADSSS Questions </a:t>
            </a:r>
            <a:r>
              <a:rPr lang="en-US" sz="1050" dirty="0">
                <a:hlinkClick r:id="rId3"/>
              </a:rPr>
              <a:t>https://istopsuicide.org/fr/chapter/?</a:t>
            </a:r>
            <a:r>
              <a:rPr lang="en-US" sz="1050" dirty="0" smtClean="0">
                <a:hlinkClick r:id="rId3"/>
              </a:rPr>
              <a:t>id=91.php</a:t>
            </a:r>
            <a:endParaRPr lang="en-US" sz="1050" dirty="0" smtClean="0"/>
          </a:p>
          <a:p>
            <a:pPr lvl="0"/>
            <a:r>
              <a:rPr lang="en-US" sz="1050" dirty="0" smtClean="0"/>
              <a:t>**Lowery </a:t>
            </a:r>
            <a:r>
              <a:rPr lang="en-US" sz="1050" dirty="0"/>
              <a:t>EM, </a:t>
            </a:r>
            <a:r>
              <a:rPr lang="en-US" sz="1050" dirty="0" err="1"/>
              <a:t>Afshar</a:t>
            </a:r>
            <a:r>
              <a:rPr lang="en-US" sz="1050" dirty="0"/>
              <a:t> M, West N, Kovacs EJ, Smith B, Joyce C. Self-reported alcohol use in the cystic fibrosis community. J Cyst </a:t>
            </a:r>
            <a:r>
              <a:rPr lang="en-US" sz="1050" dirty="0" err="1"/>
              <a:t>Fibros</a:t>
            </a:r>
            <a:r>
              <a:rPr lang="en-US" sz="1050" dirty="0"/>
              <a:t>. </a:t>
            </a:r>
            <a:r>
              <a:rPr lang="en-US" sz="1050" dirty="0" err="1"/>
              <a:t>janv</a:t>
            </a:r>
            <a:r>
              <a:rPr lang="en-US" sz="1050" dirty="0"/>
              <a:t> </a:t>
            </a:r>
            <a:r>
              <a:rPr lang="en-US" sz="1050" dirty="0" smtClean="0"/>
              <a:t>2020</a:t>
            </a:r>
          </a:p>
          <a:p>
            <a:r>
              <a:rPr lang="en-US" sz="1050" dirty="0" smtClean="0"/>
              <a:t>***Haugen Identifying </a:t>
            </a:r>
            <a:r>
              <a:rPr lang="en-US" sz="1050" dirty="0"/>
              <a:t>depression among adolescents using three key questions: a validation study in primary care,  British Journal of General </a:t>
            </a:r>
            <a:r>
              <a:rPr lang="en-US" sz="1050" dirty="0" smtClean="0"/>
              <a:t>Practice2016</a:t>
            </a:r>
            <a:endParaRPr lang="en-US" sz="1050" dirty="0"/>
          </a:p>
          <a:p>
            <a:r>
              <a:rPr lang="en-US" sz="1050" dirty="0" smtClean="0"/>
              <a:t>***</a:t>
            </a:r>
            <a:r>
              <a:rPr lang="en-US" sz="1050" dirty="0" err="1" smtClean="0"/>
              <a:t>Fidika</a:t>
            </a:r>
            <a:r>
              <a:rPr lang="en-US" sz="1050" dirty="0" smtClean="0"/>
              <a:t> Symptoms </a:t>
            </a:r>
            <a:r>
              <a:rPr lang="en-US" sz="1050" dirty="0"/>
              <a:t>of depression impact the course of lung function in adolescents and adults with cystic fibrosis. BMC Pulmonary Medicine. </a:t>
            </a:r>
            <a:r>
              <a:rPr lang="en-US" sz="1050" dirty="0" smtClean="0"/>
              <a:t>2014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6552370" y="-19519"/>
            <a:ext cx="2233399" cy="19030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/>
              <a:t>H = Home (maison)</a:t>
            </a:r>
          </a:p>
          <a:p>
            <a:r>
              <a:rPr lang="fr-FR" b="1" dirty="0"/>
              <a:t>E = Education (école)</a:t>
            </a:r>
          </a:p>
          <a:p>
            <a:r>
              <a:rPr lang="fr-FR" b="1" dirty="0"/>
              <a:t>A = </a:t>
            </a:r>
            <a:r>
              <a:rPr lang="fr-FR" b="1" dirty="0" err="1"/>
              <a:t>Activities</a:t>
            </a:r>
            <a:r>
              <a:rPr lang="fr-FR" b="1" dirty="0"/>
              <a:t> (activités)</a:t>
            </a:r>
          </a:p>
          <a:p>
            <a:r>
              <a:rPr lang="fr-FR" b="1" dirty="0"/>
              <a:t>D = </a:t>
            </a:r>
            <a:r>
              <a:rPr lang="fr-FR" b="1" dirty="0" err="1"/>
              <a:t>Drugs</a:t>
            </a:r>
            <a:r>
              <a:rPr lang="fr-FR" b="1" dirty="0"/>
              <a:t> (drogues)</a:t>
            </a:r>
          </a:p>
          <a:p>
            <a:r>
              <a:rPr lang="fr-FR" b="1" dirty="0"/>
              <a:t>S = </a:t>
            </a:r>
            <a:r>
              <a:rPr lang="fr-FR" b="1" dirty="0" err="1"/>
              <a:t>Sexuality</a:t>
            </a:r>
            <a:r>
              <a:rPr lang="fr-FR" b="1" dirty="0"/>
              <a:t> (sexualité)</a:t>
            </a:r>
          </a:p>
          <a:p>
            <a:r>
              <a:rPr lang="fr-FR" b="1" dirty="0"/>
              <a:t>S = Suicide (suicide)</a:t>
            </a:r>
          </a:p>
          <a:p>
            <a:r>
              <a:rPr lang="fr-FR" b="1" dirty="0"/>
              <a:t>S = </a:t>
            </a:r>
            <a:r>
              <a:rPr lang="fr-FR" b="1" dirty="0" err="1"/>
              <a:t>Safety</a:t>
            </a:r>
            <a:r>
              <a:rPr lang="fr-FR" b="1" dirty="0"/>
              <a:t> (sécurité)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96" y="54127"/>
            <a:ext cx="627942" cy="106079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7" y="1341091"/>
            <a:ext cx="1197776" cy="170737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96" y="3115792"/>
            <a:ext cx="1437601" cy="103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7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32" b="17997"/>
          <a:stretch/>
        </p:blipFill>
        <p:spPr>
          <a:xfrm>
            <a:off x="5085707" y="3427582"/>
            <a:ext cx="3544585" cy="171591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79" y="0"/>
            <a:ext cx="4981254" cy="233496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35722" y="2334963"/>
            <a:ext cx="1880170" cy="104644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Bodoni MT" panose="02070603080606020203" pitchFamily="18" charset="0"/>
              </a:rPr>
              <a:t>Conflits d’</a:t>
            </a:r>
            <a:r>
              <a:rPr lang="fr-FR" sz="1600" dirty="0" err="1" smtClean="0">
                <a:latin typeface="Bodoni MT" panose="02070603080606020203" pitchFamily="18" charset="0"/>
              </a:rPr>
              <a:t>intêret</a:t>
            </a:r>
            <a:r>
              <a:rPr lang="fr-FR" sz="1600" dirty="0" smtClean="0">
                <a:latin typeface="Bodoni MT" panose="02070603080606020203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sz="1600" dirty="0" err="1" smtClean="0">
                <a:latin typeface="Bodoni MT" panose="02070603080606020203" pitchFamily="18" charset="0"/>
              </a:rPr>
              <a:t>Zambon</a:t>
            </a:r>
            <a:endParaRPr lang="fr-FR" sz="1600" dirty="0" smtClean="0">
              <a:latin typeface="Bodoni MT" panose="02070603080606020203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1600" dirty="0">
                <a:latin typeface="Bodoni MT" panose="02070603080606020203" pitchFamily="18" charset="0"/>
              </a:rPr>
              <a:t>V</a:t>
            </a:r>
            <a:r>
              <a:rPr lang="fr-FR" sz="1600" dirty="0" smtClean="0">
                <a:latin typeface="Bodoni MT" panose="02070603080606020203" pitchFamily="18" charset="0"/>
              </a:rPr>
              <a:t>ertex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3" y="0"/>
            <a:ext cx="38568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06" y="562106"/>
            <a:ext cx="6048121" cy="252689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5117" y="-98364"/>
            <a:ext cx="7886700" cy="994172"/>
          </a:xfrm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Perspectives en ETP: déploiement de l’e-ETP</a:t>
            </a:r>
            <a:endParaRPr lang="fr-FR" sz="3200" dirty="0">
              <a:solidFill>
                <a:srgbClr val="EA7A1E"/>
              </a:solidFill>
              <a:latin typeface="Bodoni MT" panose="02070603080606020203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560309" y="3704373"/>
            <a:ext cx="3762375" cy="12025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Autres perspectives:</a:t>
            </a:r>
          </a:p>
          <a:p>
            <a:pPr marL="285750" indent="-285750">
              <a:buFontTx/>
              <a:buChar char="-"/>
            </a:pPr>
            <a:r>
              <a:rPr lang="fr-FR" b="1" dirty="0" err="1" smtClean="0"/>
              <a:t>autosurveillance</a:t>
            </a:r>
            <a:r>
              <a:rPr lang="fr-FR" b="1" dirty="0" smtClean="0"/>
              <a:t> avec dispositif de </a:t>
            </a:r>
            <a:r>
              <a:rPr lang="fr-FR" b="1" dirty="0" err="1" smtClean="0"/>
              <a:t>télésuivi</a:t>
            </a:r>
            <a:r>
              <a:rPr lang="fr-FR" b="1" dirty="0" smtClean="0"/>
              <a:t> ou d’</a:t>
            </a:r>
            <a:r>
              <a:rPr lang="fr-FR" b="1" dirty="0" err="1" smtClean="0"/>
              <a:t>autosurveillance</a:t>
            </a:r>
            <a:r>
              <a:rPr lang="fr-FR" b="1" dirty="0" smtClean="0"/>
              <a:t> connectée</a:t>
            </a:r>
          </a:p>
          <a:p>
            <a:pPr marL="285750" indent="-285750">
              <a:buFontTx/>
              <a:buChar char="-"/>
            </a:pPr>
            <a:r>
              <a:rPr lang="fr-FR" b="1" dirty="0" smtClean="0"/>
              <a:t>Application smartphone 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54" y="3864432"/>
            <a:ext cx="2914141" cy="10425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798" y="3088998"/>
            <a:ext cx="1024059" cy="181794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06" y="1136408"/>
            <a:ext cx="1945489" cy="11371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524" y="2273560"/>
            <a:ext cx="276245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hlinkClick r:id="rId6"/>
              </a:rPr>
              <a:t>http://</a:t>
            </a:r>
            <a:r>
              <a:rPr lang="fr-FR" sz="1100" dirty="0" smtClean="0">
                <a:hlinkClick r:id="rId6"/>
              </a:rPr>
              <a:t>www.cres-paca.org/arkotheque/client/crespaca/thematiques/detail_document.php?ref=30291&amp;titre=preconisations-pour-la-mise-en-place-de-l-etp-a-distance</a:t>
            </a:r>
            <a:endParaRPr lang="fr-FR" sz="1100" dirty="0" smtClean="0"/>
          </a:p>
          <a:p>
            <a:endParaRPr lang="fr-FR" sz="11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4" y="28220"/>
            <a:ext cx="62794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4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rgbClr val="EA7A1E"/>
                </a:solidFill>
                <a:latin typeface="Bodoni MT" panose="02070603080606020203" pitchFamily="18" charset="0"/>
              </a:rPr>
              <a:t>Take</a:t>
            </a:r>
            <a:r>
              <a:rPr lang="fr-FR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 home </a:t>
            </a:r>
            <a:r>
              <a:rPr lang="fr-FR" dirty="0">
                <a:solidFill>
                  <a:srgbClr val="EA7A1E"/>
                </a:solidFill>
                <a:latin typeface="Bodoni MT" panose="02070603080606020203" pitchFamily="18" charset="0"/>
              </a:rPr>
              <a:t>m</a:t>
            </a:r>
            <a:r>
              <a:rPr lang="fr-FR" dirty="0" smtClean="0">
                <a:solidFill>
                  <a:srgbClr val="EA7A1E"/>
                </a:solidFill>
                <a:latin typeface="Bodoni MT" panose="02070603080606020203" pitchFamily="18" charset="0"/>
              </a:rPr>
              <a:t>essage</a:t>
            </a:r>
            <a:endParaRPr lang="fr-FR" dirty="0">
              <a:solidFill>
                <a:srgbClr val="EA7A1E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6384" y="1268016"/>
            <a:ext cx="6388554" cy="320913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Etre ado et avoir la </a:t>
            </a:r>
            <a:r>
              <a:rPr lang="fr-FR" dirty="0" smtClean="0"/>
              <a:t>mucoviscidose: un patrimoine santé à conserver y compris avec les comorbidités </a:t>
            </a:r>
          </a:p>
          <a:p>
            <a:r>
              <a:rPr lang="fr-FR" dirty="0" smtClean="0"/>
              <a:t>Tendre vers une transition de qualité au </a:t>
            </a:r>
            <a:r>
              <a:rPr lang="fr-FR" dirty="0" err="1" smtClean="0"/>
              <a:t>nv</a:t>
            </a:r>
            <a:r>
              <a:rPr lang="fr-FR" dirty="0" smtClean="0"/>
              <a:t> organisationnel avec des cibles à atteindre (application des protocoles, maintien d’une adhésion satisfaisante…)</a:t>
            </a:r>
          </a:p>
          <a:p>
            <a:r>
              <a:rPr lang="fr-FR" dirty="0" smtClean="0"/>
              <a:t>Varier </a:t>
            </a:r>
            <a:r>
              <a:rPr lang="fr-FR" dirty="0" smtClean="0"/>
              <a:t>les </a:t>
            </a:r>
            <a:r>
              <a:rPr lang="fr-FR" dirty="0" smtClean="0"/>
              <a:t>stratégies pour accueillir l’</a:t>
            </a:r>
            <a:r>
              <a:rPr lang="fr-FR" dirty="0" err="1" smtClean="0"/>
              <a:t>adolescent.e</a:t>
            </a:r>
            <a:r>
              <a:rPr lang="fr-FR" dirty="0" smtClean="0"/>
              <a:t> et sa famille dans sa globalité</a:t>
            </a:r>
            <a:endParaRPr lang="fr-FR" dirty="0" smtClean="0"/>
          </a:p>
          <a:p>
            <a:pPr lvl="1"/>
            <a:r>
              <a:rPr lang="fr-FR" dirty="0" smtClean="0"/>
              <a:t>Les </a:t>
            </a:r>
            <a:r>
              <a:rPr lang="fr-FR" dirty="0" smtClean="0"/>
              <a:t>5 dimensions de la transition, </a:t>
            </a:r>
          </a:p>
          <a:p>
            <a:pPr lvl="1"/>
            <a:r>
              <a:rPr lang="fr-FR" dirty="0" smtClean="0"/>
              <a:t>Pair </a:t>
            </a:r>
            <a:r>
              <a:rPr lang="fr-FR" dirty="0" err="1" smtClean="0"/>
              <a:t>aidance</a:t>
            </a:r>
            <a:r>
              <a:rPr lang="fr-FR" dirty="0" smtClean="0"/>
              <a:t> et savoir </a:t>
            </a:r>
            <a:r>
              <a:rPr lang="fr-FR" dirty="0" err="1" smtClean="0"/>
              <a:t>expérimentiel</a:t>
            </a:r>
            <a:r>
              <a:rPr lang="fr-FR" dirty="0" smtClean="0"/>
              <a:t>,</a:t>
            </a:r>
            <a:endParaRPr lang="fr-FR" dirty="0" smtClean="0"/>
          </a:p>
          <a:p>
            <a:pPr lvl="1"/>
            <a:r>
              <a:rPr lang="fr-FR" dirty="0" smtClean="0"/>
              <a:t>Prise de décision </a:t>
            </a:r>
            <a:r>
              <a:rPr lang="fr-FR" dirty="0" smtClean="0"/>
              <a:t>partagé,</a:t>
            </a:r>
            <a:endParaRPr lang="fr-FR" dirty="0" smtClean="0"/>
          </a:p>
          <a:p>
            <a:pPr lvl="1"/>
            <a:r>
              <a:rPr lang="fr-FR" dirty="0" smtClean="0"/>
              <a:t>Soutien </a:t>
            </a:r>
            <a:r>
              <a:rPr lang="fr-FR" dirty="0" smtClean="0"/>
              <a:t>psycho-social </a:t>
            </a:r>
            <a:r>
              <a:rPr lang="fr-FR" dirty="0"/>
              <a:t>(</a:t>
            </a:r>
            <a:r>
              <a:rPr lang="fr-FR" dirty="0" smtClean="0"/>
              <a:t>vulnérabilité, situations complexes…)</a:t>
            </a:r>
          </a:p>
          <a:p>
            <a:pPr lvl="1"/>
            <a:r>
              <a:rPr lang="fr-FR" dirty="0" smtClean="0"/>
              <a:t>….</a:t>
            </a:r>
            <a:endParaRPr lang="fr-FR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938" y="1317432"/>
            <a:ext cx="2036171" cy="23722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8" y="224428"/>
            <a:ext cx="62794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Minimento de présentation de CHU Muco v2.2 - poids allég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45" y="273844"/>
            <a:ext cx="6292624" cy="3929907"/>
          </a:xfrm>
          <a:prstGeom prst="rect">
            <a:avLst/>
          </a:prstGeom>
        </p:spPr>
      </p:pic>
      <p:pic>
        <p:nvPicPr>
          <p:cNvPr id="7" name="Minimento de présentation de CHU Muco v2.2 - poids allég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3443" y="3000971"/>
            <a:ext cx="2611351" cy="1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22217" y="117089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EA7A1E"/>
                </a:solidFill>
                <a:latin typeface="Lucida Handwriting" panose="03010101010101010101" pitchFamily="66" charset="0"/>
              </a:rPr>
              <a:t>Merci  </a:t>
            </a:r>
            <a:r>
              <a:rPr lang="fr-FR" dirty="0" err="1" smtClean="0">
                <a:solidFill>
                  <a:srgbClr val="EA7A1E"/>
                </a:solidFill>
                <a:latin typeface="Lucida Handwriting" panose="03010101010101010101" pitchFamily="66" charset="0"/>
              </a:rPr>
              <a:t>vielmos</a:t>
            </a:r>
            <a:r>
              <a:rPr lang="fr-FR" dirty="0" smtClean="0">
                <a:solidFill>
                  <a:srgbClr val="EA7A1E"/>
                </a:solidFill>
                <a:latin typeface="Lucida Handwriting" panose="03010101010101010101" pitchFamily="66" charset="0"/>
              </a:rPr>
              <a:t> !</a:t>
            </a:r>
            <a:br>
              <a:rPr lang="fr-FR" dirty="0" smtClean="0">
                <a:solidFill>
                  <a:srgbClr val="EA7A1E"/>
                </a:solidFill>
                <a:latin typeface="Lucida Handwriting" panose="03010101010101010101" pitchFamily="66" charset="0"/>
              </a:rPr>
            </a:br>
            <a:r>
              <a:rPr lang="fr-FR" dirty="0" smtClean="0">
                <a:solidFill>
                  <a:srgbClr val="EA7A1E"/>
                </a:solidFill>
                <a:latin typeface="Lucida Handwriting" panose="03010101010101010101" pitchFamily="66" charset="0"/>
              </a:rPr>
              <a:t>pour votre écoute ….</a:t>
            </a:r>
            <a:endParaRPr lang="fr-FR" dirty="0">
              <a:solidFill>
                <a:srgbClr val="EA7A1E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98" y="1268016"/>
            <a:ext cx="4586733" cy="305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5" y="23818"/>
            <a:ext cx="621846" cy="1054699"/>
          </a:xfrm>
          <a:prstGeom prst="rect">
            <a:avLst/>
          </a:prstGeom>
        </p:spPr>
      </p:pic>
      <p:sp>
        <p:nvSpPr>
          <p:cNvPr id="6" name="Espace réservé du contenu 5"/>
          <p:cNvSpPr txBox="1">
            <a:spLocks noGrp="1"/>
          </p:cNvSpPr>
          <p:nvPr>
            <p:ph idx="4294967295"/>
          </p:nvPr>
        </p:nvSpPr>
        <p:spPr>
          <a:xfrm>
            <a:off x="292987" y="66612"/>
            <a:ext cx="7451725" cy="48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2800" b="1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Etre ado et avoir la mucoviscidose</a:t>
            </a:r>
            <a:endParaRPr lang="fr-FR" sz="2800" b="1" dirty="0" smtClean="0">
              <a:solidFill>
                <a:schemeClr val="accent5"/>
              </a:solidFill>
              <a:latin typeface="Bodoni MT" panose="02070603080606020203" pitchFamily="18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-182354" y="3422003"/>
            <a:ext cx="5071461" cy="280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fr-FR" dirty="0" smtClean="0"/>
          </a:p>
          <a:p>
            <a:pPr lvl="1">
              <a:buFont typeface="Wingdings" charset="2"/>
              <a:buChar char="Ø"/>
            </a:pPr>
            <a:r>
              <a:rPr lang="fr-FR" sz="1500" b="1" dirty="0" smtClean="0">
                <a:solidFill>
                  <a:schemeClr val="tx2"/>
                </a:solidFill>
              </a:rPr>
              <a:t> </a:t>
            </a:r>
            <a:r>
              <a:rPr lang="fr-FR" b="1" dirty="0" smtClean="0">
                <a:solidFill>
                  <a:schemeClr val="tx2"/>
                </a:solidFill>
              </a:rPr>
              <a:t>changement de vision de la part des équipes </a:t>
            </a:r>
            <a:r>
              <a:rPr lang="fr-FR" b="1" dirty="0" smtClean="0">
                <a:solidFill>
                  <a:schemeClr val="tx2"/>
                </a:solidFill>
              </a:rPr>
              <a:t>pédiatriques et adultes</a:t>
            </a:r>
          </a:p>
          <a:p>
            <a:pPr lvl="1">
              <a:buFont typeface="Wingdings" charset="2"/>
              <a:buChar char="Ø"/>
            </a:pPr>
            <a:r>
              <a:rPr lang="fr-FR" b="1" dirty="0" smtClean="0">
                <a:solidFill>
                  <a:schemeClr val="tx2"/>
                </a:solidFill>
              </a:rPr>
              <a:t>stratégies </a:t>
            </a:r>
            <a:r>
              <a:rPr lang="fr-FR" b="1" dirty="0" smtClean="0">
                <a:solidFill>
                  <a:schemeClr val="tx2"/>
                </a:solidFill>
              </a:rPr>
              <a:t>de transition depuis les années 90 aux USA, 2000 en France</a:t>
            </a:r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" y="832487"/>
            <a:ext cx="4697373" cy="287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" b="2575"/>
          <a:stretch/>
        </p:blipFill>
        <p:spPr bwMode="auto">
          <a:xfrm>
            <a:off x="4628079" y="2362200"/>
            <a:ext cx="4515921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501" y="147864"/>
            <a:ext cx="1064685" cy="1491508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292987" y="692825"/>
            <a:ext cx="6845765" cy="1964321"/>
            <a:chOff x="292987" y="692825"/>
            <a:chExt cx="6845765" cy="1964321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987" y="692825"/>
              <a:ext cx="6845765" cy="1964321"/>
            </a:xfrm>
            <a:prstGeom prst="rect">
              <a:avLst/>
            </a:prstGeom>
          </p:spPr>
        </p:pic>
        <p:sp>
          <p:nvSpPr>
            <p:cNvPr id="5" name="Rectangle à coins arrondis 4"/>
            <p:cNvSpPr/>
            <p:nvPr/>
          </p:nvSpPr>
          <p:spPr>
            <a:xfrm>
              <a:off x="2506895" y="1027528"/>
              <a:ext cx="1089060" cy="719191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007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1168" y="348941"/>
            <a:ext cx="7886700" cy="545769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chemeClr val="accent5"/>
                </a:solidFill>
                <a:latin typeface="Bodoni MT" panose="02070603080606020203" pitchFamily="18" charset="0"/>
              </a:rPr>
              <a:t>Etre ado et avoir la mucoviscidose</a:t>
            </a:r>
            <a:br>
              <a:rPr lang="fr-FR" sz="3600" b="1" dirty="0">
                <a:solidFill>
                  <a:schemeClr val="accent5"/>
                </a:solidFill>
                <a:latin typeface="Bodoni MT" panose="02070603080606020203" pitchFamily="18" charset="0"/>
              </a:rPr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934673"/>
              </p:ext>
            </p:extLst>
          </p:nvPr>
        </p:nvGraphicFramePr>
        <p:xfrm>
          <a:off x="230067" y="1194276"/>
          <a:ext cx="4558000" cy="316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8080">
                  <a:extLst>
                    <a:ext uri="{9D8B030D-6E8A-4147-A177-3AD203B41FA5}">
                      <a16:colId xmlns="" xmlns:a16="http://schemas.microsoft.com/office/drawing/2014/main" val="2741794448"/>
                    </a:ext>
                  </a:extLst>
                </a:gridCol>
                <a:gridCol w="752166">
                  <a:extLst>
                    <a:ext uri="{9D8B030D-6E8A-4147-A177-3AD203B41FA5}">
                      <a16:colId xmlns="" xmlns:a16="http://schemas.microsoft.com/office/drawing/2014/main" val="2553485074"/>
                    </a:ext>
                  </a:extLst>
                </a:gridCol>
                <a:gridCol w="785918">
                  <a:extLst>
                    <a:ext uri="{9D8B030D-6E8A-4147-A177-3AD203B41FA5}">
                      <a16:colId xmlns="" xmlns:a16="http://schemas.microsoft.com/office/drawing/2014/main" val="4205047607"/>
                    </a:ext>
                  </a:extLst>
                </a:gridCol>
                <a:gridCol w="785918">
                  <a:extLst>
                    <a:ext uri="{9D8B030D-6E8A-4147-A177-3AD203B41FA5}">
                      <a16:colId xmlns="" xmlns:a16="http://schemas.microsoft.com/office/drawing/2014/main" val="2477315089"/>
                    </a:ext>
                  </a:extLst>
                </a:gridCol>
                <a:gridCol w="785918">
                  <a:extLst>
                    <a:ext uri="{9D8B030D-6E8A-4147-A177-3AD203B41FA5}">
                      <a16:colId xmlns="" xmlns:a16="http://schemas.microsoft.com/office/drawing/2014/main" val="16542066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fr-FR" sz="1400" dirty="0"/>
                        <a:t>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5-9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10-14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15-19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20-24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91939881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400" dirty="0"/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855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952 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892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782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02396862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Flore</a:t>
                      </a:r>
                      <a:r>
                        <a:rPr lang="fr-FR" sz="1400" baseline="0" dirty="0" smtClean="0"/>
                        <a:t> normale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309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268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182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140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/>
                        <a:t>P. A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159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258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349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379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5727403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/>
                        <a:t>P.A. chronique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20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99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175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237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324508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insulinothérapie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57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115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167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83894744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fr-FR" sz="1400" dirty="0"/>
                        <a:t>Aspergillose traitée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30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83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107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131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7352099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dirty="0"/>
                        <a:t>Cirrhose, HTP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46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60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36</a:t>
                      </a:r>
                      <a:endParaRPr lang="fr-FR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68688722"/>
                  </a:ext>
                </a:extLst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91319" y="4417560"/>
            <a:ext cx="4104456" cy="3616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100" b="1" dirty="0" smtClean="0">
                <a:solidFill>
                  <a:prstClr val="black"/>
                </a:solidFill>
              </a:rPr>
              <a:t>Registre National 2017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800" dirty="0" smtClean="0">
                <a:solidFill>
                  <a:prstClr val="black"/>
                </a:solidFill>
              </a:rPr>
              <a:t>PA</a:t>
            </a:r>
            <a:r>
              <a:rPr lang="fr-FR" sz="800" dirty="0">
                <a:solidFill>
                  <a:prstClr val="black"/>
                </a:solidFill>
              </a:rPr>
              <a:t>: </a:t>
            </a:r>
            <a:r>
              <a:rPr lang="fr-FR" sz="800" i="1" dirty="0">
                <a:solidFill>
                  <a:prstClr val="black"/>
                </a:solidFill>
              </a:rPr>
              <a:t>Pseudomonas </a:t>
            </a:r>
            <a:r>
              <a:rPr lang="fr-FR" sz="800" i="1" dirty="0" err="1">
                <a:solidFill>
                  <a:prstClr val="black"/>
                </a:solidFill>
              </a:rPr>
              <a:t>Aeruginosa</a:t>
            </a:r>
            <a:r>
              <a:rPr lang="fr-FR" sz="800" i="1" dirty="0">
                <a:solidFill>
                  <a:prstClr val="black"/>
                </a:solidFill>
              </a:rPr>
              <a:t> </a:t>
            </a:r>
            <a:r>
              <a:rPr lang="fr-FR" sz="800" dirty="0">
                <a:solidFill>
                  <a:prstClr val="black"/>
                </a:solidFill>
              </a:rPr>
              <a:t>; HTP: Hypertension Portale </a:t>
            </a:r>
            <a:endParaRPr lang="fr-FR" sz="800" i="1" dirty="0">
              <a:solidFill>
                <a:prstClr val="black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518" y="999677"/>
            <a:ext cx="3840549" cy="2598257"/>
          </a:xfrm>
          <a:prstGeom prst="rect">
            <a:avLst/>
          </a:prstGeom>
        </p:spPr>
      </p:pic>
      <p:sp>
        <p:nvSpPr>
          <p:cNvPr id="1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5412730" y="4869656"/>
            <a:ext cx="3020649" cy="273844"/>
          </a:xfrm>
          <a:prstGeom prst="rect">
            <a:avLst/>
          </a:prstGeom>
        </p:spPr>
        <p:txBody>
          <a:bodyPr/>
          <a:lstStyle/>
          <a:p>
            <a:r>
              <a:rPr lang="en-US" sz="800" b="1" dirty="0" err="1">
                <a:solidFill>
                  <a:schemeClr val="tx1"/>
                </a:solidFill>
              </a:rPr>
              <a:t>Shakkottai</a:t>
            </a:r>
            <a:r>
              <a:rPr lang="en-US" sz="800" b="1" dirty="0">
                <a:solidFill>
                  <a:schemeClr val="tx1"/>
                </a:solidFill>
              </a:rPr>
              <a:t> </a:t>
            </a:r>
            <a:r>
              <a:rPr lang="en-US" sz="800" b="1" dirty="0" err="1" smtClean="0">
                <a:solidFill>
                  <a:schemeClr val="tx1"/>
                </a:solidFill>
              </a:rPr>
              <a:t>A,Pediatr</a:t>
            </a:r>
            <a:r>
              <a:rPr lang="en-US" sz="800" b="1" dirty="0" smtClean="0">
                <a:solidFill>
                  <a:schemeClr val="tx1"/>
                </a:solidFill>
              </a:rPr>
              <a:t> </a:t>
            </a:r>
            <a:r>
              <a:rPr lang="en-US" sz="800" b="1" dirty="0">
                <a:solidFill>
                  <a:schemeClr val="tx1"/>
                </a:solidFill>
              </a:rPr>
              <a:t>Pulmonol 2015 Dec;50(12):1224-9.</a:t>
            </a:r>
          </a:p>
        </p:txBody>
      </p:sp>
      <p:sp>
        <p:nvSpPr>
          <p:cNvPr id="17" name="ZoneTexte 1"/>
          <p:cNvSpPr txBox="1">
            <a:spLocks noChangeArrowheads="1"/>
          </p:cNvSpPr>
          <p:nvPr/>
        </p:nvSpPr>
        <p:spPr bwMode="auto">
          <a:xfrm>
            <a:off x="4997566" y="3640424"/>
            <a:ext cx="4051472" cy="1138773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 lIns="68580" tIns="34290" rIns="68580" bIns="34290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spcAft>
                <a:spcPts val="900"/>
              </a:spcAft>
            </a:pPr>
            <a:r>
              <a:rPr lang="fr-FR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Étude rétrospective sur 5 ans </a:t>
            </a:r>
            <a:br>
              <a:rPr lang="fr-FR" sz="18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</a:br>
            <a:r>
              <a:rPr lang="fr-FR" sz="11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Analyse </a:t>
            </a:r>
            <a:r>
              <a:rPr lang="fr-FR" sz="1100" dirty="0">
                <a:solidFill>
                  <a:schemeClr val="tx2"/>
                </a:solidFill>
              </a:rPr>
              <a:t>entre 2008-2013 </a:t>
            </a:r>
            <a:r>
              <a:rPr lang="fr-FR" sz="11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 204 patients diagnostiqués mucoviscidose (</a:t>
            </a:r>
            <a:r>
              <a:rPr lang="fr-FR" sz="11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University</a:t>
            </a:r>
            <a:r>
              <a:rPr lang="fr-FR" sz="11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of Michigan Cystic Fibrosis Center)</a:t>
            </a:r>
          </a:p>
          <a:p>
            <a:pPr marL="0" indent="0" eaLnBrk="1" hangingPunct="1">
              <a:spcAft>
                <a:spcPts val="900"/>
              </a:spcAft>
            </a:pPr>
            <a:r>
              <a:rPr lang="fr-FR" sz="11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L’observance était calculée par MPR (nombre de médicaments délivrés / nombre de médicaments prescrits)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302" y="38776"/>
            <a:ext cx="729932" cy="10219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2" y="22378"/>
            <a:ext cx="62184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33095" y="4259439"/>
            <a:ext cx="2295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registre</a:t>
            </a:r>
            <a:endParaRPr lang="fr-FR" sz="2000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52" y="2828743"/>
            <a:ext cx="564923" cy="78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108" y="1995868"/>
            <a:ext cx="672255" cy="66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602" y="1026272"/>
            <a:ext cx="835224" cy="8230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3825" y="2967185"/>
            <a:ext cx="1078066" cy="6040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824" y="2099068"/>
            <a:ext cx="1005927" cy="4633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1687" y="1088534"/>
            <a:ext cx="1150203" cy="8316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95" y="174070"/>
            <a:ext cx="2181225" cy="37119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3430" y="26644"/>
            <a:ext cx="6600569" cy="1144191"/>
          </a:xfrm>
        </p:spPr>
        <p:txBody>
          <a:bodyPr>
            <a:noAutofit/>
          </a:bodyPr>
          <a:lstStyle/>
          <a:p>
            <a:r>
              <a:rPr lang="fr-FR" sz="1800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Etude </a:t>
            </a:r>
            <a:r>
              <a:rPr lang="fr-FR" sz="1800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multicentrique observationnelle longitudinale </a:t>
            </a:r>
            <a:r>
              <a:rPr lang="fr-FR" sz="1800" dirty="0" smtClean="0">
                <a:solidFill>
                  <a:schemeClr val="accent5"/>
                </a:solidFill>
              </a:rPr>
              <a:t>(données du Registre Français de la Mucoviscidose Vaincre La Mucoviscidose)</a:t>
            </a:r>
            <a:endParaRPr lang="fr-FR" sz="1800" dirty="0">
              <a:solidFill>
                <a:schemeClr val="accent5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84792" y="1170835"/>
            <a:ext cx="2800350" cy="2893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-&gt; </a:t>
            </a:r>
            <a:r>
              <a:rPr lang="fr-FR" dirty="0"/>
              <a:t>228 </a:t>
            </a:r>
            <a:r>
              <a:rPr lang="fr-FR" dirty="0" smtClean="0"/>
              <a:t>patients (16</a:t>
            </a:r>
            <a:r>
              <a:rPr lang="fr-FR" dirty="0"/>
              <a:t> ± 14 patients par </a:t>
            </a:r>
            <a:r>
              <a:rPr lang="fr-FR" dirty="0" smtClean="0"/>
              <a:t>centres)  </a:t>
            </a:r>
            <a:r>
              <a:rPr lang="fr-FR" dirty="0"/>
              <a:t>ayant réalisé </a:t>
            </a:r>
            <a:r>
              <a:rPr lang="fr-FR" dirty="0" smtClean="0"/>
              <a:t>un passage pédiatrie/adulte en </a:t>
            </a:r>
            <a:r>
              <a:rPr lang="fr-FR" dirty="0" smtClean="0"/>
              <a:t>2013 – 2014</a:t>
            </a:r>
          </a:p>
          <a:p>
            <a:endParaRPr lang="fr-FR" dirty="0" smtClean="0"/>
          </a:p>
          <a:p>
            <a:r>
              <a:rPr lang="fr-FR" dirty="0" smtClean="0"/>
              <a:t>-&gt; durée </a:t>
            </a:r>
            <a:r>
              <a:rPr lang="fr-FR" dirty="0"/>
              <a:t>de </a:t>
            </a:r>
            <a:r>
              <a:rPr lang="fr-FR" dirty="0" smtClean="0"/>
              <a:t>suivi: 6 </a:t>
            </a:r>
            <a:r>
              <a:rPr lang="fr-FR" dirty="0"/>
              <a:t>ans </a:t>
            </a:r>
            <a:r>
              <a:rPr lang="fr-FR" dirty="0" smtClean="0"/>
              <a:t>(2011 à </a:t>
            </a:r>
            <a:r>
              <a:rPr lang="fr-FR" dirty="0"/>
              <a:t>2017) Suivi moyen 4.9±0.4 ans (</a:t>
            </a:r>
            <a:r>
              <a:rPr lang="fr-FR" dirty="0" err="1"/>
              <a:t>min-max</a:t>
            </a:r>
            <a:r>
              <a:rPr lang="fr-FR" dirty="0"/>
              <a:t> : 1-5).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-&gt;</a:t>
            </a:r>
            <a:r>
              <a:rPr lang="fr-FR" dirty="0" smtClean="0"/>
              <a:t>1</a:t>
            </a:r>
            <a:r>
              <a:rPr lang="fr-FR" dirty="0"/>
              <a:t> 112 observations aux années pré- et </a:t>
            </a:r>
            <a:r>
              <a:rPr lang="fr-FR" dirty="0" smtClean="0"/>
              <a:t>post-transition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 </a:t>
            </a:r>
            <a:endParaRPr lang="fr-FR" dirty="0" smtClean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370433"/>
              </p:ext>
            </p:extLst>
          </p:nvPr>
        </p:nvGraphicFramePr>
        <p:xfrm>
          <a:off x="226655" y="1024184"/>
          <a:ext cx="5199281" cy="2903721"/>
        </p:xfrm>
        <a:graphic>
          <a:graphicData uri="http://schemas.openxmlformats.org/drawingml/2006/table">
            <a:tbl>
              <a:tblPr/>
              <a:tblGrid>
                <a:gridCol w="1628568"/>
                <a:gridCol w="1109609"/>
                <a:gridCol w="770561"/>
                <a:gridCol w="832207"/>
                <a:gridCol w="858336"/>
              </a:tblGrid>
              <a:tr h="33838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b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N=228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Hommes</a:t>
                      </a:r>
                      <a:b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N=118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Femmes</a:t>
                      </a:r>
                      <a:b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N=110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</a:tr>
              <a:tr h="2083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228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118</a:t>
                      </a:r>
                      <a:endParaRPr lang="fr-FR" sz="12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1252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fr-F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à l’année de transition (années)</a:t>
                      </a:r>
                      <a:endParaRPr kumimoji="0" lang="fr-F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Médiane (q1-q3)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 (0.8)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19.4 (0.9)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19.3 (0.7)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Min-max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16.9-21.9</a:t>
                      </a:r>
                      <a:endParaRPr lang="fr-FR" sz="12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16.9-21.9</a:t>
                      </a:r>
                      <a:endParaRPr lang="fr-FR" sz="12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17.3-21.3</a:t>
                      </a:r>
                      <a:endParaRPr lang="fr-FR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 (années) 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&lt;18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(4.4)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(6.8)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(1.8)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9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 (28.1)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(22.9)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 (33.6)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(44.7)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 (47.5)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(41.8)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63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(20.2)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(18.6)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(21.8)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 21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(2.6)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(4.2)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(0.9)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Année de transition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 (42.5)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(39.8)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 (45.5)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684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 (57.5)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 (60.2)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 (54.5)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992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Diabète </a:t>
                      </a:r>
                      <a:r>
                        <a:rPr lang="fr-FR" sz="9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ttt</a:t>
                      </a:r>
                      <a:r>
                        <a:rPr lang="fr-F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ou non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 (17.5)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(16.1)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(19.1)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62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ATCD Pyo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 (67.5)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 (63.6)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(71.8)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011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fr-FR" sz="9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Transplantation après transition</a:t>
                      </a: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(5.7)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(5.1)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(6.4)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214163" y="4349045"/>
            <a:ext cx="647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O</a:t>
            </a:r>
            <a:r>
              <a:rPr lang="fr-FR" b="1" dirty="0" smtClean="0">
                <a:solidFill>
                  <a:schemeClr val="accent5"/>
                </a:solidFill>
              </a:rPr>
              <a:t>bjectif principal: évaluer </a:t>
            </a:r>
            <a:r>
              <a:rPr lang="fr-FR" b="1" dirty="0">
                <a:solidFill>
                  <a:schemeClr val="accent5"/>
                </a:solidFill>
              </a:rPr>
              <a:t>l’impact </a:t>
            </a:r>
            <a:r>
              <a:rPr lang="fr-FR" b="1" dirty="0" smtClean="0">
                <a:solidFill>
                  <a:schemeClr val="accent5"/>
                </a:solidFill>
              </a:rPr>
              <a:t>du passage soins pédiatriques aux soins adultes sur </a:t>
            </a:r>
            <a:r>
              <a:rPr lang="fr-FR" b="1" dirty="0">
                <a:solidFill>
                  <a:schemeClr val="accent5"/>
                </a:solidFill>
              </a:rPr>
              <a:t>l’évolution de la fonction respiratoire et de l’état nutritionnel des </a:t>
            </a:r>
            <a:r>
              <a:rPr lang="fr-FR" b="1" dirty="0" smtClean="0">
                <a:solidFill>
                  <a:schemeClr val="accent5"/>
                </a:solidFill>
              </a:rPr>
              <a:t>patients</a:t>
            </a:r>
            <a:endParaRPr lang="fr-FR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2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9812" y="130573"/>
            <a:ext cx="7886700" cy="994172"/>
          </a:xfrm>
        </p:spPr>
        <p:txBody>
          <a:bodyPr>
            <a:normAutofit/>
          </a:bodyPr>
          <a:lstStyle/>
          <a:p>
            <a:r>
              <a:rPr lang="fr-FR" sz="2400" dirty="0">
                <a:solidFill>
                  <a:schemeClr val="accent5"/>
                </a:solidFill>
                <a:latin typeface="Bodoni MT" panose="02070603080606020203" pitchFamily="18" charset="0"/>
              </a:rPr>
              <a:t>Analyse descriptive du VEMS (%) à chaque année de suivi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0525" y="4352924"/>
            <a:ext cx="7886700" cy="407789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58952"/>
              </p:ext>
            </p:extLst>
          </p:nvPr>
        </p:nvGraphicFramePr>
        <p:xfrm>
          <a:off x="257172" y="1344810"/>
          <a:ext cx="8153406" cy="3101082"/>
        </p:xfrm>
        <a:graphic>
          <a:graphicData uri="http://schemas.openxmlformats.org/drawingml/2006/table">
            <a:tbl>
              <a:tblPr firstRow="1" firstCol="1" bandRow="1"/>
              <a:tblGrid>
                <a:gridCol w="654910"/>
                <a:gridCol w="1215758"/>
                <a:gridCol w="897534"/>
                <a:gridCol w="897534"/>
                <a:gridCol w="897534"/>
                <a:gridCol w="928351"/>
                <a:gridCol w="866717"/>
                <a:gridCol w="897534"/>
                <a:gridCol w="897534"/>
              </a:tblGrid>
              <a:tr h="3524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Modalités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Transition 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</a:tr>
              <a:tr h="3524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Hommes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111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22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Moyenne (ET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87.8 (21.9)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 (22.6)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82.9 (22.8)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81.8 (24.6)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76.4 (24.7)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74.5 (25.2)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71.9 (22.7)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24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Médiane (q1-q3)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88.4 (73.3-101)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85.8 (66.5-100)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84.7 (68.3-101)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82.7 (63.9-100)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77.1 (58.5-94)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76.3 (56.7-93)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71.9 (51.4-88)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Min-max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29.6-149.9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29.2-152.7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20.3-143.6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25-142.4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21.4-147.1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21.6-139.2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30.4-120.9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24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Femmes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Moyenne (ET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85.2 (20.6)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83.5 (22.1)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 (22.9)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75.5 (23.4)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74.1 (23.5)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73.3 (24.8)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75.4 (27.1)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524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Médiane (q1-q3)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90.6 (65.1-101)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87.4 (66.8-100)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80.4 (60.6-95)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76.2 (58.4-93)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 (56.3-91)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 (54.1-92)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69.2 (52.6-97)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Min-max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42.6-131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38.5-143.4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35-145.2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30.2-124.4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24.6-129.7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26.5-135.9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28.8-135.9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7210425" y="103703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2017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800600" y="103703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2014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353825" y="98732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2011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2" y="70046"/>
            <a:ext cx="621846" cy="1054699"/>
          </a:xfrm>
          <a:prstGeom prst="rect">
            <a:avLst/>
          </a:prstGeom>
        </p:spPr>
      </p:pic>
      <p:sp>
        <p:nvSpPr>
          <p:cNvPr id="11" name="Flèche droite 10"/>
          <p:cNvSpPr/>
          <p:nvPr/>
        </p:nvSpPr>
        <p:spPr>
          <a:xfrm>
            <a:off x="2903976" y="1124745"/>
            <a:ext cx="1896624" cy="8760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>
            <a:off x="5350751" y="1115029"/>
            <a:ext cx="1896624" cy="87606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779556" y="1884459"/>
            <a:ext cx="7575777" cy="454523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834801" y="3320618"/>
            <a:ext cx="7575777" cy="454523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98304" y="1050849"/>
            <a:ext cx="2292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sz="1600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registre</a:t>
            </a:r>
            <a:endParaRPr lang="fr-FR" sz="1600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0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467016" y="103366"/>
            <a:ext cx="62099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5"/>
                </a:solidFill>
                <a:latin typeface="Bodoni MT" panose="02070603080606020203" pitchFamily="18" charset="0"/>
              </a:rPr>
              <a:t>Evolution estimée du VEMS  selon modèle linéaire mixte </a:t>
            </a:r>
            <a:endParaRPr lang="fr-FR" sz="1800" dirty="0" smtClean="0">
              <a:solidFill>
                <a:schemeClr val="accent5"/>
              </a:solidFill>
              <a:latin typeface="Bodoni MT" panose="02070603080606020203" pitchFamily="18" charset="0"/>
            </a:endParaRPr>
          </a:p>
          <a:p>
            <a:r>
              <a:rPr lang="fr-FR" dirty="0" smtClean="0">
                <a:solidFill>
                  <a:schemeClr val="accent5"/>
                </a:solidFill>
              </a:rPr>
              <a:t>patient </a:t>
            </a:r>
            <a:r>
              <a:rPr lang="fr-FR" dirty="0">
                <a:solidFill>
                  <a:schemeClr val="accent5"/>
                </a:solidFill>
              </a:rPr>
              <a:t>&lt;18 ans sans antécédent de diabète traité ou non traité ni antécédent d’infection à Pseudomonas </a:t>
            </a:r>
            <a:r>
              <a:rPr lang="fr-FR" dirty="0" err="1">
                <a:solidFill>
                  <a:schemeClr val="accent5"/>
                </a:solidFill>
              </a:rPr>
              <a:t>Aeruginosa</a:t>
            </a:r>
            <a:r>
              <a:rPr lang="fr-FR" dirty="0">
                <a:solidFill>
                  <a:schemeClr val="accent5"/>
                </a:solidFill>
              </a:rPr>
              <a:t> sur les 3 années précédant la </a:t>
            </a:r>
            <a:r>
              <a:rPr lang="fr-FR" dirty="0" smtClean="0">
                <a:solidFill>
                  <a:schemeClr val="accent5"/>
                </a:solidFill>
              </a:rPr>
              <a:t>transition 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3617843" y="3124863"/>
            <a:ext cx="5335326" cy="12550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Femmes</a:t>
            </a:r>
            <a:r>
              <a:rPr lang="fr-FR" sz="1200" dirty="0" smtClean="0"/>
              <a:t> </a:t>
            </a:r>
          </a:p>
          <a:p>
            <a:r>
              <a:rPr lang="fr-FR" sz="1200" dirty="0" smtClean="0"/>
              <a:t>Avant -&gt; </a:t>
            </a:r>
            <a:r>
              <a:rPr lang="fr-FR" sz="1200" dirty="0" smtClean="0">
                <a:solidFill>
                  <a:schemeClr val="tx1"/>
                </a:solidFill>
              </a:rPr>
              <a:t>Baisse de -2,98% </a:t>
            </a:r>
            <a:r>
              <a:rPr lang="fr-FR" sz="1200" dirty="0">
                <a:solidFill>
                  <a:schemeClr val="tx1"/>
                </a:solidFill>
              </a:rPr>
              <a:t>par an </a:t>
            </a:r>
            <a:r>
              <a:rPr lang="fr-FR" sz="1200" dirty="0"/>
              <a:t>(IC95% : -4.29;-</a:t>
            </a:r>
            <a:r>
              <a:rPr lang="fr-FR" sz="1200" dirty="0" smtClean="0"/>
              <a:t>1.68) </a:t>
            </a:r>
            <a:r>
              <a:rPr lang="fr-FR" sz="1200" dirty="0"/>
              <a:t>significative </a:t>
            </a:r>
            <a:r>
              <a:rPr lang="fr-FR" sz="1200" dirty="0" smtClean="0"/>
              <a:t>(</a:t>
            </a:r>
            <a:r>
              <a:rPr lang="fr-FR" sz="1200" dirty="0"/>
              <a:t>&lt;0.0001</a:t>
            </a:r>
            <a:r>
              <a:rPr lang="fr-FR" sz="1200" dirty="0" smtClean="0"/>
              <a:t>) </a:t>
            </a:r>
          </a:p>
          <a:p>
            <a:r>
              <a:rPr lang="fr-FR" sz="1200" dirty="0" smtClean="0"/>
              <a:t>Passage -&gt;  pas </a:t>
            </a:r>
            <a:r>
              <a:rPr lang="fr-FR" sz="1200" dirty="0"/>
              <a:t>d’effet significatif sur le VEMS moyen </a:t>
            </a:r>
            <a:r>
              <a:rPr lang="fr-FR" sz="1200" dirty="0" smtClean="0"/>
              <a:t>(</a:t>
            </a:r>
            <a:r>
              <a:rPr lang="fr-FR" sz="1200" dirty="0"/>
              <a:t>p=0.4421). </a:t>
            </a:r>
            <a:r>
              <a:rPr lang="fr-FR" sz="1200" dirty="0" smtClean="0"/>
              <a:t> </a:t>
            </a:r>
          </a:p>
          <a:p>
            <a:r>
              <a:rPr lang="fr-FR" sz="1200" dirty="0" smtClean="0"/>
              <a:t>Après </a:t>
            </a:r>
            <a:r>
              <a:rPr lang="fr-FR" sz="1200" dirty="0"/>
              <a:t>-&gt; </a:t>
            </a:r>
            <a:r>
              <a:rPr lang="fr-FR" sz="1200" dirty="0">
                <a:solidFill>
                  <a:schemeClr val="tx1"/>
                </a:solidFill>
              </a:rPr>
              <a:t>baisse de -1,58% </a:t>
            </a:r>
            <a:r>
              <a:rPr lang="fr-FR" sz="1200" dirty="0"/>
              <a:t>par </a:t>
            </a:r>
            <a:r>
              <a:rPr lang="fr-FR" sz="1200" dirty="0" smtClean="0"/>
              <a:t>(</a:t>
            </a:r>
            <a:r>
              <a:rPr lang="fr-FR" sz="1200" dirty="0"/>
              <a:t>IC95% : -2.51 ; -0.65 ; p=0.0009</a:t>
            </a:r>
            <a:r>
              <a:rPr lang="fr-FR" sz="1200" dirty="0" smtClean="0"/>
              <a:t>).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La différence entre les </a:t>
            </a:r>
            <a:r>
              <a:rPr lang="fr-FR" sz="1200" dirty="0">
                <a:solidFill>
                  <a:schemeClr val="tx1"/>
                </a:solidFill>
              </a:rPr>
              <a:t>2  -&gt; </a:t>
            </a:r>
            <a:r>
              <a:rPr lang="fr-FR" sz="1200" dirty="0" smtClean="0">
                <a:solidFill>
                  <a:schemeClr val="tx1"/>
                </a:solidFill>
              </a:rPr>
              <a:t>p=0.0637  limite significative</a:t>
            </a:r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67" y="2698878"/>
            <a:ext cx="2558539" cy="197391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67" y="842030"/>
            <a:ext cx="2438063" cy="1896272"/>
          </a:xfrm>
          <a:prstGeom prst="rect">
            <a:avLst/>
          </a:prstGeom>
        </p:spPr>
      </p:pic>
      <p:sp>
        <p:nvSpPr>
          <p:cNvPr id="14" name="Rectangle à coins arrondis 13"/>
          <p:cNvSpPr/>
          <p:nvPr/>
        </p:nvSpPr>
        <p:spPr>
          <a:xfrm>
            <a:off x="3617843" y="1248744"/>
            <a:ext cx="5335326" cy="129322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</a:rPr>
              <a:t>Hommes</a:t>
            </a:r>
          </a:p>
          <a:p>
            <a:pPr algn="ctr"/>
            <a:r>
              <a:rPr lang="fr-FR" sz="1200" dirty="0" smtClean="0"/>
              <a:t>Avant -&gt; </a:t>
            </a:r>
            <a:r>
              <a:rPr lang="fr-FR" sz="1200" dirty="0" smtClean="0">
                <a:solidFill>
                  <a:schemeClr val="tx1"/>
                </a:solidFill>
              </a:rPr>
              <a:t>Baisse de </a:t>
            </a:r>
            <a:r>
              <a:rPr lang="fr-FR" sz="1200" dirty="0">
                <a:solidFill>
                  <a:schemeClr val="tx1"/>
                </a:solidFill>
              </a:rPr>
              <a:t>-0.99% par an </a:t>
            </a:r>
            <a:r>
              <a:rPr lang="fr-FR" sz="1200" dirty="0" smtClean="0"/>
              <a:t>(</a:t>
            </a:r>
            <a:r>
              <a:rPr lang="fr-FR" sz="1200" dirty="0"/>
              <a:t>IC95% : [-2.3;0.3]) </a:t>
            </a:r>
            <a:r>
              <a:rPr lang="fr-FR" sz="1200" dirty="0" smtClean="0"/>
              <a:t>non significative (</a:t>
            </a:r>
            <a:r>
              <a:rPr lang="fr-FR" sz="1200" dirty="0"/>
              <a:t>p=0.1329). </a:t>
            </a:r>
            <a:endParaRPr lang="fr-FR" sz="1200" dirty="0" smtClean="0"/>
          </a:p>
          <a:p>
            <a:r>
              <a:rPr lang="fr-FR" sz="1200" dirty="0" smtClean="0"/>
              <a:t>Passage -&gt;  pas </a:t>
            </a:r>
            <a:r>
              <a:rPr lang="fr-FR" sz="1200" dirty="0"/>
              <a:t>d’effet significatif sur le VEMS moyen (p=0.9046). </a:t>
            </a:r>
            <a:endParaRPr lang="fr-FR" sz="1200" dirty="0" smtClean="0"/>
          </a:p>
          <a:p>
            <a:r>
              <a:rPr lang="fr-FR" sz="1200" dirty="0" smtClean="0"/>
              <a:t>Après -&gt; </a:t>
            </a:r>
            <a:r>
              <a:rPr lang="fr-FR" sz="1200" dirty="0" smtClean="0">
                <a:solidFill>
                  <a:schemeClr val="tx1"/>
                </a:solidFill>
              </a:rPr>
              <a:t>baisse de </a:t>
            </a:r>
            <a:r>
              <a:rPr lang="fr-FR" sz="1200" dirty="0">
                <a:solidFill>
                  <a:schemeClr val="tx1"/>
                </a:solidFill>
              </a:rPr>
              <a:t>-4.6% par </a:t>
            </a:r>
            <a:r>
              <a:rPr lang="fr-FR" sz="1200" dirty="0" smtClean="0">
                <a:solidFill>
                  <a:schemeClr val="tx1"/>
                </a:solidFill>
              </a:rPr>
              <a:t>an </a:t>
            </a:r>
            <a:r>
              <a:rPr lang="fr-FR" sz="1200" dirty="0" smtClean="0"/>
              <a:t>(</a:t>
            </a:r>
            <a:r>
              <a:rPr lang="fr-FR" sz="1200" dirty="0"/>
              <a:t>IC95% : -5.6 ; -3.6, p&lt;10-3</a:t>
            </a:r>
            <a:r>
              <a:rPr lang="fr-FR" sz="1200" dirty="0" smtClean="0"/>
              <a:t>) </a:t>
            </a:r>
          </a:p>
          <a:p>
            <a:r>
              <a:rPr lang="fr-FR" sz="1200" dirty="0" smtClean="0">
                <a:solidFill>
                  <a:schemeClr val="tx1"/>
                </a:solidFill>
              </a:rPr>
              <a:t>Différence entre les 2 significative </a:t>
            </a:r>
            <a:r>
              <a:rPr lang="fr-FR" sz="1200" dirty="0">
                <a:solidFill>
                  <a:schemeClr val="tx1"/>
                </a:solidFill>
              </a:rPr>
              <a:t>(p&lt;0.0001). 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21" y="103366"/>
            <a:ext cx="621846" cy="106079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536997" y="887163"/>
            <a:ext cx="1368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sz="1200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registre</a:t>
            </a:r>
            <a:endParaRPr lang="fr-FR" sz="1200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5014" y="-99873"/>
            <a:ext cx="7886700" cy="994172"/>
          </a:xfrm>
        </p:spPr>
        <p:txBody>
          <a:bodyPr/>
          <a:lstStyle/>
          <a:p>
            <a:pPr lvl="1" algn="l" defTabSz="685800" rtl="0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accent5"/>
                </a:solidFill>
                <a:latin typeface="Bodoni MT" panose="02070603080606020203" pitchFamily="18" charset="0"/>
              </a:rPr>
              <a:t>Impact </a:t>
            </a:r>
            <a:r>
              <a:rPr lang="fr-FR" sz="2400" b="1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du passage pédiatrie-adulte </a:t>
            </a:r>
            <a:r>
              <a:rPr lang="fr-FR" sz="2400" b="1" dirty="0">
                <a:solidFill>
                  <a:schemeClr val="accent5"/>
                </a:solidFill>
                <a:latin typeface="Bodoni MT" panose="02070603080606020203" pitchFamily="18" charset="0"/>
              </a:rPr>
              <a:t>sur l’IMC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139133"/>
              </p:ext>
            </p:extLst>
          </p:nvPr>
        </p:nvGraphicFramePr>
        <p:xfrm>
          <a:off x="381000" y="1108483"/>
          <a:ext cx="8534402" cy="1663443"/>
        </p:xfrm>
        <a:graphic>
          <a:graphicData uri="http://schemas.openxmlformats.org/drawingml/2006/table">
            <a:tbl>
              <a:tblPr firstRow="1" firstCol="1" bandRow="1"/>
              <a:tblGrid>
                <a:gridCol w="686038"/>
                <a:gridCol w="1273201"/>
                <a:gridCol w="939309"/>
                <a:gridCol w="939309"/>
                <a:gridCol w="939309"/>
                <a:gridCol w="939309"/>
                <a:gridCol w="939309"/>
                <a:gridCol w="939309"/>
                <a:gridCol w="939309"/>
              </a:tblGrid>
              <a:tr h="18330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Variable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Modalités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Transition 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ABABAB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Hommes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Moyenne (ET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(2.6)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 (2.2)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19.6 (2.2)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19.6 (2.2)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 (2.5)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 (2.6)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20.6 (2.5)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Médiane (q1-q3)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18.8 (17.1-20)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19.1 (17.8-20)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19.5 (18.1-21)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19.5 (18.1-21)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19.9 (18.1-22)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 (18-22)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20.3 (19-22)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Min-max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14.9-28.4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14.2-27.4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15-26.2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15-26.2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15.4-29.3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15.4-30.9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16.2-26.2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Femmes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107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Moyenne (ET</a:t>
                      </a:r>
                      <a:r>
                        <a:rPr lang="fr-FR" sz="105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 (2.2)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20.1 (2.2)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20.3 (2.5)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20.3 (2.5)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20.4 (3)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20.3 (3.1)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(2.5)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Médiane (q1-q3)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 (18.8-21)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19.9 (18.6-22)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 (18.7-21)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 (18.7-21)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19.9 (18.3-22)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(18.5-21)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19.8 (18-22)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8501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Min-max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16.2-28.1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16-29.7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16-30.2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16-30.2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15-33.6</a:t>
                      </a:r>
                      <a:endParaRPr lang="fr-F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14-37.4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35"/>
                        </a:spcBef>
                        <a:spcAft>
                          <a:spcPts val="335"/>
                        </a:spcAft>
                      </a:pPr>
                      <a:r>
                        <a:rPr lang="fr-FR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16.2-27.2</a:t>
                      </a:r>
                      <a:endParaRPr lang="fr-F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45" marR="425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055601"/>
              </p:ext>
            </p:extLst>
          </p:nvPr>
        </p:nvGraphicFramePr>
        <p:xfrm>
          <a:off x="449581" y="3213463"/>
          <a:ext cx="8305800" cy="1765678"/>
        </p:xfrm>
        <a:graphic>
          <a:graphicData uri="http://schemas.openxmlformats.org/drawingml/2006/table">
            <a:tbl>
              <a:tblPr firstRow="1" firstCol="1" bandRow="1"/>
              <a:tblGrid>
                <a:gridCol w="3295540"/>
                <a:gridCol w="888532"/>
                <a:gridCol w="856547"/>
                <a:gridCol w="788680"/>
                <a:gridCol w="1097280"/>
                <a:gridCol w="871798"/>
                <a:gridCol w="507423"/>
              </a:tblGrid>
              <a:tr h="174312">
                <a:tc rowSpan="2">
                  <a:txBody>
                    <a:bodyPr/>
                    <a:lstStyle/>
                    <a:p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Hommes (n=118)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Femmes (n=110)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65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 (ET)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IC95%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Coefficient (ET)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IC95%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IMC </a:t>
                      </a:r>
                      <a:r>
                        <a:rPr lang="fr-FR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moyen</a:t>
                      </a:r>
                      <a:r>
                        <a:rPr lang="fr-FR" sz="135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à l’</a:t>
                      </a:r>
                      <a:r>
                        <a:rPr lang="fr-FR" sz="135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intercept</a:t>
                      </a:r>
                      <a:r>
                        <a:rPr lang="fr-FR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50" b="1" baseline="30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20.9 (0.51)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[19.9;21.91]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&lt;.0001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20.22 (1.12)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[17.98;22.45]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&lt;.0001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6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35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pente de changement annuel de IMC</a:t>
                      </a:r>
                      <a:endParaRPr lang="fr-FR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0.34 (0.07)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[0.21;0.48]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&lt;.0001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0.28 (0.08)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[0.13;0.43]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0.0003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Transition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-0.24 (0.13)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[-0.48;0.01]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0.0609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-0.26 (0.14)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[-0.53;0.01]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0.0636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65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050" b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Ecart de pente après transition</a:t>
                      </a:r>
                      <a:r>
                        <a:rPr lang="fr-FR" sz="1050" b="1" baseline="30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fr-FR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-0.14 (0.07)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[-0.29;0]</a:t>
                      </a:r>
                      <a:endParaRPr lang="fr-FR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0.0489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-0.43 (0.09)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[-0.6;-0.26]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&lt;.0001</a:t>
                      </a:r>
                      <a:endParaRPr lang="fr-FR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844" marR="40844" marT="40844" marB="408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7" y="0"/>
            <a:ext cx="621846" cy="10607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585162" y="432830"/>
            <a:ext cx="1897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registre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1019993" y="1450308"/>
            <a:ext cx="7658098" cy="22726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1019993" y="2224177"/>
            <a:ext cx="7658098" cy="227262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181012" y="700994"/>
            <a:ext cx="4796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>
                <a:solidFill>
                  <a:schemeClr val="accent5"/>
                </a:solidFill>
              </a:rPr>
              <a:t>Analyse descriptive de l’IMC (kg/m²) à chaque année de suivi </a:t>
            </a:r>
            <a:endParaRPr lang="fr-FR" b="1" dirty="0">
              <a:solidFill>
                <a:schemeClr val="accent5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033042" y="2871638"/>
            <a:ext cx="6283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/>
                </a:solidFill>
              </a:rPr>
              <a:t>Modèle linéaire mixte de l’effet </a:t>
            </a:r>
            <a:r>
              <a:rPr lang="fr-FR" b="1" dirty="0" smtClean="0">
                <a:solidFill>
                  <a:schemeClr val="accent5"/>
                </a:solidFill>
              </a:rPr>
              <a:t>du passage sur </a:t>
            </a:r>
            <a:r>
              <a:rPr lang="fr-FR" b="1" dirty="0">
                <a:solidFill>
                  <a:schemeClr val="accent5"/>
                </a:solidFill>
              </a:rPr>
              <a:t>l’évolution de l’IMC </a:t>
            </a:r>
          </a:p>
        </p:txBody>
      </p:sp>
    </p:spTree>
    <p:extLst>
      <p:ext uri="{BB962C8B-B14F-4D97-AF65-F5344CB8AC3E}">
        <p14:creationId xmlns:p14="http://schemas.microsoft.com/office/powerpoint/2010/main" val="38634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3666" y="78352"/>
            <a:ext cx="7886700" cy="994172"/>
          </a:xfrm>
        </p:spPr>
        <p:txBody>
          <a:bodyPr>
            <a:normAutofit fontScale="90000"/>
          </a:bodyPr>
          <a:lstStyle/>
          <a:p>
            <a:pPr lvl="1" algn="l" defTabSz="685800" rtl="0">
              <a:lnSpc>
                <a:spcPct val="90000"/>
              </a:lnSpc>
              <a:spcBef>
                <a:spcPct val="0"/>
              </a:spcBef>
            </a:pPr>
            <a:r>
              <a:rPr lang="fr-FR" sz="2400" b="1" dirty="0">
                <a:solidFill>
                  <a:schemeClr val="accent5"/>
                </a:solidFill>
                <a:latin typeface="Bodoni MT" panose="02070603080606020203" pitchFamily="18" charset="0"/>
              </a:rPr>
              <a:t>Impact </a:t>
            </a:r>
            <a:r>
              <a:rPr lang="fr-FR" sz="2400" b="1" dirty="0" smtClean="0">
                <a:solidFill>
                  <a:schemeClr val="accent5"/>
                </a:solidFill>
                <a:latin typeface="Bodoni MT" panose="02070603080606020203" pitchFamily="18" charset="0"/>
              </a:rPr>
              <a:t>du passage pédiatrie-adulte </a:t>
            </a:r>
            <a:r>
              <a:rPr lang="fr-FR" sz="2400" b="1" dirty="0">
                <a:solidFill>
                  <a:schemeClr val="accent5"/>
                </a:solidFill>
                <a:latin typeface="Bodoni MT" panose="02070603080606020203" pitchFamily="18" charset="0"/>
              </a:rPr>
              <a:t>sur les cures d’antibiotiques IV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359" y="1072524"/>
            <a:ext cx="7152381" cy="2676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8591" y="4129120"/>
            <a:ext cx="635399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 estimée du nombre total de cures d’antibiotiques IV selon 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(modèle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log-linéaire non </a:t>
            </a:r>
            <a:r>
              <a:rPr lang="fr-F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paramétrique)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63" y="81923"/>
            <a:ext cx="627942" cy="10607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03101" y="609401"/>
            <a:ext cx="1760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SAFETIM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  <a:latin typeface="Bodoni MT" panose="02070603080606020203" pitchFamily="18" charset="0"/>
              </a:rPr>
              <a:t>registre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  <a:latin typeface="Bodoni MT" panose="02070603080606020203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60057" y="3748714"/>
            <a:ext cx="848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Hommes</a:t>
            </a:r>
            <a:endParaRPr lang="fr-FR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5982789" y="3780949"/>
            <a:ext cx="807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Femmes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81449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1830</TotalTime>
  <Words>2008</Words>
  <Application>Microsoft Office PowerPoint</Application>
  <PresentationFormat>Affichage à l'écran (16:9)</PresentationFormat>
  <Paragraphs>483</Paragraphs>
  <Slides>23</Slides>
  <Notes>7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6" baseType="lpstr">
      <vt:lpstr>ＭＳ Ｐゴシック</vt:lpstr>
      <vt:lpstr>Arial</vt:lpstr>
      <vt:lpstr>Arial Black</vt:lpstr>
      <vt:lpstr>Bodoni MT</vt:lpstr>
      <vt:lpstr>Calibri</vt:lpstr>
      <vt:lpstr>Calibri Light</vt:lpstr>
      <vt:lpstr>Garamond Premr Pro</vt:lpstr>
      <vt:lpstr>Harlow Solid Italic</vt:lpstr>
      <vt:lpstr>Lucida Handwriting</vt:lpstr>
      <vt:lpstr>Times New Roman</vt:lpstr>
      <vt:lpstr>Verdana</vt:lpstr>
      <vt:lpstr>Wingdings</vt:lpstr>
      <vt:lpstr>Thème Office</vt:lpstr>
      <vt:lpstr>Adolescence, transition et mucoviscidose :  actualités et perspectives</vt:lpstr>
      <vt:lpstr>Présentation PowerPoint</vt:lpstr>
      <vt:lpstr>Présentation PowerPoint</vt:lpstr>
      <vt:lpstr>Etre ado et avoir la mucoviscidose </vt:lpstr>
      <vt:lpstr>Etude multicentrique observationnelle longitudinale (données du Registre Français de la Mucoviscidose Vaincre La Mucoviscidose)</vt:lpstr>
      <vt:lpstr>Analyse descriptive du VEMS (%) à chaque année de suivi </vt:lpstr>
      <vt:lpstr>Présentation PowerPoint</vt:lpstr>
      <vt:lpstr>Impact du passage pédiatrie-adulte sur l’IMC </vt:lpstr>
      <vt:lpstr>Impact du passage pédiatrie-adulte sur les cures d’antibiotiques IV </vt:lpstr>
      <vt:lpstr>Présentation PowerPoint</vt:lpstr>
      <vt:lpstr> 12 Critères de qualité pour une transition idéale. </vt:lpstr>
      <vt:lpstr>Smoothing the passage of adolescents with CF from pediatric to adult care : pre-transferal needs(Vion-Genovese et al.; Arch. Ped. In press) </vt:lpstr>
      <vt:lpstr>Perspectives en ETP: orientation nationale Plan National Maladies Rares (PNMR 3) 2018-2022 </vt:lpstr>
      <vt:lpstr>Présentation PowerPoint</vt:lpstr>
      <vt:lpstr>Présentation PowerPoint</vt:lpstr>
      <vt:lpstr>Présentation PowerPoint</vt:lpstr>
      <vt:lpstr>Présentation PowerPoint</vt:lpstr>
      <vt:lpstr>Perspectives: Autonomie et Empowerment</vt:lpstr>
      <vt:lpstr>Perspectives:  Modèle HEADSS* </vt:lpstr>
      <vt:lpstr>Perspectives en ETP: déploiement de l’e-ETP</vt:lpstr>
      <vt:lpstr>Take home message</vt:lpstr>
      <vt:lpstr>Présentation PowerPoint</vt:lpstr>
      <vt:lpstr>Merci  vielmos ! pour votre écoute ….</vt:lpstr>
    </vt:vector>
  </TitlesOfParts>
  <Company>CHU DE GRENOBLE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Llerena, Catherine</dc:creator>
  <cp:lastModifiedBy>Llerena, Catherine</cp:lastModifiedBy>
  <cp:revision>114</cp:revision>
  <dcterms:created xsi:type="dcterms:W3CDTF">2020-11-04T16:31:14Z</dcterms:created>
  <dcterms:modified xsi:type="dcterms:W3CDTF">2020-11-11T14:40:51Z</dcterms:modified>
</cp:coreProperties>
</file>