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7" r:id="rId1"/>
  </p:sldMasterIdLst>
  <p:notesMasterIdLst>
    <p:notesMasterId r:id="rId23"/>
  </p:notesMasterIdLst>
  <p:handoutMasterIdLst>
    <p:handoutMasterId r:id="rId24"/>
  </p:handoutMasterIdLst>
  <p:sldIdLst>
    <p:sldId id="256" r:id="rId2"/>
    <p:sldId id="296" r:id="rId3"/>
    <p:sldId id="284" r:id="rId4"/>
    <p:sldId id="285" r:id="rId5"/>
    <p:sldId id="457" r:id="rId6"/>
    <p:sldId id="460" r:id="rId7"/>
    <p:sldId id="458" r:id="rId8"/>
    <p:sldId id="304" r:id="rId9"/>
    <p:sldId id="283" r:id="rId10"/>
    <p:sldId id="267" r:id="rId11"/>
    <p:sldId id="268" r:id="rId12"/>
    <p:sldId id="452" r:id="rId13"/>
    <p:sldId id="453" r:id="rId14"/>
    <p:sldId id="309" r:id="rId15"/>
    <p:sldId id="311" r:id="rId16"/>
    <p:sldId id="277" r:id="rId17"/>
    <p:sldId id="459" r:id="rId18"/>
    <p:sldId id="297" r:id="rId19"/>
    <p:sldId id="294" r:id="rId20"/>
    <p:sldId id="282" r:id="rId21"/>
    <p:sldId id="281"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xime Morsa" initials="M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6727"/>
    <a:srgbClr val="3C4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24" autoAdjust="0"/>
    <p:restoredTop sz="93120" autoAdjust="0"/>
  </p:normalViewPr>
  <p:slideViewPr>
    <p:cSldViewPr snapToGrid="0">
      <p:cViewPr varScale="1">
        <p:scale>
          <a:sx n="59" d="100"/>
          <a:sy n="59" d="100"/>
        </p:scale>
        <p:origin x="740"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C9270A-DB34-F34F-893E-AD57B0782818}" type="datetime1">
              <a:rPr lang="fr-FR" smtClean="0"/>
              <a:t>10/11/2020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764EBC-869E-6649-9AC2-5AF8BAFCF602}" type="slidenum">
              <a:rPr lang="fr-FR" smtClean="0"/>
              <a:t>‹N°›</a:t>
            </a:fld>
            <a:endParaRPr lang="fr-FR"/>
          </a:p>
        </p:txBody>
      </p:sp>
    </p:spTree>
    <p:extLst>
      <p:ext uri="{BB962C8B-B14F-4D97-AF65-F5344CB8AC3E}">
        <p14:creationId xmlns:p14="http://schemas.microsoft.com/office/powerpoint/2010/main" val="17590309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E8584D-70E8-5D42-AB26-8C4807D510D4}" type="datetime1">
              <a:rPr lang="fr-FR" smtClean="0"/>
              <a:t>10/11/2020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96EB7B-29DB-3F4B-A974-3CC02AA37D26}" type="slidenum">
              <a:rPr lang="fr-FR" smtClean="0"/>
              <a:t>‹N°›</a:t>
            </a:fld>
            <a:endParaRPr lang="fr-FR"/>
          </a:p>
        </p:txBody>
      </p:sp>
    </p:spTree>
    <p:extLst>
      <p:ext uri="{BB962C8B-B14F-4D97-AF65-F5344CB8AC3E}">
        <p14:creationId xmlns:p14="http://schemas.microsoft.com/office/powerpoint/2010/main" val="33882595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396EB7B-29DB-3F4B-A974-3CC02AA37D26}" type="slidenum">
              <a:rPr lang="fr-FR" smtClean="0"/>
              <a:t>3</a:t>
            </a:fld>
            <a:endParaRPr lang="fr-FR"/>
          </a:p>
        </p:txBody>
      </p:sp>
    </p:spTree>
    <p:extLst>
      <p:ext uri="{BB962C8B-B14F-4D97-AF65-F5344CB8AC3E}">
        <p14:creationId xmlns:p14="http://schemas.microsoft.com/office/powerpoint/2010/main" val="3898387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396EB7B-29DB-3F4B-A974-3CC02AA37D26}" type="slidenum">
              <a:rPr lang="fr-FR" smtClean="0"/>
              <a:t>5</a:t>
            </a:fld>
            <a:endParaRPr lang="fr-FR"/>
          </a:p>
        </p:txBody>
      </p:sp>
    </p:spTree>
    <p:extLst>
      <p:ext uri="{BB962C8B-B14F-4D97-AF65-F5344CB8AC3E}">
        <p14:creationId xmlns:p14="http://schemas.microsoft.com/office/powerpoint/2010/main" val="3898387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396EB7B-29DB-3F4B-A974-3CC02AA37D26}" type="slidenum">
              <a:rPr lang="fr-FR" smtClean="0"/>
              <a:t>10</a:t>
            </a:fld>
            <a:endParaRPr lang="fr-FR"/>
          </a:p>
        </p:txBody>
      </p:sp>
    </p:spTree>
    <p:extLst>
      <p:ext uri="{BB962C8B-B14F-4D97-AF65-F5344CB8AC3E}">
        <p14:creationId xmlns:p14="http://schemas.microsoft.com/office/powerpoint/2010/main" val="2662369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396EB7B-29DB-3F4B-A974-3CC02AA37D26}" type="slidenum">
              <a:rPr lang="fr-FR" smtClean="0"/>
              <a:t>11</a:t>
            </a:fld>
            <a:endParaRPr lang="fr-FR"/>
          </a:p>
        </p:txBody>
      </p:sp>
    </p:spTree>
    <p:extLst>
      <p:ext uri="{BB962C8B-B14F-4D97-AF65-F5344CB8AC3E}">
        <p14:creationId xmlns:p14="http://schemas.microsoft.com/office/powerpoint/2010/main" val="2643742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a:t>Fatalité : liée à la maladie..</a:t>
            </a:r>
          </a:p>
          <a:p>
            <a:r>
              <a:rPr lang="fr-FR" dirty="0"/>
              <a:t>Passivité : être l’objet de soins</a:t>
            </a:r>
          </a:p>
          <a:p>
            <a:r>
              <a:rPr lang="fr-FR" dirty="0"/>
              <a:t>Attente : ennui à l’hôpital, sentiment d’être enfermés</a:t>
            </a:r>
          </a:p>
          <a:p>
            <a:r>
              <a:rPr lang="fr-FR" dirty="0"/>
              <a:t>PARADOXE : on leur demande d’être actifs dans leur traitements et son passifs à l’hôpital</a:t>
            </a:r>
          </a:p>
        </p:txBody>
      </p:sp>
      <p:sp>
        <p:nvSpPr>
          <p:cNvPr id="4" name="Espace réservé du numéro de diapositive 3"/>
          <p:cNvSpPr>
            <a:spLocks noGrp="1"/>
          </p:cNvSpPr>
          <p:nvPr>
            <p:ph type="sldNum" sz="quarter" idx="5"/>
          </p:nvPr>
        </p:nvSpPr>
        <p:spPr/>
        <p:txBody>
          <a:bodyPr/>
          <a:lstStyle/>
          <a:p>
            <a:fld id="{3396EB7B-29DB-3F4B-A974-3CC02AA37D26}" type="slidenum">
              <a:rPr lang="fr-FR" smtClean="0"/>
              <a:t>14</a:t>
            </a:fld>
            <a:endParaRPr lang="fr-FR"/>
          </a:p>
        </p:txBody>
      </p:sp>
    </p:spTree>
    <p:extLst>
      <p:ext uri="{BB962C8B-B14F-4D97-AF65-F5344CB8AC3E}">
        <p14:creationId xmlns:p14="http://schemas.microsoft.com/office/powerpoint/2010/main" val="456929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396EB7B-29DB-3F4B-A974-3CC02AA37D26}" type="slidenum">
              <a:rPr lang="fr-FR" smtClean="0"/>
              <a:t>15</a:t>
            </a:fld>
            <a:endParaRPr lang="fr-FR"/>
          </a:p>
        </p:txBody>
      </p:sp>
    </p:spTree>
    <p:extLst>
      <p:ext uri="{BB962C8B-B14F-4D97-AF65-F5344CB8AC3E}">
        <p14:creationId xmlns:p14="http://schemas.microsoft.com/office/powerpoint/2010/main" val="27285762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6" name="Rectangle 25"/>
          <p:cNvSpPr/>
          <p:nvPr userDrawn="1"/>
        </p:nvSpPr>
        <p:spPr>
          <a:xfrm>
            <a:off x="0" y="-4861"/>
            <a:ext cx="338667" cy="397052"/>
          </a:xfrm>
          <a:prstGeom prst="rect">
            <a:avLst/>
          </a:prstGeom>
          <a:solidFill>
            <a:srgbClr val="88B7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7" name="Rectangle 6"/>
          <p:cNvSpPr/>
          <p:nvPr/>
        </p:nvSpPr>
        <p:spPr>
          <a:xfrm>
            <a:off x="1" y="237931"/>
            <a:ext cx="12203289" cy="6621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dirty="0"/>
          </a:p>
        </p:txBody>
      </p:sp>
      <p:sp>
        <p:nvSpPr>
          <p:cNvPr id="3" name="Sous-titre 2"/>
          <p:cNvSpPr>
            <a:spLocks noGrp="1"/>
          </p:cNvSpPr>
          <p:nvPr>
            <p:ph type="subTitle" idx="1"/>
          </p:nvPr>
        </p:nvSpPr>
        <p:spPr>
          <a:xfrm>
            <a:off x="4026152" y="4152851"/>
            <a:ext cx="7044265" cy="1554163"/>
          </a:xfrm>
        </p:spPr>
        <p:txBody>
          <a:bodyPr>
            <a:normAutofit/>
          </a:bodyPr>
          <a:lstStyle>
            <a:lvl1pPr marL="0" indent="0" algn="ctr">
              <a:buNone/>
              <a:defRPr sz="2800">
                <a:solidFill>
                  <a:srgbClr val="3C49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Modifier le style des sous-titres du masque</a:t>
            </a:r>
          </a:p>
        </p:txBody>
      </p:sp>
      <p:pic>
        <p:nvPicPr>
          <p:cNvPr id="8" name="Image 7" descr="P1012092.JPG"/>
          <p:cNvPicPr>
            <a:picLocks noChangeAspect="1"/>
          </p:cNvPicPr>
          <p:nvPr/>
        </p:nvPicPr>
        <p:blipFill rotWithShape="1">
          <a:blip r:embed="rId2" cstate="print">
            <a:alphaModFix amt="90000"/>
            <a:extLst>
              <a:ext uri="{28A0092B-C50C-407E-A947-70E740481C1C}">
                <a14:useLocalDpi xmlns:a14="http://schemas.microsoft.com/office/drawing/2010/main" val="0"/>
              </a:ext>
            </a:extLst>
          </a:blip>
          <a:srcRect l="9229" t="994" r="55637" b="904"/>
          <a:stretch/>
        </p:blipFill>
        <p:spPr>
          <a:xfrm>
            <a:off x="0" y="1175149"/>
            <a:ext cx="3402603" cy="5682852"/>
          </a:xfrm>
          <a:prstGeom prst="rect">
            <a:avLst/>
          </a:prstGeom>
          <a:solidFill>
            <a:schemeClr val="bg1"/>
          </a:solidFill>
          <a:ln>
            <a:noFill/>
          </a:ln>
        </p:spPr>
      </p:pic>
      <p:sp>
        <p:nvSpPr>
          <p:cNvPr id="14" name="Rectangle 13"/>
          <p:cNvSpPr/>
          <p:nvPr/>
        </p:nvSpPr>
        <p:spPr>
          <a:xfrm flipV="1">
            <a:off x="0" y="-7"/>
            <a:ext cx="270933" cy="1032939"/>
          </a:xfrm>
          <a:prstGeom prst="rect">
            <a:avLst/>
          </a:prstGeom>
          <a:solidFill>
            <a:srgbClr val="E567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2" name="Titre 1"/>
          <p:cNvSpPr>
            <a:spLocks noGrp="1"/>
          </p:cNvSpPr>
          <p:nvPr>
            <p:ph type="ctrTitle"/>
          </p:nvPr>
        </p:nvSpPr>
        <p:spPr>
          <a:xfrm>
            <a:off x="3657599" y="1329273"/>
            <a:ext cx="8314396" cy="2657394"/>
          </a:xfrm>
        </p:spPr>
        <p:txBody>
          <a:bodyPr>
            <a:normAutofit/>
          </a:bodyPr>
          <a:lstStyle>
            <a:lvl1pPr algn="ctr">
              <a:defRPr sz="4400" b="0">
                <a:solidFill>
                  <a:srgbClr val="3C4999"/>
                </a:solidFill>
                <a:effectLst>
                  <a:outerShdw blurRad="31750" dist="12700" dir="2700000" algn="tl" rotWithShape="0">
                    <a:srgbClr val="000000">
                      <a:alpha val="40000"/>
                    </a:srgbClr>
                  </a:outerShdw>
                </a:effectLst>
              </a:defRPr>
            </a:lvl1pPr>
          </a:lstStyle>
          <a:p>
            <a:r>
              <a:rPr lang="fr-FR" dirty="0"/>
              <a:t>Modifiez le style du titre</a:t>
            </a:r>
          </a:p>
        </p:txBody>
      </p:sp>
      <p:pic>
        <p:nvPicPr>
          <p:cNvPr id="21" name="Image 20" descr="new_logo_LEPS_DPSS.png"/>
          <p:cNvPicPr>
            <a:picLocks noChangeAspect="1"/>
          </p:cNvPicPr>
          <p:nvPr userDrawn="1"/>
        </p:nvPicPr>
        <p:blipFill rotWithShape="1">
          <a:blip r:embed="rId3">
            <a:extLst>
              <a:ext uri="{28A0092B-C50C-407E-A947-70E740481C1C}">
                <a14:useLocalDpi xmlns:a14="http://schemas.microsoft.com/office/drawing/2010/main" val="0"/>
              </a:ext>
            </a:extLst>
          </a:blip>
          <a:srcRect r="57691"/>
          <a:stretch/>
        </p:blipFill>
        <p:spPr>
          <a:xfrm>
            <a:off x="234539" y="226621"/>
            <a:ext cx="2601501" cy="772303"/>
          </a:xfrm>
          <a:prstGeom prst="rect">
            <a:avLst/>
          </a:prstGeom>
          <a:noFill/>
          <a:effectLst>
            <a:outerShdw blurRad="34925" dist="25400" dir="2700000" algn="tl" rotWithShape="0">
              <a:srgbClr val="000000">
                <a:alpha val="33000"/>
              </a:srgbClr>
            </a:outerShdw>
          </a:effectLst>
        </p:spPr>
      </p:pic>
      <p:sp>
        <p:nvSpPr>
          <p:cNvPr id="22" name="ZoneTexte 21"/>
          <p:cNvSpPr txBox="1"/>
          <p:nvPr userDrawn="1"/>
        </p:nvSpPr>
        <p:spPr>
          <a:xfrm>
            <a:off x="2745392" y="680855"/>
            <a:ext cx="1249507" cy="307777"/>
          </a:xfrm>
          <a:prstGeom prst="rect">
            <a:avLst/>
          </a:prstGeom>
          <a:noFill/>
        </p:spPr>
        <p:txBody>
          <a:bodyPr wrap="square" rtlCol="0">
            <a:spAutoFit/>
          </a:bodyPr>
          <a:lstStyle/>
          <a:p>
            <a:r>
              <a:rPr lang="fr-FR" sz="1400" dirty="0">
                <a:ln>
                  <a:solidFill>
                    <a:schemeClr val="accent6">
                      <a:lumMod val="75000"/>
                    </a:schemeClr>
                  </a:solidFill>
                </a:ln>
                <a:solidFill>
                  <a:schemeClr val="accent6">
                    <a:lumMod val="75000"/>
                  </a:schemeClr>
                </a:solidFill>
                <a:effectLst>
                  <a:outerShdw blurRad="50800" dist="38100" dir="2700000" algn="tl" rotWithShape="0">
                    <a:prstClr val="black">
                      <a:alpha val="40000"/>
                    </a:prstClr>
                  </a:outerShdw>
                </a:effectLst>
              </a:rPr>
              <a:t>EA</a:t>
            </a:r>
            <a:r>
              <a:rPr lang="fr-FR" sz="1400" dirty="0">
                <a:ln>
                  <a:solidFill>
                    <a:srgbClr val="2E3883"/>
                  </a:solidFill>
                </a:ln>
                <a:solidFill>
                  <a:schemeClr val="accent6">
                    <a:lumMod val="75000"/>
                  </a:schemeClr>
                </a:solidFill>
                <a:effectLst>
                  <a:outerShdw blurRad="50800" dist="38100" dir="2700000" algn="tl" rotWithShape="0">
                    <a:prstClr val="black">
                      <a:alpha val="40000"/>
                    </a:prstClr>
                  </a:outerShdw>
                </a:effectLst>
              </a:rPr>
              <a:t> </a:t>
            </a:r>
            <a:r>
              <a:rPr lang="fr-FR" sz="1400" dirty="0">
                <a:ln>
                  <a:solidFill>
                    <a:srgbClr val="2E3883"/>
                  </a:solidFill>
                </a:ln>
                <a:solidFill>
                  <a:srgbClr val="3C4999"/>
                </a:solidFill>
                <a:effectLst>
                  <a:outerShdw blurRad="50800" dist="38100" dir="2700000" algn="tl" rotWithShape="0">
                    <a:prstClr val="black">
                      <a:alpha val="40000"/>
                    </a:prstClr>
                  </a:outerShdw>
                </a:effectLst>
              </a:rPr>
              <a:t>3412</a:t>
            </a:r>
          </a:p>
        </p:txBody>
      </p:sp>
      <p:pic>
        <p:nvPicPr>
          <p:cNvPr id="24" name="Image 23" descr="new_logo_LEPS_DPSS.png"/>
          <p:cNvPicPr>
            <a:picLocks noChangeAspect="1"/>
          </p:cNvPicPr>
          <p:nvPr userDrawn="1"/>
        </p:nvPicPr>
        <p:blipFill rotWithShape="1">
          <a:blip r:embed="rId3">
            <a:extLst>
              <a:ext uri="{28A0092B-C50C-407E-A947-70E740481C1C}">
                <a14:useLocalDpi xmlns:a14="http://schemas.microsoft.com/office/drawing/2010/main" val="0"/>
              </a:ext>
            </a:extLst>
          </a:blip>
          <a:srcRect l="44226" r="894"/>
          <a:stretch/>
        </p:blipFill>
        <p:spPr>
          <a:xfrm>
            <a:off x="2836041" y="104837"/>
            <a:ext cx="2210268" cy="720852"/>
          </a:xfrm>
          <a:prstGeom prst="rect">
            <a:avLst/>
          </a:prstGeom>
          <a:noFill/>
          <a:effectLst>
            <a:outerShdw blurRad="34925" dist="25400" dir="2700000" algn="tl" rotWithShape="0">
              <a:srgbClr val="000000">
                <a:alpha val="33000"/>
              </a:srgbClr>
            </a:outerShdw>
          </a:effectLst>
        </p:spPr>
      </p:pic>
      <p:pic>
        <p:nvPicPr>
          <p:cNvPr id="28" name="Image 27"/>
          <p:cNvPicPr>
            <a:picLocks noChangeAspect="1"/>
          </p:cNvPicPr>
          <p:nvPr userDrawn="1"/>
        </p:nvPicPr>
        <p:blipFill>
          <a:blip r:embed="rId4"/>
          <a:stretch>
            <a:fillRect/>
          </a:stretch>
        </p:blipFill>
        <p:spPr>
          <a:xfrm>
            <a:off x="5136957" y="304950"/>
            <a:ext cx="1972804" cy="529792"/>
          </a:xfrm>
          <a:prstGeom prst="rect">
            <a:avLst/>
          </a:prstGeom>
        </p:spPr>
      </p:pic>
      <p:pic>
        <p:nvPicPr>
          <p:cNvPr id="1028" name="Picture 4" descr="Université; Sorbonne Paris Cité"/>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55000" y="299620"/>
            <a:ext cx="1461371" cy="62630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Espace réservé du texte 4"/>
          <p:cNvSpPr>
            <a:spLocks noGrp="1"/>
          </p:cNvSpPr>
          <p:nvPr>
            <p:ph type="body" sz="quarter" idx="10"/>
          </p:nvPr>
        </p:nvSpPr>
        <p:spPr>
          <a:xfrm>
            <a:off x="5046309" y="5964239"/>
            <a:ext cx="6925559" cy="750887"/>
          </a:xfrm>
        </p:spPr>
        <p:txBody>
          <a:bodyPr>
            <a:noAutofit/>
          </a:bodyPr>
          <a:lstStyle>
            <a:lvl1pPr marL="0" indent="0">
              <a:buNone/>
              <a:defRPr sz="2400">
                <a:solidFill>
                  <a:srgbClr val="E56727"/>
                </a:solidFill>
              </a:defRPr>
            </a:lvl1pPr>
          </a:lstStyle>
          <a:p>
            <a:pPr lvl="0"/>
            <a:r>
              <a:rPr lang="fr-FR" dirty="0"/>
              <a:t>Modifier les styles du texte du masque</a:t>
            </a:r>
          </a:p>
        </p:txBody>
      </p:sp>
      <p:sp>
        <p:nvSpPr>
          <p:cNvPr id="9" name="Espace réservé du texte 8"/>
          <p:cNvSpPr>
            <a:spLocks noGrp="1"/>
          </p:cNvSpPr>
          <p:nvPr>
            <p:ph type="body" sz="quarter" idx="11"/>
          </p:nvPr>
        </p:nvSpPr>
        <p:spPr>
          <a:xfrm>
            <a:off x="6623051" y="6346825"/>
            <a:ext cx="5348816" cy="368300"/>
          </a:xfrm>
        </p:spPr>
        <p:txBody>
          <a:bodyPr>
            <a:noAutofit/>
          </a:bodyPr>
          <a:lstStyle>
            <a:lvl1pPr marL="0" indent="0">
              <a:buNone/>
              <a:defRPr sz="2000">
                <a:solidFill>
                  <a:srgbClr val="3C4999"/>
                </a:solidFill>
              </a:defRPr>
            </a:lvl1pPr>
          </a:lstStyle>
          <a:p>
            <a:pPr lvl="0"/>
            <a:r>
              <a:rPr lang="fr-FR" dirty="0"/>
              <a:t>Modifier les styles du texte du masque</a:t>
            </a:r>
          </a:p>
        </p:txBody>
      </p:sp>
    </p:spTree>
    <p:extLst>
      <p:ext uri="{BB962C8B-B14F-4D97-AF65-F5344CB8AC3E}">
        <p14:creationId xmlns:p14="http://schemas.microsoft.com/office/powerpoint/2010/main" val="4099412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1" name="Espace réservé de la date 3"/>
          <p:cNvSpPr>
            <a:spLocks noGrp="1"/>
          </p:cNvSpPr>
          <p:nvPr>
            <p:ph type="dt" sz="half" idx="2"/>
          </p:nvPr>
        </p:nvSpPr>
        <p:spPr>
          <a:xfrm>
            <a:off x="598219" y="6356353"/>
            <a:ext cx="2844800" cy="365125"/>
          </a:xfrm>
          <a:prstGeom prst="rect">
            <a:avLst/>
          </a:prstGeom>
        </p:spPr>
        <p:txBody>
          <a:bodyPr vert="horz" lIns="91440" tIns="45720" rIns="91440" bIns="45720" rtlCol="0" anchor="ctr"/>
          <a:lstStyle>
            <a:lvl1pPr algn="l">
              <a:defRPr sz="1200">
                <a:solidFill>
                  <a:srgbClr val="3C4999"/>
                </a:solidFill>
              </a:defRPr>
            </a:lvl1pPr>
          </a:lstStyle>
          <a:p>
            <a:r>
              <a:rPr lang="fr-FR"/>
              <a:t>vendredi 24 août 18</a:t>
            </a:r>
          </a:p>
        </p:txBody>
      </p:sp>
      <p:sp>
        <p:nvSpPr>
          <p:cNvPr id="22" name="Espace réservé du numéro de diapositive 5"/>
          <p:cNvSpPr>
            <a:spLocks noGrp="1"/>
          </p:cNvSpPr>
          <p:nvPr>
            <p:ph type="sldNum" sz="quarter" idx="4"/>
          </p:nvPr>
        </p:nvSpPr>
        <p:spPr>
          <a:xfrm>
            <a:off x="4675717" y="6356353"/>
            <a:ext cx="2844800" cy="365125"/>
          </a:xfrm>
          <a:prstGeom prst="rect">
            <a:avLst/>
          </a:prstGeom>
        </p:spPr>
        <p:txBody>
          <a:bodyPr vert="horz" lIns="91440" tIns="45720" rIns="91440" bIns="45720" rtlCol="0" anchor="ctr"/>
          <a:lstStyle>
            <a:lvl1pPr algn="ctr">
              <a:defRPr sz="1200">
                <a:solidFill>
                  <a:srgbClr val="E56727"/>
                </a:solidFill>
              </a:defRPr>
            </a:lvl1pPr>
          </a:lstStyle>
          <a:p>
            <a:fld id="{E6936C4A-2665-CA49-B6F4-6CA76BAD9921}" type="slidenum">
              <a:rPr lang="fr-FR" smtClean="0"/>
              <a:pPr/>
              <a:t>‹N°›</a:t>
            </a:fld>
            <a:endParaRPr lang="fr-FR"/>
          </a:p>
        </p:txBody>
      </p:sp>
      <p:sp>
        <p:nvSpPr>
          <p:cNvPr id="26" name="Arc 25"/>
          <p:cNvSpPr/>
          <p:nvPr/>
        </p:nvSpPr>
        <p:spPr>
          <a:xfrm>
            <a:off x="11291736" y="1168947"/>
            <a:ext cx="604885" cy="453664"/>
          </a:xfrm>
          <a:prstGeom prst="arc">
            <a:avLst/>
          </a:prstGeom>
          <a:noFill/>
          <a:ln>
            <a:solidFill>
              <a:srgbClr val="2B468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800"/>
          </a:p>
        </p:txBody>
      </p:sp>
      <p:cxnSp>
        <p:nvCxnSpPr>
          <p:cNvPr id="27" name="Connecteur droit 26"/>
          <p:cNvCxnSpPr/>
          <p:nvPr/>
        </p:nvCxnSpPr>
        <p:spPr>
          <a:xfrm>
            <a:off x="598220" y="1168239"/>
            <a:ext cx="10995959" cy="1588"/>
          </a:xfrm>
          <a:prstGeom prst="line">
            <a:avLst/>
          </a:prstGeom>
          <a:ln>
            <a:solidFill>
              <a:srgbClr val="2B4687"/>
            </a:solidFill>
          </a:ln>
          <a:effectLst/>
        </p:spPr>
        <p:style>
          <a:lnRef idx="2">
            <a:schemeClr val="accent1"/>
          </a:lnRef>
          <a:fillRef idx="0">
            <a:schemeClr val="accent1"/>
          </a:fillRef>
          <a:effectRef idx="1">
            <a:schemeClr val="accent1"/>
          </a:effectRef>
          <a:fontRef idx="minor">
            <a:schemeClr val="tx1"/>
          </a:fontRef>
        </p:style>
      </p:cxnSp>
      <p:grpSp>
        <p:nvGrpSpPr>
          <p:cNvPr id="28" name="Grouper 27"/>
          <p:cNvGrpSpPr/>
          <p:nvPr/>
        </p:nvGrpSpPr>
        <p:grpSpPr>
          <a:xfrm>
            <a:off x="10837333" y="6328466"/>
            <a:ext cx="1059288" cy="453664"/>
            <a:chOff x="7579096" y="6061787"/>
            <a:chExt cx="1343370" cy="453664"/>
          </a:xfrm>
        </p:grpSpPr>
        <p:cxnSp>
          <p:nvCxnSpPr>
            <p:cNvPr id="29" name="Connecteur droit 28"/>
            <p:cNvCxnSpPr/>
            <p:nvPr/>
          </p:nvCxnSpPr>
          <p:spPr>
            <a:xfrm>
              <a:off x="7579096" y="6515451"/>
              <a:ext cx="1124267" cy="0"/>
            </a:xfrm>
            <a:prstGeom prst="line">
              <a:avLst/>
            </a:prstGeom>
            <a:ln>
              <a:solidFill>
                <a:srgbClr val="2B4687"/>
              </a:solidFill>
            </a:ln>
            <a:effectLst/>
          </p:spPr>
          <p:style>
            <a:lnRef idx="2">
              <a:schemeClr val="accent1"/>
            </a:lnRef>
            <a:fillRef idx="0">
              <a:schemeClr val="accent1"/>
            </a:fillRef>
            <a:effectRef idx="1">
              <a:schemeClr val="accent1"/>
            </a:effectRef>
            <a:fontRef idx="minor">
              <a:schemeClr val="tx1"/>
            </a:fontRef>
          </p:style>
        </p:cxnSp>
        <p:sp>
          <p:nvSpPr>
            <p:cNvPr id="30" name="Arc 29"/>
            <p:cNvSpPr/>
            <p:nvPr/>
          </p:nvSpPr>
          <p:spPr>
            <a:xfrm rot="5400000">
              <a:off x="8468802" y="6061787"/>
              <a:ext cx="453664" cy="453664"/>
            </a:xfrm>
            <a:prstGeom prst="arc">
              <a:avLst/>
            </a:prstGeom>
            <a:ln>
              <a:solidFill>
                <a:srgbClr val="2B468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800"/>
            </a:p>
          </p:txBody>
        </p:sp>
      </p:grpSp>
      <p:sp>
        <p:nvSpPr>
          <p:cNvPr id="33" name="Arc 32"/>
          <p:cNvSpPr/>
          <p:nvPr/>
        </p:nvSpPr>
        <p:spPr>
          <a:xfrm rot="10800000">
            <a:off x="295776" y="715283"/>
            <a:ext cx="604885" cy="453664"/>
          </a:xfrm>
          <a:prstGeom prst="arc">
            <a:avLst/>
          </a:prstGeom>
          <a:noFill/>
          <a:ln>
            <a:solidFill>
              <a:srgbClr val="2B468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800"/>
          </a:p>
        </p:txBody>
      </p:sp>
      <p:cxnSp>
        <p:nvCxnSpPr>
          <p:cNvPr id="34" name="Connecteur droit 33"/>
          <p:cNvCxnSpPr>
            <a:stCxn id="30" idx="0"/>
            <a:endCxn id="26" idx="2"/>
          </p:cNvCxnSpPr>
          <p:nvPr/>
        </p:nvCxnSpPr>
        <p:spPr>
          <a:xfrm flipH="1" flipV="1">
            <a:off x="11896622" y="1395782"/>
            <a:ext cx="1" cy="5159519"/>
          </a:xfrm>
          <a:prstGeom prst="line">
            <a:avLst/>
          </a:prstGeom>
          <a:ln>
            <a:solidFill>
              <a:srgbClr val="2B4687"/>
            </a:solidFill>
          </a:ln>
          <a:effectLst/>
        </p:spPr>
        <p:style>
          <a:lnRef idx="2">
            <a:schemeClr val="accent1"/>
          </a:lnRef>
          <a:fillRef idx="0">
            <a:schemeClr val="accent1"/>
          </a:fillRef>
          <a:effectRef idx="1">
            <a:schemeClr val="accent1"/>
          </a:effectRef>
          <a:fontRef idx="minor">
            <a:schemeClr val="tx1"/>
          </a:fontRef>
        </p:style>
      </p:cxnSp>
      <p:cxnSp>
        <p:nvCxnSpPr>
          <p:cNvPr id="36" name="Connecteur droit 35"/>
          <p:cNvCxnSpPr/>
          <p:nvPr/>
        </p:nvCxnSpPr>
        <p:spPr>
          <a:xfrm flipH="1" flipV="1">
            <a:off x="293818" y="260793"/>
            <a:ext cx="1" cy="683684"/>
          </a:xfrm>
          <a:prstGeom prst="line">
            <a:avLst/>
          </a:prstGeom>
          <a:ln>
            <a:solidFill>
              <a:srgbClr val="2B4687"/>
            </a:solidFill>
          </a:ln>
          <a:effectLst/>
        </p:spPr>
        <p:style>
          <a:lnRef idx="2">
            <a:schemeClr val="accent1"/>
          </a:lnRef>
          <a:fillRef idx="0">
            <a:schemeClr val="accent1"/>
          </a:fillRef>
          <a:effectRef idx="1">
            <a:schemeClr val="accent1"/>
          </a:effectRef>
          <a:fontRef idx="minor">
            <a:schemeClr val="tx1"/>
          </a:fontRef>
        </p:style>
      </p:cxnSp>
      <p:sp>
        <p:nvSpPr>
          <p:cNvPr id="3" name="Espace réservé du texte 2"/>
          <p:cNvSpPr>
            <a:spLocks noGrp="1"/>
          </p:cNvSpPr>
          <p:nvPr>
            <p:ph type="body" sz="quarter" idx="10" hasCustomPrompt="1"/>
          </p:nvPr>
        </p:nvSpPr>
        <p:spPr>
          <a:xfrm>
            <a:off x="482403" y="-58345"/>
            <a:ext cx="11624784" cy="260793"/>
          </a:xfrm>
        </p:spPr>
        <p:txBody>
          <a:bodyPr>
            <a:noAutofit/>
          </a:bodyPr>
          <a:lstStyle>
            <a:lvl1pPr marL="0" indent="0">
              <a:spcBef>
                <a:spcPts val="0"/>
              </a:spcBef>
              <a:buNone/>
              <a:defRPr sz="1600" baseline="0">
                <a:solidFill>
                  <a:schemeClr val="bg1"/>
                </a:solidFill>
              </a:defRPr>
            </a:lvl1pPr>
            <a:lvl2pPr marL="457200" indent="0">
              <a:spcBef>
                <a:spcPts val="0"/>
              </a:spcBef>
              <a:buNone/>
              <a:defRPr sz="1800">
                <a:solidFill>
                  <a:schemeClr val="bg1"/>
                </a:solidFill>
              </a:defRPr>
            </a:lvl2pPr>
            <a:lvl3pPr marL="914400" indent="0">
              <a:spcBef>
                <a:spcPts val="0"/>
              </a:spcBef>
              <a:buNone/>
              <a:defRPr sz="1600">
                <a:solidFill>
                  <a:schemeClr val="bg1"/>
                </a:solidFill>
              </a:defRPr>
            </a:lvl3pPr>
            <a:lvl4pPr marL="1371600" indent="0">
              <a:spcBef>
                <a:spcPts val="0"/>
              </a:spcBef>
              <a:buNone/>
              <a:defRPr sz="1400">
                <a:solidFill>
                  <a:schemeClr val="bg1"/>
                </a:solidFill>
              </a:defRPr>
            </a:lvl4pPr>
            <a:lvl5pPr marL="1828800" indent="0">
              <a:spcBef>
                <a:spcPts val="0"/>
              </a:spcBef>
              <a:buNone/>
              <a:defRPr sz="1400">
                <a:solidFill>
                  <a:schemeClr val="bg1"/>
                </a:solidFill>
              </a:defRPr>
            </a:lvl5pPr>
          </a:lstStyle>
          <a:p>
            <a:pPr lvl="0"/>
            <a:r>
              <a:rPr lang="fr-FR" dirty="0"/>
              <a:t>Laboratoire Educations et Pratiques de Santé EA 3412 </a:t>
            </a:r>
          </a:p>
        </p:txBody>
      </p:sp>
      <p:sp>
        <p:nvSpPr>
          <p:cNvPr id="5" name="Titre 4"/>
          <p:cNvSpPr>
            <a:spLocks noGrp="1"/>
          </p:cNvSpPr>
          <p:nvPr>
            <p:ph type="title"/>
          </p:nvPr>
        </p:nvSpPr>
        <p:spPr>
          <a:xfrm>
            <a:off x="482403" y="260793"/>
            <a:ext cx="10972800" cy="836488"/>
          </a:xfrm>
        </p:spPr>
        <p:txBody>
          <a:bodyPr>
            <a:normAutofit/>
          </a:bodyPr>
          <a:lstStyle>
            <a:lvl1pPr algn="l">
              <a:defRPr sz="3600">
                <a:solidFill>
                  <a:srgbClr val="E56727"/>
                </a:solidFill>
              </a:defRPr>
            </a:lvl1pPr>
          </a:lstStyle>
          <a:p>
            <a:r>
              <a:rPr lang="fr-FR" dirty="0"/>
              <a:t>Modifiez le style du titre</a:t>
            </a:r>
          </a:p>
        </p:txBody>
      </p:sp>
      <p:sp>
        <p:nvSpPr>
          <p:cNvPr id="7" name="Espace réservé du texte 6"/>
          <p:cNvSpPr>
            <a:spLocks noGrp="1"/>
          </p:cNvSpPr>
          <p:nvPr>
            <p:ph type="body" sz="quarter" idx="11"/>
          </p:nvPr>
        </p:nvSpPr>
        <p:spPr>
          <a:xfrm>
            <a:off x="459317" y="1566863"/>
            <a:ext cx="10972800" cy="46355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31" name="Image 30" descr="new_logo_LEPS_DPSS.png"/>
          <p:cNvPicPr>
            <a:picLocks noChangeAspect="1"/>
          </p:cNvPicPr>
          <p:nvPr/>
        </p:nvPicPr>
        <p:blipFill rotWithShape="1">
          <a:blip r:embed="rId2" cstate="print">
            <a:extLst>
              <a:ext uri="{28A0092B-C50C-407E-A947-70E740481C1C}">
                <a14:useLocalDpi xmlns:a14="http://schemas.microsoft.com/office/drawing/2010/main" val="0"/>
              </a:ext>
            </a:extLst>
          </a:blip>
          <a:srcRect r="57691"/>
          <a:stretch/>
        </p:blipFill>
        <p:spPr>
          <a:xfrm>
            <a:off x="10783892" y="6372772"/>
            <a:ext cx="1015685" cy="301525"/>
          </a:xfrm>
          <a:prstGeom prst="rect">
            <a:avLst/>
          </a:prstGeom>
          <a:noFill/>
          <a:effectLst>
            <a:outerShdw blurRad="34925" dist="25400" dir="2700000" algn="tl" rotWithShape="0">
              <a:srgbClr val="000000">
                <a:alpha val="33000"/>
              </a:srgbClr>
            </a:outerShdw>
          </a:effectLst>
        </p:spPr>
      </p:pic>
      <p:sp>
        <p:nvSpPr>
          <p:cNvPr id="19" name="ZoneTexte 18"/>
          <p:cNvSpPr txBox="1"/>
          <p:nvPr userDrawn="1"/>
        </p:nvSpPr>
        <p:spPr>
          <a:xfrm>
            <a:off x="10930003" y="6578482"/>
            <a:ext cx="1249507" cy="246221"/>
          </a:xfrm>
          <a:prstGeom prst="rect">
            <a:avLst/>
          </a:prstGeom>
          <a:noFill/>
        </p:spPr>
        <p:txBody>
          <a:bodyPr wrap="square" rtlCol="0">
            <a:spAutoFit/>
          </a:bodyPr>
          <a:lstStyle/>
          <a:p>
            <a:r>
              <a:rPr lang="fr-FR" sz="1000" b="0" dirty="0">
                <a:ln>
                  <a:solidFill>
                    <a:schemeClr val="accent6">
                      <a:lumMod val="75000"/>
                    </a:schemeClr>
                  </a:solidFill>
                </a:ln>
                <a:solidFill>
                  <a:schemeClr val="accent6">
                    <a:lumMod val="75000"/>
                  </a:schemeClr>
                </a:solidFill>
                <a:effectLst/>
              </a:rPr>
              <a:t>EA</a:t>
            </a:r>
            <a:r>
              <a:rPr lang="fr-FR" sz="1000" b="0" dirty="0">
                <a:ln>
                  <a:solidFill>
                    <a:srgbClr val="2E3883"/>
                  </a:solidFill>
                </a:ln>
                <a:solidFill>
                  <a:schemeClr val="accent6">
                    <a:lumMod val="75000"/>
                  </a:schemeClr>
                </a:solidFill>
                <a:effectLst/>
              </a:rPr>
              <a:t> </a:t>
            </a:r>
            <a:r>
              <a:rPr lang="fr-FR" sz="1000" b="0" dirty="0">
                <a:ln>
                  <a:solidFill>
                    <a:srgbClr val="2E3883"/>
                  </a:solidFill>
                </a:ln>
                <a:solidFill>
                  <a:srgbClr val="3C4999"/>
                </a:solidFill>
                <a:effectLst/>
              </a:rPr>
              <a:t>3412</a:t>
            </a:r>
          </a:p>
        </p:txBody>
      </p:sp>
      <p:sp>
        <p:nvSpPr>
          <p:cNvPr id="20" name="Espace réservé du pied de page 4"/>
          <p:cNvSpPr>
            <a:spLocks noGrp="1"/>
          </p:cNvSpPr>
          <p:nvPr>
            <p:ph type="ftr" sz="quarter" idx="3"/>
          </p:nvPr>
        </p:nvSpPr>
        <p:spPr>
          <a:xfrm>
            <a:off x="7721600" y="6356353"/>
            <a:ext cx="2965248" cy="365125"/>
          </a:xfrm>
          <a:prstGeom prst="rect">
            <a:avLst/>
          </a:prstGeom>
        </p:spPr>
        <p:txBody>
          <a:bodyPr vert="horz" lIns="91440" tIns="45720" rIns="91440" bIns="45720" rtlCol="0" anchor="ctr"/>
          <a:lstStyle>
            <a:lvl1pPr algn="ctr">
              <a:defRPr sz="1200">
                <a:solidFill>
                  <a:srgbClr val="3C4999"/>
                </a:solidFill>
              </a:defRPr>
            </a:lvl1pPr>
          </a:lstStyle>
          <a:p>
            <a:endParaRPr lang="fr-FR" dirty="0"/>
          </a:p>
        </p:txBody>
      </p:sp>
    </p:spTree>
    <p:extLst>
      <p:ext uri="{BB962C8B-B14F-4D97-AF65-F5344CB8AC3E}">
        <p14:creationId xmlns:p14="http://schemas.microsoft.com/office/powerpoint/2010/main" val="2700629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56727"/>
                </a:solidFill>
              </a:defRPr>
            </a:lvl1pPr>
          </a:lstStyle>
          <a:p>
            <a:r>
              <a:rPr lang="fr-FR" dirty="0"/>
              <a:t>Modifiez le style du titre</a:t>
            </a:r>
          </a:p>
        </p:txBody>
      </p:sp>
      <p:pic>
        <p:nvPicPr>
          <p:cNvPr id="9" name="Image 8" descr="new_logo_LEPS_DPSS.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57691"/>
          <a:stretch/>
        </p:blipFill>
        <p:spPr>
          <a:xfrm>
            <a:off x="10783892" y="6372772"/>
            <a:ext cx="1015685" cy="301525"/>
          </a:xfrm>
          <a:prstGeom prst="rect">
            <a:avLst/>
          </a:prstGeom>
          <a:noFill/>
          <a:effectLst>
            <a:outerShdw blurRad="34925" dist="25400" dir="2700000" algn="tl" rotWithShape="0">
              <a:srgbClr val="000000">
                <a:alpha val="33000"/>
              </a:srgbClr>
            </a:outerShdw>
          </a:effectLst>
        </p:spPr>
      </p:pic>
      <p:sp>
        <p:nvSpPr>
          <p:cNvPr id="10" name="ZoneTexte 9"/>
          <p:cNvSpPr txBox="1"/>
          <p:nvPr userDrawn="1"/>
        </p:nvSpPr>
        <p:spPr>
          <a:xfrm>
            <a:off x="10930003" y="6578482"/>
            <a:ext cx="1249507" cy="246221"/>
          </a:xfrm>
          <a:prstGeom prst="rect">
            <a:avLst/>
          </a:prstGeom>
          <a:noFill/>
        </p:spPr>
        <p:txBody>
          <a:bodyPr wrap="square" rtlCol="0">
            <a:spAutoFit/>
          </a:bodyPr>
          <a:lstStyle/>
          <a:p>
            <a:r>
              <a:rPr lang="fr-FR" sz="1000" b="0" dirty="0">
                <a:ln>
                  <a:solidFill>
                    <a:schemeClr val="accent6">
                      <a:lumMod val="75000"/>
                    </a:schemeClr>
                  </a:solidFill>
                </a:ln>
                <a:solidFill>
                  <a:schemeClr val="accent6">
                    <a:lumMod val="75000"/>
                  </a:schemeClr>
                </a:solidFill>
                <a:effectLst/>
              </a:rPr>
              <a:t>EA</a:t>
            </a:r>
            <a:r>
              <a:rPr lang="fr-FR" sz="1000" b="0" dirty="0">
                <a:ln>
                  <a:solidFill>
                    <a:srgbClr val="2E3883"/>
                  </a:solidFill>
                </a:ln>
                <a:solidFill>
                  <a:schemeClr val="accent6">
                    <a:lumMod val="75000"/>
                  </a:schemeClr>
                </a:solidFill>
                <a:effectLst/>
              </a:rPr>
              <a:t> </a:t>
            </a:r>
            <a:r>
              <a:rPr lang="fr-FR" sz="1000" b="0" dirty="0">
                <a:ln>
                  <a:solidFill>
                    <a:srgbClr val="2E3883"/>
                  </a:solidFill>
                </a:ln>
                <a:solidFill>
                  <a:srgbClr val="3C4999"/>
                </a:solidFill>
                <a:effectLst/>
              </a:rPr>
              <a:t>3412</a:t>
            </a:r>
          </a:p>
        </p:txBody>
      </p:sp>
      <p:sp>
        <p:nvSpPr>
          <p:cNvPr id="17" name="Espace réservé de la date 3"/>
          <p:cNvSpPr>
            <a:spLocks noGrp="1"/>
          </p:cNvSpPr>
          <p:nvPr>
            <p:ph type="dt" sz="half" idx="2"/>
          </p:nvPr>
        </p:nvSpPr>
        <p:spPr>
          <a:xfrm>
            <a:off x="598219" y="6356353"/>
            <a:ext cx="2844800" cy="365125"/>
          </a:xfrm>
          <a:prstGeom prst="rect">
            <a:avLst/>
          </a:prstGeom>
        </p:spPr>
        <p:txBody>
          <a:bodyPr vert="horz" lIns="91440" tIns="45720" rIns="91440" bIns="45720" rtlCol="0" anchor="ctr"/>
          <a:lstStyle>
            <a:lvl1pPr algn="l">
              <a:defRPr sz="1200">
                <a:solidFill>
                  <a:srgbClr val="3C4999"/>
                </a:solidFill>
              </a:defRPr>
            </a:lvl1pPr>
          </a:lstStyle>
          <a:p>
            <a:r>
              <a:rPr lang="fr-FR"/>
              <a:t>vendredi 24 août 18</a:t>
            </a:r>
          </a:p>
        </p:txBody>
      </p:sp>
      <p:sp>
        <p:nvSpPr>
          <p:cNvPr id="18" name="Espace réservé du numéro de diapositive 5"/>
          <p:cNvSpPr>
            <a:spLocks noGrp="1"/>
          </p:cNvSpPr>
          <p:nvPr>
            <p:ph type="sldNum" sz="quarter" idx="4"/>
          </p:nvPr>
        </p:nvSpPr>
        <p:spPr>
          <a:xfrm>
            <a:off x="4675717" y="6356353"/>
            <a:ext cx="2844800" cy="365125"/>
          </a:xfrm>
          <a:prstGeom prst="rect">
            <a:avLst/>
          </a:prstGeom>
        </p:spPr>
        <p:txBody>
          <a:bodyPr vert="horz" lIns="91440" tIns="45720" rIns="91440" bIns="45720" rtlCol="0" anchor="ctr"/>
          <a:lstStyle>
            <a:lvl1pPr algn="ctr">
              <a:defRPr sz="1200">
                <a:solidFill>
                  <a:srgbClr val="E56727"/>
                </a:solidFill>
              </a:defRPr>
            </a:lvl1pPr>
          </a:lstStyle>
          <a:p>
            <a:fld id="{E6936C4A-2665-CA49-B6F4-6CA76BAD9921}" type="slidenum">
              <a:rPr lang="fr-FR" smtClean="0"/>
              <a:pPr/>
              <a:t>‹N°›</a:t>
            </a:fld>
            <a:endParaRPr lang="fr-FR"/>
          </a:p>
        </p:txBody>
      </p:sp>
      <p:sp>
        <p:nvSpPr>
          <p:cNvPr id="19" name="Espace réservé du pied de page 4"/>
          <p:cNvSpPr>
            <a:spLocks noGrp="1"/>
          </p:cNvSpPr>
          <p:nvPr>
            <p:ph type="ftr" sz="quarter" idx="3"/>
          </p:nvPr>
        </p:nvSpPr>
        <p:spPr>
          <a:xfrm>
            <a:off x="7721600" y="6356353"/>
            <a:ext cx="2965248" cy="365125"/>
          </a:xfrm>
          <a:prstGeom prst="rect">
            <a:avLst/>
          </a:prstGeom>
        </p:spPr>
        <p:txBody>
          <a:bodyPr vert="horz" lIns="91440" tIns="45720" rIns="91440" bIns="45720" rtlCol="0" anchor="ctr"/>
          <a:lstStyle>
            <a:lvl1pPr algn="ctr">
              <a:defRPr sz="1200">
                <a:solidFill>
                  <a:srgbClr val="3C4999"/>
                </a:solidFill>
              </a:defRPr>
            </a:lvl1pPr>
          </a:lstStyle>
          <a:p>
            <a:endParaRPr lang="fr-FR" dirty="0"/>
          </a:p>
        </p:txBody>
      </p:sp>
    </p:spTree>
    <p:extLst>
      <p:ext uri="{BB962C8B-B14F-4D97-AF65-F5344CB8AC3E}">
        <p14:creationId xmlns:p14="http://schemas.microsoft.com/office/powerpoint/2010/main" val="2133372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3460694"/>
            <a:ext cx="10363200" cy="1362075"/>
          </a:xfrm>
        </p:spPr>
        <p:txBody>
          <a:bodyPr anchor="t"/>
          <a:lstStyle>
            <a:lvl1pPr algn="l">
              <a:defRPr sz="4000" b="1" cap="all">
                <a:solidFill>
                  <a:srgbClr val="E56727"/>
                </a:solidFill>
              </a:defRPr>
            </a:lvl1pPr>
          </a:lstStyle>
          <a:p>
            <a:r>
              <a:rPr lang="fr-FR" dirty="0"/>
              <a:t>Modifiez le style du titre</a:t>
            </a:r>
          </a:p>
        </p:txBody>
      </p:sp>
      <p:sp>
        <p:nvSpPr>
          <p:cNvPr id="3" name="Espace réservé du texte 2"/>
          <p:cNvSpPr>
            <a:spLocks noGrp="1"/>
          </p:cNvSpPr>
          <p:nvPr>
            <p:ph type="body" idx="1"/>
          </p:nvPr>
        </p:nvSpPr>
        <p:spPr>
          <a:xfrm>
            <a:off x="963084" y="1960508"/>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7" name="Espace réservé du texte 6"/>
          <p:cNvSpPr>
            <a:spLocks noGrp="1"/>
          </p:cNvSpPr>
          <p:nvPr>
            <p:ph type="body" sz="quarter" idx="13"/>
          </p:nvPr>
        </p:nvSpPr>
        <p:spPr>
          <a:xfrm>
            <a:off x="476306" y="-79510"/>
            <a:ext cx="11588751" cy="238125"/>
          </a:xfrm>
        </p:spPr>
        <p:txBody>
          <a:bodyPr>
            <a:no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pic>
        <p:nvPicPr>
          <p:cNvPr id="9" name="Image 8" descr="new_logo_LEPS_DPSS.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57691"/>
          <a:stretch/>
        </p:blipFill>
        <p:spPr>
          <a:xfrm>
            <a:off x="10783892" y="6372772"/>
            <a:ext cx="1015685" cy="301525"/>
          </a:xfrm>
          <a:prstGeom prst="rect">
            <a:avLst/>
          </a:prstGeom>
          <a:noFill/>
          <a:effectLst>
            <a:outerShdw blurRad="34925" dist="25400" dir="2700000" algn="tl" rotWithShape="0">
              <a:srgbClr val="000000">
                <a:alpha val="33000"/>
              </a:srgbClr>
            </a:outerShdw>
          </a:effectLst>
        </p:spPr>
      </p:pic>
      <p:sp>
        <p:nvSpPr>
          <p:cNvPr id="10" name="ZoneTexte 9"/>
          <p:cNvSpPr txBox="1"/>
          <p:nvPr userDrawn="1"/>
        </p:nvSpPr>
        <p:spPr>
          <a:xfrm>
            <a:off x="10930003" y="6578482"/>
            <a:ext cx="1249507" cy="246221"/>
          </a:xfrm>
          <a:prstGeom prst="rect">
            <a:avLst/>
          </a:prstGeom>
          <a:noFill/>
        </p:spPr>
        <p:txBody>
          <a:bodyPr wrap="square" rtlCol="0">
            <a:spAutoFit/>
          </a:bodyPr>
          <a:lstStyle/>
          <a:p>
            <a:r>
              <a:rPr lang="fr-FR" sz="1000" b="0" dirty="0">
                <a:ln>
                  <a:solidFill>
                    <a:schemeClr val="accent6">
                      <a:lumMod val="75000"/>
                    </a:schemeClr>
                  </a:solidFill>
                </a:ln>
                <a:solidFill>
                  <a:schemeClr val="accent6">
                    <a:lumMod val="75000"/>
                  </a:schemeClr>
                </a:solidFill>
                <a:effectLst/>
              </a:rPr>
              <a:t>EA</a:t>
            </a:r>
            <a:r>
              <a:rPr lang="fr-FR" sz="1000" b="0" dirty="0">
                <a:ln>
                  <a:solidFill>
                    <a:srgbClr val="2E3883"/>
                  </a:solidFill>
                </a:ln>
                <a:solidFill>
                  <a:schemeClr val="accent6">
                    <a:lumMod val="75000"/>
                  </a:schemeClr>
                </a:solidFill>
                <a:effectLst/>
              </a:rPr>
              <a:t> </a:t>
            </a:r>
            <a:r>
              <a:rPr lang="fr-FR" sz="1000" b="0" dirty="0">
                <a:ln>
                  <a:solidFill>
                    <a:srgbClr val="2E3883"/>
                  </a:solidFill>
                </a:ln>
                <a:solidFill>
                  <a:srgbClr val="3C4999"/>
                </a:solidFill>
                <a:effectLst/>
              </a:rPr>
              <a:t>3412</a:t>
            </a:r>
          </a:p>
        </p:txBody>
      </p:sp>
      <p:sp>
        <p:nvSpPr>
          <p:cNvPr id="13" name="Espace réservé de la date 3"/>
          <p:cNvSpPr>
            <a:spLocks noGrp="1"/>
          </p:cNvSpPr>
          <p:nvPr>
            <p:ph type="dt" sz="half" idx="2"/>
          </p:nvPr>
        </p:nvSpPr>
        <p:spPr>
          <a:xfrm>
            <a:off x="598219" y="6356353"/>
            <a:ext cx="2844800" cy="365125"/>
          </a:xfrm>
          <a:prstGeom prst="rect">
            <a:avLst/>
          </a:prstGeom>
        </p:spPr>
        <p:txBody>
          <a:bodyPr vert="horz" lIns="91440" tIns="45720" rIns="91440" bIns="45720" rtlCol="0" anchor="ctr"/>
          <a:lstStyle>
            <a:lvl1pPr algn="l">
              <a:defRPr sz="1200">
                <a:solidFill>
                  <a:srgbClr val="3C4999"/>
                </a:solidFill>
              </a:defRPr>
            </a:lvl1pPr>
          </a:lstStyle>
          <a:p>
            <a:r>
              <a:rPr lang="fr-FR"/>
              <a:t>vendredi 24 août 18</a:t>
            </a:r>
          </a:p>
        </p:txBody>
      </p:sp>
      <p:sp>
        <p:nvSpPr>
          <p:cNvPr id="14" name="Espace réservé du numéro de diapositive 5"/>
          <p:cNvSpPr>
            <a:spLocks noGrp="1"/>
          </p:cNvSpPr>
          <p:nvPr>
            <p:ph type="sldNum" sz="quarter" idx="4"/>
          </p:nvPr>
        </p:nvSpPr>
        <p:spPr>
          <a:xfrm>
            <a:off x="4675717" y="6356353"/>
            <a:ext cx="2844800" cy="365125"/>
          </a:xfrm>
          <a:prstGeom prst="rect">
            <a:avLst/>
          </a:prstGeom>
        </p:spPr>
        <p:txBody>
          <a:bodyPr vert="horz" lIns="91440" tIns="45720" rIns="91440" bIns="45720" rtlCol="0" anchor="ctr"/>
          <a:lstStyle>
            <a:lvl1pPr algn="ctr">
              <a:defRPr sz="1200">
                <a:solidFill>
                  <a:srgbClr val="E56727"/>
                </a:solidFill>
              </a:defRPr>
            </a:lvl1pPr>
          </a:lstStyle>
          <a:p>
            <a:fld id="{E6936C4A-2665-CA49-B6F4-6CA76BAD9921}" type="slidenum">
              <a:rPr lang="fr-FR" smtClean="0"/>
              <a:pPr/>
              <a:t>‹N°›</a:t>
            </a:fld>
            <a:endParaRPr lang="fr-FR"/>
          </a:p>
        </p:txBody>
      </p:sp>
      <p:sp>
        <p:nvSpPr>
          <p:cNvPr id="15" name="Espace réservé du pied de page 4"/>
          <p:cNvSpPr>
            <a:spLocks noGrp="1"/>
          </p:cNvSpPr>
          <p:nvPr>
            <p:ph type="ftr" sz="quarter" idx="3"/>
          </p:nvPr>
        </p:nvSpPr>
        <p:spPr>
          <a:xfrm>
            <a:off x="7721600" y="6356353"/>
            <a:ext cx="2965248" cy="365125"/>
          </a:xfrm>
          <a:prstGeom prst="rect">
            <a:avLst/>
          </a:prstGeom>
        </p:spPr>
        <p:txBody>
          <a:bodyPr vert="horz" lIns="91440" tIns="45720" rIns="91440" bIns="45720" rtlCol="0" anchor="ctr"/>
          <a:lstStyle>
            <a:lvl1pPr algn="ctr">
              <a:defRPr sz="1200">
                <a:solidFill>
                  <a:srgbClr val="3C4999"/>
                </a:solidFill>
              </a:defRPr>
            </a:lvl1pPr>
          </a:lstStyle>
          <a:p>
            <a:endParaRPr lang="fr-FR" dirty="0"/>
          </a:p>
        </p:txBody>
      </p:sp>
    </p:spTree>
    <p:extLst>
      <p:ext uri="{BB962C8B-B14F-4D97-AF65-F5344CB8AC3E}">
        <p14:creationId xmlns:p14="http://schemas.microsoft.com/office/powerpoint/2010/main" val="4069408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E56727"/>
                </a:solidFill>
              </a:defRPr>
            </a:lvl1pPr>
          </a:lstStyle>
          <a:p>
            <a:r>
              <a:rPr lang="fr-FR" dirty="0"/>
              <a:t>Modifiez le style du titre</a:t>
            </a:r>
          </a:p>
        </p:txBody>
      </p:sp>
      <p:sp>
        <p:nvSpPr>
          <p:cNvPr id="3" name="Espace réservé du contenu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grpSp>
        <p:nvGrpSpPr>
          <p:cNvPr id="8" name="Grouper 7"/>
          <p:cNvGrpSpPr/>
          <p:nvPr/>
        </p:nvGrpSpPr>
        <p:grpSpPr>
          <a:xfrm>
            <a:off x="295776" y="307475"/>
            <a:ext cx="11600845" cy="6474657"/>
            <a:chOff x="221832" y="307473"/>
            <a:chExt cx="8700634" cy="6474657"/>
          </a:xfrm>
        </p:grpSpPr>
        <p:grpSp>
          <p:nvGrpSpPr>
            <p:cNvPr id="9" name="Grouper 8"/>
            <p:cNvGrpSpPr/>
            <p:nvPr/>
          </p:nvGrpSpPr>
          <p:grpSpPr>
            <a:xfrm>
              <a:off x="221832" y="307473"/>
              <a:ext cx="453664" cy="1105429"/>
              <a:chOff x="221832" y="307473"/>
              <a:chExt cx="453664" cy="1105429"/>
            </a:xfrm>
          </p:grpSpPr>
          <p:cxnSp>
            <p:nvCxnSpPr>
              <p:cNvPr id="16" name="Connecteur droit 15"/>
              <p:cNvCxnSpPr/>
              <p:nvPr/>
            </p:nvCxnSpPr>
            <p:spPr>
              <a:xfrm>
                <a:off x="221832" y="307473"/>
                <a:ext cx="0" cy="886327"/>
              </a:xfrm>
              <a:prstGeom prst="line">
                <a:avLst/>
              </a:prstGeom>
              <a:ln>
                <a:solidFill>
                  <a:srgbClr val="2B4687"/>
                </a:solidFill>
              </a:ln>
              <a:effectLst/>
            </p:spPr>
            <p:style>
              <a:lnRef idx="2">
                <a:schemeClr val="accent1"/>
              </a:lnRef>
              <a:fillRef idx="0">
                <a:schemeClr val="accent1"/>
              </a:fillRef>
              <a:effectRef idx="1">
                <a:schemeClr val="accent1"/>
              </a:effectRef>
              <a:fontRef idx="minor">
                <a:schemeClr val="tx1"/>
              </a:fontRef>
            </p:style>
          </p:cxnSp>
          <p:sp>
            <p:nvSpPr>
              <p:cNvPr id="17" name="Arc 16"/>
              <p:cNvSpPr/>
              <p:nvPr/>
            </p:nvSpPr>
            <p:spPr>
              <a:xfrm rot="10800000">
                <a:off x="221832" y="959238"/>
                <a:ext cx="453664" cy="453664"/>
              </a:xfrm>
              <a:prstGeom prst="arc">
                <a:avLst/>
              </a:prstGeom>
              <a:ln>
                <a:solidFill>
                  <a:srgbClr val="2B468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800"/>
              </a:p>
            </p:txBody>
          </p:sp>
        </p:grpSp>
        <p:cxnSp>
          <p:nvCxnSpPr>
            <p:cNvPr id="10" name="Connecteur droit 9"/>
            <p:cNvCxnSpPr>
              <a:stCxn id="15" idx="0"/>
              <a:endCxn id="11" idx="2"/>
            </p:cNvCxnSpPr>
            <p:nvPr/>
          </p:nvCxnSpPr>
          <p:spPr>
            <a:xfrm flipH="1" flipV="1">
              <a:off x="8922465" y="1641322"/>
              <a:ext cx="1" cy="4913976"/>
            </a:xfrm>
            <a:prstGeom prst="line">
              <a:avLst/>
            </a:prstGeom>
            <a:noFill/>
            <a:ln>
              <a:solidFill>
                <a:srgbClr val="2B4687"/>
              </a:solidFill>
            </a:ln>
            <a:effectLst/>
          </p:spPr>
          <p:style>
            <a:lnRef idx="2">
              <a:schemeClr val="accent1"/>
            </a:lnRef>
            <a:fillRef idx="0">
              <a:schemeClr val="accent1"/>
            </a:fillRef>
            <a:effectRef idx="1">
              <a:schemeClr val="accent1"/>
            </a:effectRef>
            <a:fontRef idx="minor">
              <a:schemeClr val="tx1"/>
            </a:fontRef>
          </p:style>
        </p:cxnSp>
        <p:sp>
          <p:nvSpPr>
            <p:cNvPr id="11" name="Arc 10"/>
            <p:cNvSpPr/>
            <p:nvPr/>
          </p:nvSpPr>
          <p:spPr>
            <a:xfrm>
              <a:off x="8468801" y="1414490"/>
              <a:ext cx="453664" cy="453664"/>
            </a:xfrm>
            <a:prstGeom prst="arc">
              <a:avLst/>
            </a:prstGeom>
            <a:noFill/>
            <a:ln>
              <a:solidFill>
                <a:srgbClr val="2B468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800"/>
            </a:p>
          </p:txBody>
        </p:sp>
        <p:cxnSp>
          <p:nvCxnSpPr>
            <p:cNvPr id="12" name="Connecteur droit 11"/>
            <p:cNvCxnSpPr>
              <a:stCxn id="17" idx="0"/>
            </p:cNvCxnSpPr>
            <p:nvPr/>
          </p:nvCxnSpPr>
          <p:spPr>
            <a:xfrm>
              <a:off x="448664" y="1412902"/>
              <a:ext cx="8253319" cy="1588"/>
            </a:xfrm>
            <a:prstGeom prst="line">
              <a:avLst/>
            </a:prstGeom>
            <a:ln>
              <a:solidFill>
                <a:srgbClr val="2B4687"/>
              </a:solidFill>
            </a:ln>
            <a:effectLst/>
          </p:spPr>
          <p:style>
            <a:lnRef idx="2">
              <a:schemeClr val="accent1"/>
            </a:lnRef>
            <a:fillRef idx="0">
              <a:schemeClr val="accent1"/>
            </a:fillRef>
            <a:effectRef idx="1">
              <a:schemeClr val="accent1"/>
            </a:effectRef>
            <a:fontRef idx="minor">
              <a:schemeClr val="tx1"/>
            </a:fontRef>
          </p:style>
        </p:cxnSp>
        <p:grpSp>
          <p:nvGrpSpPr>
            <p:cNvPr id="13" name="Grouper 12"/>
            <p:cNvGrpSpPr/>
            <p:nvPr/>
          </p:nvGrpSpPr>
          <p:grpSpPr>
            <a:xfrm>
              <a:off x="7579096" y="6328466"/>
              <a:ext cx="1343370" cy="453664"/>
              <a:chOff x="7579096" y="6061787"/>
              <a:chExt cx="1343370" cy="453664"/>
            </a:xfrm>
          </p:grpSpPr>
          <p:cxnSp>
            <p:nvCxnSpPr>
              <p:cNvPr id="14" name="Connecteur droit 13"/>
              <p:cNvCxnSpPr/>
              <p:nvPr/>
            </p:nvCxnSpPr>
            <p:spPr>
              <a:xfrm>
                <a:off x="7579096" y="6515451"/>
                <a:ext cx="1124267" cy="0"/>
              </a:xfrm>
              <a:prstGeom prst="line">
                <a:avLst/>
              </a:prstGeom>
              <a:ln>
                <a:solidFill>
                  <a:srgbClr val="2B4687"/>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p:nvSpPr>
            <p:spPr>
              <a:xfrm rot="5400000">
                <a:off x="8468802" y="6061787"/>
                <a:ext cx="453664" cy="453664"/>
              </a:xfrm>
              <a:prstGeom prst="arc">
                <a:avLst/>
              </a:prstGeom>
              <a:ln>
                <a:solidFill>
                  <a:srgbClr val="2B468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800"/>
              </a:p>
            </p:txBody>
          </p:sp>
        </p:grpSp>
      </p:grpSp>
      <p:pic>
        <p:nvPicPr>
          <p:cNvPr id="19" name="Image 18" descr="new_logo_LEPS_DPSS.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57691"/>
          <a:stretch/>
        </p:blipFill>
        <p:spPr>
          <a:xfrm>
            <a:off x="10783892" y="6372772"/>
            <a:ext cx="1015685" cy="301525"/>
          </a:xfrm>
          <a:prstGeom prst="rect">
            <a:avLst/>
          </a:prstGeom>
          <a:noFill/>
          <a:effectLst>
            <a:outerShdw blurRad="34925" dist="25400" dir="2700000" algn="tl" rotWithShape="0">
              <a:srgbClr val="000000">
                <a:alpha val="33000"/>
              </a:srgbClr>
            </a:outerShdw>
          </a:effectLst>
        </p:spPr>
      </p:pic>
      <p:sp>
        <p:nvSpPr>
          <p:cNvPr id="20" name="ZoneTexte 19"/>
          <p:cNvSpPr txBox="1"/>
          <p:nvPr userDrawn="1"/>
        </p:nvSpPr>
        <p:spPr>
          <a:xfrm>
            <a:off x="10930003" y="6578482"/>
            <a:ext cx="1249507" cy="246221"/>
          </a:xfrm>
          <a:prstGeom prst="rect">
            <a:avLst/>
          </a:prstGeom>
          <a:noFill/>
        </p:spPr>
        <p:txBody>
          <a:bodyPr wrap="square" rtlCol="0">
            <a:spAutoFit/>
          </a:bodyPr>
          <a:lstStyle/>
          <a:p>
            <a:r>
              <a:rPr lang="fr-FR" sz="1000" b="0" dirty="0">
                <a:ln>
                  <a:solidFill>
                    <a:schemeClr val="accent6">
                      <a:lumMod val="75000"/>
                    </a:schemeClr>
                  </a:solidFill>
                </a:ln>
                <a:solidFill>
                  <a:schemeClr val="accent6">
                    <a:lumMod val="75000"/>
                  </a:schemeClr>
                </a:solidFill>
                <a:effectLst/>
              </a:rPr>
              <a:t>EA</a:t>
            </a:r>
            <a:r>
              <a:rPr lang="fr-FR" sz="1000" b="0" dirty="0">
                <a:ln>
                  <a:solidFill>
                    <a:srgbClr val="2E3883"/>
                  </a:solidFill>
                </a:ln>
                <a:solidFill>
                  <a:schemeClr val="accent6">
                    <a:lumMod val="75000"/>
                  </a:schemeClr>
                </a:solidFill>
                <a:effectLst/>
              </a:rPr>
              <a:t> </a:t>
            </a:r>
            <a:r>
              <a:rPr lang="fr-FR" sz="1000" b="0" dirty="0">
                <a:ln>
                  <a:solidFill>
                    <a:srgbClr val="2E3883"/>
                  </a:solidFill>
                </a:ln>
                <a:solidFill>
                  <a:srgbClr val="3C4999"/>
                </a:solidFill>
                <a:effectLst/>
              </a:rPr>
              <a:t>3412</a:t>
            </a:r>
          </a:p>
        </p:txBody>
      </p:sp>
      <p:sp>
        <p:nvSpPr>
          <p:cNvPr id="21" name="Espace réservé de la date 3"/>
          <p:cNvSpPr>
            <a:spLocks noGrp="1"/>
          </p:cNvSpPr>
          <p:nvPr>
            <p:ph type="dt" sz="half" idx="10"/>
          </p:nvPr>
        </p:nvSpPr>
        <p:spPr>
          <a:xfrm>
            <a:off x="598219" y="6356353"/>
            <a:ext cx="2844800" cy="365125"/>
          </a:xfrm>
          <a:prstGeom prst="rect">
            <a:avLst/>
          </a:prstGeom>
        </p:spPr>
        <p:txBody>
          <a:bodyPr vert="horz" lIns="91440" tIns="45720" rIns="91440" bIns="45720" rtlCol="0" anchor="ctr"/>
          <a:lstStyle>
            <a:lvl1pPr algn="l">
              <a:defRPr sz="1200">
                <a:solidFill>
                  <a:srgbClr val="3C4999"/>
                </a:solidFill>
              </a:defRPr>
            </a:lvl1pPr>
          </a:lstStyle>
          <a:p>
            <a:r>
              <a:rPr lang="fr-FR"/>
              <a:t>vendredi 24 août 18</a:t>
            </a:r>
          </a:p>
        </p:txBody>
      </p:sp>
      <p:sp>
        <p:nvSpPr>
          <p:cNvPr id="22" name="Espace réservé du numéro de diapositive 5"/>
          <p:cNvSpPr>
            <a:spLocks noGrp="1"/>
          </p:cNvSpPr>
          <p:nvPr>
            <p:ph type="sldNum" sz="quarter" idx="4"/>
          </p:nvPr>
        </p:nvSpPr>
        <p:spPr>
          <a:xfrm>
            <a:off x="4675717" y="6356353"/>
            <a:ext cx="2844800" cy="365125"/>
          </a:xfrm>
          <a:prstGeom prst="rect">
            <a:avLst/>
          </a:prstGeom>
        </p:spPr>
        <p:txBody>
          <a:bodyPr vert="horz" lIns="91440" tIns="45720" rIns="91440" bIns="45720" rtlCol="0" anchor="ctr"/>
          <a:lstStyle>
            <a:lvl1pPr algn="ctr">
              <a:defRPr sz="1200">
                <a:solidFill>
                  <a:srgbClr val="E56727"/>
                </a:solidFill>
              </a:defRPr>
            </a:lvl1pPr>
          </a:lstStyle>
          <a:p>
            <a:fld id="{E6936C4A-2665-CA49-B6F4-6CA76BAD9921}" type="slidenum">
              <a:rPr lang="fr-FR" smtClean="0"/>
              <a:pPr/>
              <a:t>‹N°›</a:t>
            </a:fld>
            <a:endParaRPr lang="fr-FR"/>
          </a:p>
        </p:txBody>
      </p:sp>
      <p:sp>
        <p:nvSpPr>
          <p:cNvPr id="23" name="Espace réservé du pied de page 4"/>
          <p:cNvSpPr>
            <a:spLocks noGrp="1"/>
          </p:cNvSpPr>
          <p:nvPr>
            <p:ph type="ftr" sz="quarter" idx="3"/>
          </p:nvPr>
        </p:nvSpPr>
        <p:spPr>
          <a:xfrm>
            <a:off x="7721600" y="6356353"/>
            <a:ext cx="2965248" cy="365125"/>
          </a:xfrm>
          <a:prstGeom prst="rect">
            <a:avLst/>
          </a:prstGeom>
        </p:spPr>
        <p:txBody>
          <a:bodyPr vert="horz" lIns="91440" tIns="45720" rIns="91440" bIns="45720" rtlCol="0" anchor="ctr"/>
          <a:lstStyle>
            <a:lvl1pPr algn="ctr">
              <a:defRPr sz="1200">
                <a:solidFill>
                  <a:srgbClr val="3C4999"/>
                </a:solidFill>
              </a:defRPr>
            </a:lvl1pPr>
          </a:lstStyle>
          <a:p>
            <a:endParaRPr lang="fr-FR" dirty="0"/>
          </a:p>
        </p:txBody>
      </p:sp>
    </p:spTree>
    <p:extLst>
      <p:ext uri="{BB962C8B-B14F-4D97-AF65-F5344CB8AC3E}">
        <p14:creationId xmlns:p14="http://schemas.microsoft.com/office/powerpoint/2010/main" val="2744146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grpSp>
        <p:nvGrpSpPr>
          <p:cNvPr id="6" name="Grouper 5"/>
          <p:cNvGrpSpPr/>
          <p:nvPr/>
        </p:nvGrpSpPr>
        <p:grpSpPr>
          <a:xfrm>
            <a:off x="295776" y="307475"/>
            <a:ext cx="11600845" cy="6474657"/>
            <a:chOff x="221832" y="307473"/>
            <a:chExt cx="8700634" cy="6474657"/>
          </a:xfrm>
        </p:grpSpPr>
        <p:grpSp>
          <p:nvGrpSpPr>
            <p:cNvPr id="7" name="Grouper 6"/>
            <p:cNvGrpSpPr/>
            <p:nvPr/>
          </p:nvGrpSpPr>
          <p:grpSpPr>
            <a:xfrm>
              <a:off x="221832" y="307473"/>
              <a:ext cx="453664" cy="1105429"/>
              <a:chOff x="221832" y="307473"/>
              <a:chExt cx="453664" cy="1105429"/>
            </a:xfrm>
          </p:grpSpPr>
          <p:cxnSp>
            <p:nvCxnSpPr>
              <p:cNvPr id="14" name="Connecteur droit 13"/>
              <p:cNvCxnSpPr/>
              <p:nvPr/>
            </p:nvCxnSpPr>
            <p:spPr>
              <a:xfrm>
                <a:off x="221832" y="307473"/>
                <a:ext cx="0" cy="886327"/>
              </a:xfrm>
              <a:prstGeom prst="line">
                <a:avLst/>
              </a:prstGeom>
              <a:ln>
                <a:solidFill>
                  <a:srgbClr val="2B4687"/>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p:nvSpPr>
            <p:spPr>
              <a:xfrm rot="10800000">
                <a:off x="221832" y="959238"/>
                <a:ext cx="453664" cy="453664"/>
              </a:xfrm>
              <a:prstGeom prst="arc">
                <a:avLst/>
              </a:prstGeom>
              <a:ln>
                <a:solidFill>
                  <a:srgbClr val="2B468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800"/>
              </a:p>
            </p:txBody>
          </p:sp>
        </p:grpSp>
        <p:cxnSp>
          <p:nvCxnSpPr>
            <p:cNvPr id="8" name="Connecteur droit 7"/>
            <p:cNvCxnSpPr>
              <a:stCxn id="13" idx="0"/>
              <a:endCxn id="9" idx="2"/>
            </p:cNvCxnSpPr>
            <p:nvPr/>
          </p:nvCxnSpPr>
          <p:spPr>
            <a:xfrm flipH="1" flipV="1">
              <a:off x="8922465" y="1641322"/>
              <a:ext cx="1" cy="4913976"/>
            </a:xfrm>
            <a:prstGeom prst="line">
              <a:avLst/>
            </a:prstGeom>
            <a:noFill/>
            <a:ln>
              <a:solidFill>
                <a:srgbClr val="2B4687"/>
              </a:solidFill>
            </a:ln>
            <a:effectLst/>
          </p:spPr>
          <p:style>
            <a:lnRef idx="2">
              <a:schemeClr val="accent1"/>
            </a:lnRef>
            <a:fillRef idx="0">
              <a:schemeClr val="accent1"/>
            </a:fillRef>
            <a:effectRef idx="1">
              <a:schemeClr val="accent1"/>
            </a:effectRef>
            <a:fontRef idx="minor">
              <a:schemeClr val="tx1"/>
            </a:fontRef>
          </p:style>
        </p:cxnSp>
        <p:sp>
          <p:nvSpPr>
            <p:cNvPr id="9" name="Arc 8"/>
            <p:cNvSpPr/>
            <p:nvPr/>
          </p:nvSpPr>
          <p:spPr>
            <a:xfrm>
              <a:off x="8468801" y="1414490"/>
              <a:ext cx="453664" cy="453664"/>
            </a:xfrm>
            <a:prstGeom prst="arc">
              <a:avLst/>
            </a:prstGeom>
            <a:noFill/>
            <a:ln>
              <a:solidFill>
                <a:srgbClr val="2B468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800"/>
            </a:p>
          </p:txBody>
        </p:sp>
        <p:cxnSp>
          <p:nvCxnSpPr>
            <p:cNvPr id="10" name="Connecteur droit 9"/>
            <p:cNvCxnSpPr>
              <a:stCxn id="15" idx="0"/>
            </p:cNvCxnSpPr>
            <p:nvPr/>
          </p:nvCxnSpPr>
          <p:spPr>
            <a:xfrm>
              <a:off x="448664" y="1412902"/>
              <a:ext cx="8253319" cy="1588"/>
            </a:xfrm>
            <a:prstGeom prst="line">
              <a:avLst/>
            </a:prstGeom>
            <a:ln>
              <a:solidFill>
                <a:srgbClr val="2B4687"/>
              </a:solidFill>
            </a:ln>
            <a:effectLst/>
          </p:spPr>
          <p:style>
            <a:lnRef idx="2">
              <a:schemeClr val="accent1"/>
            </a:lnRef>
            <a:fillRef idx="0">
              <a:schemeClr val="accent1"/>
            </a:fillRef>
            <a:effectRef idx="1">
              <a:schemeClr val="accent1"/>
            </a:effectRef>
            <a:fontRef idx="minor">
              <a:schemeClr val="tx1"/>
            </a:fontRef>
          </p:style>
        </p:cxnSp>
        <p:grpSp>
          <p:nvGrpSpPr>
            <p:cNvPr id="11" name="Grouper 10"/>
            <p:cNvGrpSpPr/>
            <p:nvPr/>
          </p:nvGrpSpPr>
          <p:grpSpPr>
            <a:xfrm>
              <a:off x="7579096" y="6328466"/>
              <a:ext cx="1343370" cy="453664"/>
              <a:chOff x="7579096" y="6061787"/>
              <a:chExt cx="1343370" cy="453664"/>
            </a:xfrm>
          </p:grpSpPr>
          <p:cxnSp>
            <p:nvCxnSpPr>
              <p:cNvPr id="12" name="Connecteur droit 11"/>
              <p:cNvCxnSpPr/>
              <p:nvPr/>
            </p:nvCxnSpPr>
            <p:spPr>
              <a:xfrm>
                <a:off x="7579096" y="6515451"/>
                <a:ext cx="1124267" cy="0"/>
              </a:xfrm>
              <a:prstGeom prst="line">
                <a:avLst/>
              </a:prstGeom>
              <a:ln>
                <a:solidFill>
                  <a:srgbClr val="2B4687"/>
                </a:solidFill>
              </a:ln>
              <a:effectLst/>
            </p:spPr>
            <p:style>
              <a:lnRef idx="2">
                <a:schemeClr val="accent1"/>
              </a:lnRef>
              <a:fillRef idx="0">
                <a:schemeClr val="accent1"/>
              </a:fillRef>
              <a:effectRef idx="1">
                <a:schemeClr val="accent1"/>
              </a:effectRef>
              <a:fontRef idx="minor">
                <a:schemeClr val="tx1"/>
              </a:fontRef>
            </p:style>
          </p:cxnSp>
          <p:sp>
            <p:nvSpPr>
              <p:cNvPr id="13" name="Arc 12"/>
              <p:cNvSpPr/>
              <p:nvPr/>
            </p:nvSpPr>
            <p:spPr>
              <a:xfrm rot="5400000">
                <a:off x="8468802" y="6061787"/>
                <a:ext cx="453664" cy="453664"/>
              </a:xfrm>
              <a:prstGeom prst="arc">
                <a:avLst/>
              </a:prstGeom>
              <a:ln>
                <a:solidFill>
                  <a:srgbClr val="2B4687"/>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sz="1800"/>
              </a:p>
            </p:txBody>
          </p:sp>
        </p:grpSp>
      </p:grpSp>
      <p:pic>
        <p:nvPicPr>
          <p:cNvPr id="17" name="Image 16" descr="new_logo_LEPS_DPSS.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57691"/>
          <a:stretch/>
        </p:blipFill>
        <p:spPr>
          <a:xfrm>
            <a:off x="10783892" y="6372772"/>
            <a:ext cx="1015685" cy="301525"/>
          </a:xfrm>
          <a:prstGeom prst="rect">
            <a:avLst/>
          </a:prstGeom>
          <a:noFill/>
          <a:effectLst>
            <a:outerShdw blurRad="34925" dist="25400" dir="2700000" algn="tl" rotWithShape="0">
              <a:srgbClr val="000000">
                <a:alpha val="33000"/>
              </a:srgbClr>
            </a:outerShdw>
          </a:effectLst>
        </p:spPr>
      </p:pic>
      <p:sp>
        <p:nvSpPr>
          <p:cNvPr id="18" name="ZoneTexte 17"/>
          <p:cNvSpPr txBox="1"/>
          <p:nvPr userDrawn="1"/>
        </p:nvSpPr>
        <p:spPr>
          <a:xfrm>
            <a:off x="10930003" y="6578482"/>
            <a:ext cx="1249507" cy="246221"/>
          </a:xfrm>
          <a:prstGeom prst="rect">
            <a:avLst/>
          </a:prstGeom>
          <a:noFill/>
        </p:spPr>
        <p:txBody>
          <a:bodyPr wrap="square" rtlCol="0">
            <a:spAutoFit/>
          </a:bodyPr>
          <a:lstStyle/>
          <a:p>
            <a:r>
              <a:rPr lang="fr-FR" sz="1000" b="0" dirty="0">
                <a:ln>
                  <a:solidFill>
                    <a:schemeClr val="accent6">
                      <a:lumMod val="75000"/>
                    </a:schemeClr>
                  </a:solidFill>
                </a:ln>
                <a:solidFill>
                  <a:schemeClr val="accent6">
                    <a:lumMod val="75000"/>
                  </a:schemeClr>
                </a:solidFill>
                <a:effectLst/>
              </a:rPr>
              <a:t>EA</a:t>
            </a:r>
            <a:r>
              <a:rPr lang="fr-FR" sz="1000" b="0" dirty="0">
                <a:ln>
                  <a:solidFill>
                    <a:srgbClr val="2E3883"/>
                  </a:solidFill>
                </a:ln>
                <a:solidFill>
                  <a:schemeClr val="accent6">
                    <a:lumMod val="75000"/>
                  </a:schemeClr>
                </a:solidFill>
                <a:effectLst/>
              </a:rPr>
              <a:t> </a:t>
            </a:r>
            <a:r>
              <a:rPr lang="fr-FR" sz="1000" b="0" dirty="0">
                <a:ln>
                  <a:solidFill>
                    <a:srgbClr val="2E3883"/>
                  </a:solidFill>
                </a:ln>
                <a:solidFill>
                  <a:srgbClr val="3C4999"/>
                </a:solidFill>
                <a:effectLst/>
              </a:rPr>
              <a:t>3412</a:t>
            </a:r>
          </a:p>
        </p:txBody>
      </p:sp>
      <p:sp>
        <p:nvSpPr>
          <p:cNvPr id="19" name="Espace réservé de la date 3"/>
          <p:cNvSpPr>
            <a:spLocks noGrp="1"/>
          </p:cNvSpPr>
          <p:nvPr>
            <p:ph type="dt" sz="half" idx="2"/>
          </p:nvPr>
        </p:nvSpPr>
        <p:spPr>
          <a:xfrm>
            <a:off x="598219" y="6356353"/>
            <a:ext cx="2844800" cy="365125"/>
          </a:xfrm>
          <a:prstGeom prst="rect">
            <a:avLst/>
          </a:prstGeom>
        </p:spPr>
        <p:txBody>
          <a:bodyPr vert="horz" lIns="91440" tIns="45720" rIns="91440" bIns="45720" rtlCol="0" anchor="ctr"/>
          <a:lstStyle>
            <a:lvl1pPr algn="l">
              <a:defRPr sz="1200">
                <a:solidFill>
                  <a:srgbClr val="3C4999"/>
                </a:solidFill>
              </a:defRPr>
            </a:lvl1pPr>
          </a:lstStyle>
          <a:p>
            <a:r>
              <a:rPr lang="fr-FR"/>
              <a:t>vendredi 24 août 18</a:t>
            </a:r>
          </a:p>
        </p:txBody>
      </p:sp>
      <p:sp>
        <p:nvSpPr>
          <p:cNvPr id="20" name="Espace réservé du numéro de diapositive 5"/>
          <p:cNvSpPr>
            <a:spLocks noGrp="1"/>
          </p:cNvSpPr>
          <p:nvPr>
            <p:ph type="sldNum" sz="quarter" idx="4"/>
          </p:nvPr>
        </p:nvSpPr>
        <p:spPr>
          <a:xfrm>
            <a:off x="4675717" y="6356353"/>
            <a:ext cx="2844800" cy="365125"/>
          </a:xfrm>
          <a:prstGeom prst="rect">
            <a:avLst/>
          </a:prstGeom>
        </p:spPr>
        <p:txBody>
          <a:bodyPr vert="horz" lIns="91440" tIns="45720" rIns="91440" bIns="45720" rtlCol="0" anchor="ctr"/>
          <a:lstStyle>
            <a:lvl1pPr algn="ctr">
              <a:defRPr sz="1200">
                <a:solidFill>
                  <a:srgbClr val="E56727"/>
                </a:solidFill>
              </a:defRPr>
            </a:lvl1pPr>
          </a:lstStyle>
          <a:p>
            <a:fld id="{E6936C4A-2665-CA49-B6F4-6CA76BAD9921}" type="slidenum">
              <a:rPr lang="fr-FR" smtClean="0"/>
              <a:pPr/>
              <a:t>‹N°›</a:t>
            </a:fld>
            <a:endParaRPr lang="fr-FR"/>
          </a:p>
        </p:txBody>
      </p:sp>
      <p:sp>
        <p:nvSpPr>
          <p:cNvPr id="21" name="Espace réservé du pied de page 4"/>
          <p:cNvSpPr>
            <a:spLocks noGrp="1"/>
          </p:cNvSpPr>
          <p:nvPr>
            <p:ph type="ftr" sz="quarter" idx="3"/>
          </p:nvPr>
        </p:nvSpPr>
        <p:spPr>
          <a:xfrm>
            <a:off x="7721600" y="6356353"/>
            <a:ext cx="2965248" cy="365125"/>
          </a:xfrm>
          <a:prstGeom prst="rect">
            <a:avLst/>
          </a:prstGeom>
        </p:spPr>
        <p:txBody>
          <a:bodyPr vert="horz" lIns="91440" tIns="45720" rIns="91440" bIns="45720" rtlCol="0" anchor="ctr"/>
          <a:lstStyle>
            <a:lvl1pPr algn="ctr">
              <a:defRPr sz="1200">
                <a:solidFill>
                  <a:srgbClr val="3C4999"/>
                </a:solidFill>
              </a:defRPr>
            </a:lvl1pPr>
          </a:lstStyle>
          <a:p>
            <a:endParaRPr lang="fr-FR" dirty="0"/>
          </a:p>
        </p:txBody>
      </p:sp>
    </p:spTree>
    <p:extLst>
      <p:ext uri="{BB962C8B-B14F-4D97-AF65-F5344CB8AC3E}">
        <p14:creationId xmlns:p14="http://schemas.microsoft.com/office/powerpoint/2010/main" val="2368050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6" name="Image 5" descr="new_logo_LEPS_DPSS.png"/>
          <p:cNvPicPr>
            <a:picLocks noChangeAspect="1"/>
          </p:cNvPicPr>
          <p:nvPr userDrawn="1"/>
        </p:nvPicPr>
        <p:blipFill rotWithShape="1">
          <a:blip r:embed="rId2" cstate="print">
            <a:extLst>
              <a:ext uri="{28A0092B-C50C-407E-A947-70E740481C1C}">
                <a14:useLocalDpi xmlns:a14="http://schemas.microsoft.com/office/drawing/2010/main" val="0"/>
              </a:ext>
            </a:extLst>
          </a:blip>
          <a:srcRect r="57691"/>
          <a:stretch/>
        </p:blipFill>
        <p:spPr>
          <a:xfrm>
            <a:off x="10783892" y="6372772"/>
            <a:ext cx="1015685" cy="301525"/>
          </a:xfrm>
          <a:prstGeom prst="rect">
            <a:avLst/>
          </a:prstGeom>
          <a:noFill/>
          <a:effectLst>
            <a:outerShdw blurRad="34925" dist="25400" dir="2700000" algn="tl" rotWithShape="0">
              <a:srgbClr val="000000">
                <a:alpha val="33000"/>
              </a:srgbClr>
            </a:outerShdw>
          </a:effectLst>
        </p:spPr>
      </p:pic>
      <p:sp>
        <p:nvSpPr>
          <p:cNvPr id="7" name="ZoneTexte 6"/>
          <p:cNvSpPr txBox="1"/>
          <p:nvPr userDrawn="1"/>
        </p:nvSpPr>
        <p:spPr>
          <a:xfrm>
            <a:off x="10930003" y="6578482"/>
            <a:ext cx="1249507" cy="246221"/>
          </a:xfrm>
          <a:prstGeom prst="rect">
            <a:avLst/>
          </a:prstGeom>
          <a:noFill/>
        </p:spPr>
        <p:txBody>
          <a:bodyPr wrap="square" rtlCol="0">
            <a:spAutoFit/>
          </a:bodyPr>
          <a:lstStyle/>
          <a:p>
            <a:r>
              <a:rPr lang="fr-FR" sz="1000" b="0" dirty="0">
                <a:ln>
                  <a:solidFill>
                    <a:schemeClr val="accent6">
                      <a:lumMod val="75000"/>
                    </a:schemeClr>
                  </a:solidFill>
                </a:ln>
                <a:solidFill>
                  <a:schemeClr val="accent6">
                    <a:lumMod val="75000"/>
                  </a:schemeClr>
                </a:solidFill>
                <a:effectLst/>
              </a:rPr>
              <a:t>EA</a:t>
            </a:r>
            <a:r>
              <a:rPr lang="fr-FR" sz="1000" b="0" dirty="0">
                <a:ln>
                  <a:solidFill>
                    <a:srgbClr val="2E3883"/>
                  </a:solidFill>
                </a:ln>
                <a:solidFill>
                  <a:schemeClr val="accent6">
                    <a:lumMod val="75000"/>
                  </a:schemeClr>
                </a:solidFill>
                <a:effectLst/>
              </a:rPr>
              <a:t> </a:t>
            </a:r>
            <a:r>
              <a:rPr lang="fr-FR" sz="1000" b="0" dirty="0">
                <a:ln>
                  <a:solidFill>
                    <a:srgbClr val="2E3883"/>
                  </a:solidFill>
                </a:ln>
                <a:solidFill>
                  <a:srgbClr val="3C4999"/>
                </a:solidFill>
                <a:effectLst/>
              </a:rPr>
              <a:t>3412</a:t>
            </a:r>
          </a:p>
        </p:txBody>
      </p:sp>
      <p:sp>
        <p:nvSpPr>
          <p:cNvPr id="8" name="Espace réservé de la date 3"/>
          <p:cNvSpPr>
            <a:spLocks noGrp="1"/>
          </p:cNvSpPr>
          <p:nvPr>
            <p:ph type="dt" sz="half" idx="2"/>
          </p:nvPr>
        </p:nvSpPr>
        <p:spPr>
          <a:xfrm>
            <a:off x="598219" y="6356353"/>
            <a:ext cx="2844800" cy="365125"/>
          </a:xfrm>
          <a:prstGeom prst="rect">
            <a:avLst/>
          </a:prstGeom>
        </p:spPr>
        <p:txBody>
          <a:bodyPr vert="horz" lIns="91440" tIns="45720" rIns="91440" bIns="45720" rtlCol="0" anchor="ctr"/>
          <a:lstStyle>
            <a:lvl1pPr algn="l">
              <a:defRPr sz="1200">
                <a:solidFill>
                  <a:srgbClr val="3C4999"/>
                </a:solidFill>
              </a:defRPr>
            </a:lvl1pPr>
          </a:lstStyle>
          <a:p>
            <a:r>
              <a:rPr lang="fr-FR"/>
              <a:t>vendredi 24 août 18</a:t>
            </a:r>
          </a:p>
        </p:txBody>
      </p:sp>
      <p:sp>
        <p:nvSpPr>
          <p:cNvPr id="9" name="Espace réservé du numéro de diapositive 5"/>
          <p:cNvSpPr>
            <a:spLocks noGrp="1"/>
          </p:cNvSpPr>
          <p:nvPr>
            <p:ph type="sldNum" sz="quarter" idx="4"/>
          </p:nvPr>
        </p:nvSpPr>
        <p:spPr>
          <a:xfrm>
            <a:off x="4675717" y="6356353"/>
            <a:ext cx="2844800" cy="365125"/>
          </a:xfrm>
          <a:prstGeom prst="rect">
            <a:avLst/>
          </a:prstGeom>
        </p:spPr>
        <p:txBody>
          <a:bodyPr vert="horz" lIns="91440" tIns="45720" rIns="91440" bIns="45720" rtlCol="0" anchor="ctr"/>
          <a:lstStyle>
            <a:lvl1pPr algn="ctr">
              <a:defRPr sz="1200">
                <a:solidFill>
                  <a:srgbClr val="E56727"/>
                </a:solidFill>
              </a:defRPr>
            </a:lvl1pPr>
          </a:lstStyle>
          <a:p>
            <a:fld id="{E6936C4A-2665-CA49-B6F4-6CA76BAD9921}" type="slidenum">
              <a:rPr lang="fr-FR" smtClean="0"/>
              <a:pPr/>
              <a:t>‹N°›</a:t>
            </a:fld>
            <a:endParaRPr lang="fr-FR"/>
          </a:p>
        </p:txBody>
      </p:sp>
      <p:sp>
        <p:nvSpPr>
          <p:cNvPr id="10" name="Espace réservé du pied de page 4"/>
          <p:cNvSpPr>
            <a:spLocks noGrp="1"/>
          </p:cNvSpPr>
          <p:nvPr>
            <p:ph type="ftr" sz="quarter" idx="3"/>
          </p:nvPr>
        </p:nvSpPr>
        <p:spPr>
          <a:xfrm>
            <a:off x="7721600" y="6356353"/>
            <a:ext cx="2965248" cy="365125"/>
          </a:xfrm>
          <a:prstGeom prst="rect">
            <a:avLst/>
          </a:prstGeom>
        </p:spPr>
        <p:txBody>
          <a:bodyPr vert="horz" lIns="91440" tIns="45720" rIns="91440" bIns="45720" rtlCol="0" anchor="ctr"/>
          <a:lstStyle>
            <a:lvl1pPr algn="ctr">
              <a:defRPr sz="1200">
                <a:solidFill>
                  <a:srgbClr val="3C4999"/>
                </a:solidFill>
              </a:defRPr>
            </a:lvl1pPr>
          </a:lstStyle>
          <a:p>
            <a:endParaRPr lang="fr-FR" dirty="0"/>
          </a:p>
        </p:txBody>
      </p:sp>
    </p:spTree>
    <p:extLst>
      <p:ext uri="{BB962C8B-B14F-4D97-AF65-F5344CB8AC3E}">
        <p14:creationId xmlns:p14="http://schemas.microsoft.com/office/powerpoint/2010/main" val="1383640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Title 12"/>
          <p:cNvSpPr>
            <a:spLocks noGrp="1"/>
          </p:cNvSpPr>
          <p:nvPr>
            <p:ph type="title"/>
          </p:nvPr>
        </p:nvSpPr>
        <p:spPr/>
        <p:txBody>
          <a:bodyPr/>
          <a:lstStyle/>
          <a:p>
            <a:r>
              <a:rPr lang="fr-FR"/>
              <a:t>Cliquez et modifiez le titre</a:t>
            </a:r>
            <a:endParaRPr lang="en-US"/>
          </a:p>
        </p:txBody>
      </p:sp>
      <p:sp>
        <p:nvSpPr>
          <p:cNvPr id="14" name="Date Placeholder 13"/>
          <p:cNvSpPr>
            <a:spLocks noGrp="1"/>
          </p:cNvSpPr>
          <p:nvPr>
            <p:ph type="dt" sz="half" idx="10"/>
          </p:nvPr>
        </p:nvSpPr>
        <p:spPr/>
        <p:txBody>
          <a:bodyPr/>
          <a:lstStyle/>
          <a:p>
            <a:fld id="{83B84FDD-60D2-284C-8F29-AEC481B4DC0C}" type="datetime1">
              <a:rPr lang="fr-FR" smtClean="0"/>
              <a:t>10/11/2020</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‹N°›</a:t>
            </a:fld>
            <a:endParaRPr lang="en-US" dirty="0"/>
          </a:p>
        </p:txBody>
      </p:sp>
      <p:sp>
        <p:nvSpPr>
          <p:cNvPr id="16" name="Footer Placeholder 1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4215548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flipV="1">
            <a:off x="0" y="-5"/>
            <a:ext cx="270933" cy="231273"/>
          </a:xfrm>
          <a:prstGeom prst="rect">
            <a:avLst/>
          </a:prstGeom>
          <a:solidFill>
            <a:srgbClr val="E567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12" name="Rectangle 11"/>
          <p:cNvSpPr/>
          <p:nvPr/>
        </p:nvSpPr>
        <p:spPr>
          <a:xfrm flipV="1">
            <a:off x="335362" y="-1"/>
            <a:ext cx="11856639" cy="231271"/>
          </a:xfrm>
          <a:prstGeom prst="rect">
            <a:avLst/>
          </a:prstGeom>
          <a:solidFill>
            <a:srgbClr val="3C4999"/>
          </a:solidFill>
          <a:ln>
            <a:solidFill>
              <a:srgbClr val="2E388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598219" y="6356353"/>
            <a:ext cx="2844800" cy="365125"/>
          </a:xfrm>
          <a:prstGeom prst="rect">
            <a:avLst/>
          </a:prstGeom>
        </p:spPr>
        <p:txBody>
          <a:bodyPr vert="horz" lIns="91440" tIns="45720" rIns="91440" bIns="45720" rtlCol="0" anchor="ctr"/>
          <a:lstStyle>
            <a:lvl1pPr algn="l">
              <a:defRPr sz="1200">
                <a:solidFill>
                  <a:srgbClr val="3C4999"/>
                </a:solidFill>
              </a:defRPr>
            </a:lvl1pPr>
          </a:lstStyle>
          <a:p>
            <a:r>
              <a:rPr lang="fr-FR"/>
              <a:t>vendredi 24 août 18</a:t>
            </a:r>
          </a:p>
        </p:txBody>
      </p:sp>
      <p:sp>
        <p:nvSpPr>
          <p:cNvPr id="6" name="Espace réservé du numéro de diapositive 5"/>
          <p:cNvSpPr>
            <a:spLocks noGrp="1"/>
          </p:cNvSpPr>
          <p:nvPr>
            <p:ph type="sldNum" sz="quarter" idx="4"/>
          </p:nvPr>
        </p:nvSpPr>
        <p:spPr>
          <a:xfrm>
            <a:off x="4675717" y="6356353"/>
            <a:ext cx="2844800" cy="365125"/>
          </a:xfrm>
          <a:prstGeom prst="rect">
            <a:avLst/>
          </a:prstGeom>
        </p:spPr>
        <p:txBody>
          <a:bodyPr vert="horz" lIns="91440" tIns="45720" rIns="91440" bIns="45720" rtlCol="0" anchor="ctr"/>
          <a:lstStyle>
            <a:lvl1pPr algn="ctr">
              <a:defRPr sz="1200">
                <a:solidFill>
                  <a:srgbClr val="E56727"/>
                </a:solidFill>
              </a:defRPr>
            </a:lvl1pPr>
          </a:lstStyle>
          <a:p>
            <a:fld id="{E6936C4A-2665-CA49-B6F4-6CA76BAD9921}" type="slidenum">
              <a:rPr lang="fr-FR" smtClean="0"/>
              <a:pPr/>
              <a:t>‹N°›</a:t>
            </a:fld>
            <a:endParaRPr lang="fr-FR"/>
          </a:p>
        </p:txBody>
      </p:sp>
      <p:sp>
        <p:nvSpPr>
          <p:cNvPr id="5" name="Espace réservé du pied de page 4"/>
          <p:cNvSpPr>
            <a:spLocks noGrp="1"/>
          </p:cNvSpPr>
          <p:nvPr>
            <p:ph type="ftr" sz="quarter" idx="3"/>
          </p:nvPr>
        </p:nvSpPr>
        <p:spPr>
          <a:xfrm>
            <a:off x="7721600" y="6356353"/>
            <a:ext cx="3860800" cy="365125"/>
          </a:xfrm>
          <a:prstGeom prst="rect">
            <a:avLst/>
          </a:prstGeom>
        </p:spPr>
        <p:txBody>
          <a:bodyPr vert="horz" lIns="91440" tIns="45720" rIns="91440" bIns="45720" rtlCol="0" anchor="ctr"/>
          <a:lstStyle>
            <a:lvl1pPr algn="ctr">
              <a:defRPr sz="1200">
                <a:solidFill>
                  <a:srgbClr val="3C4999"/>
                </a:solidFill>
              </a:defRPr>
            </a:lvl1pPr>
          </a:lstStyle>
          <a:p>
            <a:endParaRPr lang="fr-FR" dirty="0"/>
          </a:p>
        </p:txBody>
      </p:sp>
    </p:spTree>
    <p:extLst>
      <p:ext uri="{BB962C8B-B14F-4D97-AF65-F5344CB8AC3E}">
        <p14:creationId xmlns:p14="http://schemas.microsoft.com/office/powerpoint/2010/main" val="428754075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4" r:id="rId6"/>
    <p:sldLayoutId id="2147483685" r:id="rId7"/>
    <p:sldLayoutId id="2147483686" r:id="rId8"/>
  </p:sldLayoutIdLst>
  <p:hf hdr="0" ftr="0" dt="0"/>
  <p:txStyles>
    <p:titleStyle>
      <a:lvl1pPr algn="ctr" defTabSz="457200" rtl="0" eaLnBrk="1" latinLnBrk="0" hangingPunct="1">
        <a:spcBef>
          <a:spcPct val="0"/>
        </a:spcBef>
        <a:buNone/>
        <a:defRPr sz="4400" kern="1200">
          <a:solidFill>
            <a:srgbClr val="E56727"/>
          </a:solidFill>
          <a:effectLst>
            <a:outerShdw blurRad="38100" dist="12700" dir="2700000" algn="tl" rotWithShape="0">
              <a:srgbClr val="000000">
                <a:alpha val="43000"/>
              </a:srgb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2">
              <a:lumMod val="7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7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7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7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189828" y="4075766"/>
            <a:ext cx="6299200" cy="489322"/>
          </a:xfrm>
        </p:spPr>
        <p:txBody>
          <a:bodyPr>
            <a:normAutofit/>
          </a:bodyPr>
          <a:lstStyle/>
          <a:p>
            <a:r>
              <a:rPr lang="fr-FR" sz="2000" b="1" dirty="0">
                <a:solidFill>
                  <a:schemeClr val="tx2"/>
                </a:solidFill>
              </a:rPr>
              <a:t>Maxime MORSA </a:t>
            </a:r>
          </a:p>
        </p:txBody>
      </p:sp>
      <p:sp>
        <p:nvSpPr>
          <p:cNvPr id="6" name="Rectangle 5"/>
          <p:cNvSpPr/>
          <p:nvPr/>
        </p:nvSpPr>
        <p:spPr>
          <a:xfrm>
            <a:off x="8372906" y="-47894"/>
            <a:ext cx="2370649" cy="338554"/>
          </a:xfrm>
          <a:prstGeom prst="rect">
            <a:avLst/>
          </a:prstGeom>
        </p:spPr>
        <p:txBody>
          <a:bodyPr wrap="none">
            <a:spAutoFit/>
          </a:bodyPr>
          <a:lstStyle/>
          <a:p>
            <a:r>
              <a:rPr lang="fr-FR" sz="1600" dirty="0">
                <a:solidFill>
                  <a:srgbClr val="FFFFFF"/>
                </a:solidFill>
              </a:rPr>
              <a:t>www.univ-paris13.fr/leps/</a:t>
            </a:r>
            <a:endParaRPr lang="fr-FR" sz="1600" dirty="0"/>
          </a:p>
        </p:txBody>
      </p:sp>
      <p:sp>
        <p:nvSpPr>
          <p:cNvPr id="4" name="ZoneTexte 3"/>
          <p:cNvSpPr txBox="1"/>
          <p:nvPr/>
        </p:nvSpPr>
        <p:spPr>
          <a:xfrm>
            <a:off x="6106886" y="4450840"/>
            <a:ext cx="2493479" cy="307777"/>
          </a:xfrm>
          <a:prstGeom prst="rect">
            <a:avLst/>
          </a:prstGeom>
          <a:noFill/>
        </p:spPr>
        <p:txBody>
          <a:bodyPr wrap="none" rtlCol="0">
            <a:spAutoFit/>
          </a:bodyPr>
          <a:lstStyle/>
          <a:p>
            <a:r>
              <a:rPr lang="fr-FR" sz="1400" dirty="0">
                <a:solidFill>
                  <a:schemeClr val="tx2"/>
                </a:solidFill>
              </a:rPr>
              <a:t>maxime.morsa@univ-paris13.fr</a:t>
            </a:r>
          </a:p>
        </p:txBody>
      </p:sp>
      <p:sp>
        <p:nvSpPr>
          <p:cNvPr id="7" name="Titre 1">
            <a:extLst>
              <a:ext uri="{FF2B5EF4-FFF2-40B4-BE49-F238E27FC236}">
                <a16:creationId xmlns:a16="http://schemas.microsoft.com/office/drawing/2014/main" id="{DA3418B5-62B7-F046-ABE5-21139F95C9AF}"/>
              </a:ext>
            </a:extLst>
          </p:cNvPr>
          <p:cNvSpPr txBox="1">
            <a:spLocks/>
          </p:cNvSpPr>
          <p:nvPr/>
        </p:nvSpPr>
        <p:spPr>
          <a:xfrm>
            <a:off x="3781189" y="1896155"/>
            <a:ext cx="7427139" cy="113323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kern="1200">
                <a:solidFill>
                  <a:srgbClr val="E56727"/>
                </a:solidFill>
                <a:latin typeface="+mj-lt"/>
                <a:ea typeface="+mj-ea"/>
                <a:cs typeface="+mj-cs"/>
              </a:defRPr>
            </a:lvl1pPr>
          </a:lstStyle>
          <a:p>
            <a:pPr algn="ctr">
              <a:spcAft>
                <a:spcPts val="2400"/>
              </a:spcAft>
            </a:pPr>
            <a:r>
              <a:rPr lang="fr-FR" b="1" dirty="0" err="1">
                <a:solidFill>
                  <a:schemeClr val="accent6"/>
                </a:solidFill>
              </a:rPr>
              <a:t>Education</a:t>
            </a:r>
            <a:r>
              <a:rPr lang="fr-FR" b="1" dirty="0">
                <a:solidFill>
                  <a:schemeClr val="accent6"/>
                </a:solidFill>
              </a:rPr>
              <a:t> thérapeutique au changement de rôles</a:t>
            </a:r>
            <a:br>
              <a:rPr lang="fr-FR" b="1" dirty="0">
                <a:solidFill>
                  <a:schemeClr val="accent6"/>
                </a:solidFill>
              </a:rPr>
            </a:br>
            <a:endParaRPr lang="fr-FR" sz="2800" b="1" i="1" dirty="0">
              <a:solidFill>
                <a:schemeClr val="accent6"/>
              </a:solidFill>
            </a:endParaRPr>
          </a:p>
        </p:txBody>
      </p:sp>
      <p:sp>
        <p:nvSpPr>
          <p:cNvPr id="10" name="ZoneTexte 9">
            <a:extLst>
              <a:ext uri="{FF2B5EF4-FFF2-40B4-BE49-F238E27FC236}">
                <a16:creationId xmlns:a16="http://schemas.microsoft.com/office/drawing/2014/main" id="{047848E7-B156-E048-A4BF-3E3AB0D6B996}"/>
              </a:ext>
            </a:extLst>
          </p:cNvPr>
          <p:cNvSpPr txBox="1"/>
          <p:nvPr/>
        </p:nvSpPr>
        <p:spPr>
          <a:xfrm>
            <a:off x="4500490" y="2872232"/>
            <a:ext cx="5988538" cy="954107"/>
          </a:xfrm>
          <a:prstGeom prst="rect">
            <a:avLst/>
          </a:prstGeom>
          <a:noFill/>
        </p:spPr>
        <p:txBody>
          <a:bodyPr wrap="square" rtlCol="0">
            <a:spAutoFit/>
          </a:bodyPr>
          <a:lstStyle/>
          <a:p>
            <a:pPr algn="ctr"/>
            <a:r>
              <a:rPr lang="fr-FR" sz="2800" i="1" dirty="0">
                <a:solidFill>
                  <a:schemeClr val="accent6"/>
                </a:solidFill>
                <a:latin typeface="+mj-lt"/>
                <a:ea typeface="+mj-ea"/>
                <a:cs typeface="+mj-cs"/>
              </a:rPr>
              <a:t>Proposition d’un modèle pour favoriser la transition pédiatrie-soins adultes</a:t>
            </a:r>
          </a:p>
        </p:txBody>
      </p:sp>
      <p:pic>
        <p:nvPicPr>
          <p:cNvPr id="1026" name="Picture 2" descr="Université Sorbonne Paris Nord - UP13 - 5 campus, Formation initiale,  continue - Pole enseignement, Recherche">
            <a:extLst>
              <a:ext uri="{FF2B5EF4-FFF2-40B4-BE49-F238E27FC236}">
                <a16:creationId xmlns:a16="http://schemas.microsoft.com/office/drawing/2014/main" id="{D9185349-43B5-4811-BAB5-374300155B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6800" y="290660"/>
            <a:ext cx="3633285" cy="1013488"/>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0DAC3A9C-A30A-4C70-948B-315831D8BA80}"/>
              </a:ext>
            </a:extLst>
          </p:cNvPr>
          <p:cNvPicPr>
            <a:picLocks noChangeAspect="1"/>
          </p:cNvPicPr>
          <p:nvPr/>
        </p:nvPicPr>
        <p:blipFill>
          <a:blip r:embed="rId3"/>
          <a:stretch>
            <a:fillRect/>
          </a:stretch>
        </p:blipFill>
        <p:spPr>
          <a:xfrm>
            <a:off x="3537858" y="5303838"/>
            <a:ext cx="8654142" cy="1554163"/>
          </a:xfrm>
          <a:prstGeom prst="rect">
            <a:avLst/>
          </a:prstGeom>
        </p:spPr>
      </p:pic>
    </p:spTree>
    <p:extLst>
      <p:ext uri="{BB962C8B-B14F-4D97-AF65-F5344CB8AC3E}">
        <p14:creationId xmlns:p14="http://schemas.microsoft.com/office/powerpoint/2010/main" val="1715850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sz="2600" b="1" dirty="0">
                <a:effectLst/>
              </a:rPr>
              <a:t>Analyse de la littérature</a:t>
            </a:r>
          </a:p>
        </p:txBody>
      </p:sp>
      <p:sp>
        <p:nvSpPr>
          <p:cNvPr id="5" name="ZoneTexte 4"/>
          <p:cNvSpPr txBox="1"/>
          <p:nvPr/>
        </p:nvSpPr>
        <p:spPr>
          <a:xfrm>
            <a:off x="1790701" y="1810455"/>
            <a:ext cx="3596803" cy="3416320"/>
          </a:xfrm>
          <a:prstGeom prst="rect">
            <a:avLst/>
          </a:prstGeom>
          <a:solidFill>
            <a:schemeClr val="accent5">
              <a:lumMod val="40000"/>
              <a:lumOff val="60000"/>
            </a:schemeClr>
          </a:solidFill>
        </p:spPr>
        <p:txBody>
          <a:bodyPr wrap="square" rtlCol="0">
            <a:spAutoFit/>
          </a:bodyPr>
          <a:lstStyle/>
          <a:p>
            <a:endParaRPr lang="fr-BE" sz="1200" dirty="0"/>
          </a:p>
          <a:p>
            <a:r>
              <a:rPr lang="fr-BE" sz="1600" dirty="0"/>
              <a:t>Connaissances sur le </a:t>
            </a:r>
            <a:r>
              <a:rPr lang="fr-BE" sz="1600" b="1" dirty="0"/>
              <a:t>déroulement de la transition</a:t>
            </a:r>
          </a:p>
          <a:p>
            <a:endParaRPr lang="fr-BE" sz="1600" dirty="0"/>
          </a:p>
          <a:p>
            <a:r>
              <a:rPr lang="fr-BE" sz="1600" dirty="0"/>
              <a:t>Compétences </a:t>
            </a:r>
            <a:r>
              <a:rPr lang="fr-BE" sz="1600" b="1" dirty="0"/>
              <a:t>d’autogestion de la maladie et du traitement </a:t>
            </a:r>
          </a:p>
          <a:p>
            <a:endParaRPr lang="fr-BE" sz="1600" dirty="0"/>
          </a:p>
          <a:p>
            <a:r>
              <a:rPr lang="fr-BE" sz="1600" dirty="0"/>
              <a:t>Compétences de </a:t>
            </a:r>
            <a:r>
              <a:rPr lang="fr-BE" sz="1600" b="1" dirty="0"/>
              <a:t>santé</a:t>
            </a:r>
            <a:r>
              <a:rPr lang="fr-BE" sz="1600" dirty="0"/>
              <a:t> (vie affective et sexuelle, usage de drogues…)</a:t>
            </a:r>
          </a:p>
          <a:p>
            <a:endParaRPr lang="fr-BE" sz="1600" dirty="0"/>
          </a:p>
          <a:p>
            <a:r>
              <a:rPr lang="fr-BE" sz="1600" dirty="0"/>
              <a:t>Sentiment d’</a:t>
            </a:r>
            <a:r>
              <a:rPr lang="fr-BE" sz="1600" b="1" dirty="0"/>
              <a:t>auto-efficacité </a:t>
            </a:r>
          </a:p>
          <a:p>
            <a:endParaRPr lang="fr-BE" sz="1600" dirty="0"/>
          </a:p>
          <a:p>
            <a:r>
              <a:rPr lang="fr-BE" sz="1600" b="1" dirty="0"/>
              <a:t>Confiance</a:t>
            </a:r>
            <a:r>
              <a:rPr lang="fr-BE" sz="1600" dirty="0"/>
              <a:t> envers les soins adultes </a:t>
            </a:r>
          </a:p>
          <a:p>
            <a:endParaRPr lang="fr-BE" sz="1200" dirty="0"/>
          </a:p>
        </p:txBody>
      </p:sp>
      <p:sp>
        <p:nvSpPr>
          <p:cNvPr id="6" name="ZoneTexte 5">
            <a:extLst>
              <a:ext uri="{FF2B5EF4-FFF2-40B4-BE49-F238E27FC236}">
                <a16:creationId xmlns:a16="http://schemas.microsoft.com/office/drawing/2014/main" id="{D777FD05-FF8E-4820-BE45-AD5340E0A9E1}"/>
              </a:ext>
            </a:extLst>
          </p:cNvPr>
          <p:cNvSpPr txBox="1"/>
          <p:nvPr/>
        </p:nvSpPr>
        <p:spPr>
          <a:xfrm>
            <a:off x="2048315" y="1337035"/>
            <a:ext cx="3325308" cy="369332"/>
          </a:xfrm>
          <a:prstGeom prst="rect">
            <a:avLst/>
          </a:prstGeom>
          <a:noFill/>
        </p:spPr>
        <p:txBody>
          <a:bodyPr wrap="square" rtlCol="0">
            <a:spAutoFit/>
          </a:bodyPr>
          <a:lstStyle/>
          <a:p>
            <a:pPr algn="ctr"/>
            <a:r>
              <a:rPr lang="fr-FR" b="1" dirty="0">
                <a:solidFill>
                  <a:schemeClr val="tx2"/>
                </a:solidFill>
              </a:rPr>
              <a:t>Les besoins éducatifs relevés</a:t>
            </a:r>
          </a:p>
        </p:txBody>
      </p:sp>
      <p:sp>
        <p:nvSpPr>
          <p:cNvPr id="7" name="ZoneTexte 6">
            <a:extLst>
              <a:ext uri="{FF2B5EF4-FFF2-40B4-BE49-F238E27FC236}">
                <a16:creationId xmlns:a16="http://schemas.microsoft.com/office/drawing/2014/main" id="{F9CF06BA-4693-4BC8-B236-063E0004DCD5}"/>
              </a:ext>
            </a:extLst>
          </p:cNvPr>
          <p:cNvSpPr txBox="1"/>
          <p:nvPr/>
        </p:nvSpPr>
        <p:spPr>
          <a:xfrm>
            <a:off x="5527040" y="1810456"/>
            <a:ext cx="4765040" cy="3354765"/>
          </a:xfrm>
          <a:prstGeom prst="rect">
            <a:avLst/>
          </a:prstGeom>
          <a:solidFill>
            <a:schemeClr val="accent5">
              <a:lumMod val="40000"/>
              <a:lumOff val="60000"/>
            </a:schemeClr>
          </a:solidFill>
        </p:spPr>
        <p:txBody>
          <a:bodyPr wrap="square" rtlCol="0">
            <a:spAutoFit/>
          </a:bodyPr>
          <a:lstStyle/>
          <a:p>
            <a:r>
              <a:rPr lang="fr-FR" sz="1600" b="1" dirty="0">
                <a:solidFill>
                  <a:srgbClr val="E46C0A"/>
                </a:solidFill>
              </a:rPr>
              <a:t>CONTENU</a:t>
            </a:r>
          </a:p>
          <a:p>
            <a:endParaRPr lang="fr-FR" sz="1000" b="1" dirty="0">
              <a:solidFill>
                <a:schemeClr val="tx2"/>
              </a:solidFill>
            </a:endParaRPr>
          </a:p>
          <a:p>
            <a:r>
              <a:rPr lang="fr-FR" sz="1600" dirty="0"/>
              <a:t>Les articles sont majoritairement centrés sur l’organisation des soins et/ou abordent les besoins des jeunes qu’au travers des auto-soins</a:t>
            </a:r>
          </a:p>
          <a:p>
            <a:endParaRPr lang="fr-FR" sz="1600" dirty="0"/>
          </a:p>
          <a:p>
            <a:r>
              <a:rPr lang="fr-FR" sz="1600" b="1" dirty="0">
                <a:sym typeface="Wingdings" panose="05000000000000000000" pitchFamily="2" charset="2"/>
              </a:rPr>
              <a:t>Peu d’informations sur l’expérience vécue des jeunes</a:t>
            </a:r>
            <a:r>
              <a:rPr lang="fr-FR" sz="1600" dirty="0">
                <a:sym typeface="Wingdings" panose="05000000000000000000" pitchFamily="2" charset="2"/>
              </a:rPr>
              <a:t> Manque de perspectives développementales</a:t>
            </a:r>
          </a:p>
          <a:p>
            <a:endParaRPr lang="fr-FR" sz="1600" dirty="0">
              <a:sym typeface="Wingdings" panose="05000000000000000000" pitchFamily="2" charset="2"/>
            </a:endParaRPr>
          </a:p>
          <a:p>
            <a:r>
              <a:rPr lang="fr-FR" sz="1600" b="1" dirty="0">
                <a:solidFill>
                  <a:srgbClr val="E46C0A"/>
                </a:solidFill>
                <a:sym typeface="Wingdings" panose="05000000000000000000" pitchFamily="2" charset="2"/>
              </a:rPr>
              <a:t>METHODE</a:t>
            </a:r>
            <a:r>
              <a:rPr lang="fr-FR" sz="1600" b="1" dirty="0">
                <a:solidFill>
                  <a:srgbClr val="E46C0A"/>
                </a:solidFill>
              </a:rPr>
              <a:t> </a:t>
            </a:r>
          </a:p>
          <a:p>
            <a:endParaRPr lang="fr-FR" sz="1000" b="1" dirty="0">
              <a:solidFill>
                <a:srgbClr val="1F497D"/>
              </a:solidFill>
            </a:endParaRPr>
          </a:p>
          <a:p>
            <a:r>
              <a:rPr lang="fr-FR" sz="1600" dirty="0"/>
              <a:t>Echantillons longtemps composés d’experts ou parents</a:t>
            </a:r>
          </a:p>
          <a:p>
            <a:endParaRPr lang="fr-FR" sz="1600" dirty="0"/>
          </a:p>
          <a:p>
            <a:r>
              <a:rPr lang="fr-FR" sz="1600" dirty="0"/>
              <a:t>Etudes quantitatives privilégiées</a:t>
            </a:r>
          </a:p>
        </p:txBody>
      </p:sp>
      <p:sp>
        <p:nvSpPr>
          <p:cNvPr id="8" name="ZoneTexte 7">
            <a:extLst>
              <a:ext uri="{FF2B5EF4-FFF2-40B4-BE49-F238E27FC236}">
                <a16:creationId xmlns:a16="http://schemas.microsoft.com/office/drawing/2014/main" id="{B02D5991-19B5-425D-AF66-029E2A0102D8}"/>
              </a:ext>
            </a:extLst>
          </p:cNvPr>
          <p:cNvSpPr txBox="1"/>
          <p:nvPr/>
        </p:nvSpPr>
        <p:spPr>
          <a:xfrm>
            <a:off x="5973760" y="1347679"/>
            <a:ext cx="3704636" cy="369332"/>
          </a:xfrm>
          <a:prstGeom prst="rect">
            <a:avLst/>
          </a:prstGeom>
          <a:noFill/>
        </p:spPr>
        <p:txBody>
          <a:bodyPr wrap="square" rtlCol="0">
            <a:spAutoFit/>
          </a:bodyPr>
          <a:lstStyle/>
          <a:p>
            <a:pPr algn="ctr"/>
            <a:r>
              <a:rPr lang="fr-FR" b="1" dirty="0">
                <a:solidFill>
                  <a:schemeClr val="tx2"/>
                </a:solidFill>
              </a:rPr>
              <a:t>Analyse critique des articles </a:t>
            </a:r>
          </a:p>
        </p:txBody>
      </p:sp>
      <p:sp>
        <p:nvSpPr>
          <p:cNvPr id="9" name="Flèche vers la droite 8"/>
          <p:cNvSpPr/>
          <p:nvPr/>
        </p:nvSpPr>
        <p:spPr>
          <a:xfrm>
            <a:off x="1743563" y="5711756"/>
            <a:ext cx="304753" cy="362596"/>
          </a:xfrm>
          <a:prstGeom prst="rightArrow">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ZoneTexte 9"/>
          <p:cNvSpPr txBox="1"/>
          <p:nvPr/>
        </p:nvSpPr>
        <p:spPr>
          <a:xfrm>
            <a:off x="2048315" y="5579071"/>
            <a:ext cx="8635598" cy="707886"/>
          </a:xfrm>
          <a:prstGeom prst="rect">
            <a:avLst/>
          </a:prstGeom>
          <a:noFill/>
        </p:spPr>
        <p:txBody>
          <a:bodyPr wrap="square" rtlCol="0">
            <a:spAutoFit/>
          </a:bodyPr>
          <a:lstStyle/>
          <a:p>
            <a:r>
              <a:rPr lang="fr-FR" sz="2000" b="1" dirty="0">
                <a:solidFill>
                  <a:schemeClr val="tx2"/>
                </a:solidFill>
              </a:rPr>
              <a:t>Nécessité d'étudier la transition pédiatrie-soins adultes par une approche</a:t>
            </a:r>
          </a:p>
          <a:p>
            <a:r>
              <a:rPr lang="fr-FR" sz="2000" b="1" dirty="0">
                <a:solidFill>
                  <a:schemeClr val="tx2"/>
                </a:solidFill>
              </a:rPr>
              <a:t>plus développementale </a:t>
            </a:r>
          </a:p>
        </p:txBody>
      </p:sp>
      <p:sp>
        <p:nvSpPr>
          <p:cNvPr id="4" name="Espace réservé du numéro de diapositive 3"/>
          <p:cNvSpPr>
            <a:spLocks noGrp="1"/>
          </p:cNvSpPr>
          <p:nvPr>
            <p:ph type="sldNum" sz="quarter" idx="4"/>
          </p:nvPr>
        </p:nvSpPr>
        <p:spPr/>
        <p:txBody>
          <a:bodyPr/>
          <a:lstStyle/>
          <a:p>
            <a:fld id="{E6936C4A-2665-CA49-B6F4-6CA76BAD9921}" type="slidenum">
              <a:rPr lang="fr-FR" smtClean="0"/>
              <a:pPr/>
              <a:t>9</a:t>
            </a:fld>
            <a:endParaRPr lang="fr-FR" dirty="0"/>
          </a:p>
        </p:txBody>
      </p:sp>
    </p:spTree>
    <p:extLst>
      <p:ext uri="{BB962C8B-B14F-4D97-AF65-F5344CB8AC3E}">
        <p14:creationId xmlns:p14="http://schemas.microsoft.com/office/powerpoint/2010/main" val="1642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91886" y="294344"/>
            <a:ext cx="10276115" cy="836488"/>
          </a:xfrm>
        </p:spPr>
        <p:txBody>
          <a:bodyPr>
            <a:noAutofit/>
          </a:bodyPr>
          <a:lstStyle/>
          <a:p>
            <a:pPr>
              <a:lnSpc>
                <a:spcPts val="2600"/>
              </a:lnSpc>
            </a:pPr>
            <a:r>
              <a:rPr lang="fr-FR" sz="2600" b="1" dirty="0">
                <a:effectLst/>
              </a:rPr>
              <a:t>Cadre théorique d'une approche développementale de la transition</a:t>
            </a:r>
            <a:endParaRPr lang="fr-FR" sz="2600" b="1" dirty="0"/>
          </a:p>
        </p:txBody>
      </p:sp>
      <p:sp>
        <p:nvSpPr>
          <p:cNvPr id="4" name="Espace réservé du numéro de diapositive 3"/>
          <p:cNvSpPr>
            <a:spLocks noGrp="1"/>
          </p:cNvSpPr>
          <p:nvPr>
            <p:ph type="sldNum" sz="quarter" idx="4"/>
          </p:nvPr>
        </p:nvSpPr>
        <p:spPr/>
        <p:txBody>
          <a:bodyPr/>
          <a:lstStyle/>
          <a:p>
            <a:fld id="{E6936C4A-2665-CA49-B6F4-6CA76BAD9921}" type="slidenum">
              <a:rPr lang="fr-FR" smtClean="0"/>
              <a:pPr/>
              <a:t>10</a:t>
            </a:fld>
            <a:endParaRPr lang="fr-FR"/>
          </a:p>
        </p:txBody>
      </p:sp>
      <p:sp>
        <p:nvSpPr>
          <p:cNvPr id="5" name="ZoneTexte 4"/>
          <p:cNvSpPr txBox="1"/>
          <p:nvPr/>
        </p:nvSpPr>
        <p:spPr>
          <a:xfrm>
            <a:off x="1916276" y="1414220"/>
            <a:ext cx="8277530" cy="338554"/>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fr-FR" sz="1600" b="1" i="1" dirty="0">
                <a:solidFill>
                  <a:schemeClr val="bg1"/>
                </a:solidFill>
              </a:rPr>
              <a:t>Les jeunes vivant avec une maladie chronique ont une développement psychosocial spécifique</a:t>
            </a:r>
          </a:p>
        </p:txBody>
      </p:sp>
      <p:sp>
        <p:nvSpPr>
          <p:cNvPr id="9" name="ZoneTexte 8"/>
          <p:cNvSpPr txBox="1"/>
          <p:nvPr/>
        </p:nvSpPr>
        <p:spPr>
          <a:xfrm>
            <a:off x="1841500" y="1904595"/>
            <a:ext cx="8278257" cy="1384995"/>
          </a:xfrm>
          <a:prstGeom prst="rect">
            <a:avLst/>
          </a:prstGeom>
          <a:noFill/>
        </p:spPr>
        <p:txBody>
          <a:bodyPr wrap="square" rtlCol="0">
            <a:spAutoFit/>
          </a:bodyPr>
          <a:lstStyle/>
          <a:p>
            <a:pPr>
              <a:spcBef>
                <a:spcPts val="1200"/>
              </a:spcBef>
              <a:spcAft>
                <a:spcPts val="1200"/>
              </a:spcAft>
            </a:pPr>
            <a:r>
              <a:rPr lang="fr-FR" sz="1600" b="1" dirty="0">
                <a:solidFill>
                  <a:schemeClr val="tx2"/>
                </a:solidFill>
              </a:rPr>
              <a:t>Le double processus d’exploration et d’engagement </a:t>
            </a:r>
            <a:r>
              <a:rPr lang="fr-FR" sz="1600" dirty="0">
                <a:solidFill>
                  <a:schemeClr val="tx2"/>
                </a:solidFill>
              </a:rPr>
              <a:t>dans différents rôles, permettant de construire le</a:t>
            </a:r>
            <a:r>
              <a:rPr lang="fr-FR" dirty="0">
                <a:solidFill>
                  <a:schemeClr val="tx2"/>
                </a:solidFill>
                <a:sym typeface="Wingdings"/>
              </a:rPr>
              <a:t> </a:t>
            </a:r>
            <a:r>
              <a:rPr lang="fr-FR" b="1" i="1" dirty="0">
                <a:solidFill>
                  <a:schemeClr val="tx2"/>
                </a:solidFill>
                <a:sym typeface="Wingdings"/>
              </a:rPr>
              <a:t>Concept de soi</a:t>
            </a:r>
            <a:r>
              <a:rPr lang="fr-FR" dirty="0">
                <a:solidFill>
                  <a:schemeClr val="tx2"/>
                </a:solidFill>
                <a:sym typeface="Wingdings"/>
              </a:rPr>
              <a:t> peut être limité par la maladie </a:t>
            </a:r>
            <a:endParaRPr lang="fr-FR" b="1" i="1" dirty="0">
              <a:solidFill>
                <a:schemeClr val="tx2"/>
              </a:solidFill>
            </a:endParaRPr>
          </a:p>
          <a:p>
            <a:pPr>
              <a:spcAft>
                <a:spcPts val="1200"/>
              </a:spcAft>
            </a:pPr>
            <a:endParaRPr lang="fr-FR" sz="1400" dirty="0">
              <a:solidFill>
                <a:srgbClr val="1F497D"/>
              </a:solidFill>
            </a:endParaRPr>
          </a:p>
          <a:p>
            <a:endParaRPr lang="fr-FR" sz="1400" dirty="0">
              <a:solidFill>
                <a:srgbClr val="1F497D"/>
              </a:solidFill>
            </a:endParaRPr>
          </a:p>
        </p:txBody>
      </p:sp>
      <p:sp>
        <p:nvSpPr>
          <p:cNvPr id="17" name="ZoneTexte 16"/>
          <p:cNvSpPr txBox="1"/>
          <p:nvPr/>
        </p:nvSpPr>
        <p:spPr>
          <a:xfrm>
            <a:off x="1843098" y="2453731"/>
            <a:ext cx="7419644" cy="769441"/>
          </a:xfrm>
          <a:prstGeom prst="rect">
            <a:avLst/>
          </a:prstGeom>
          <a:noFill/>
        </p:spPr>
        <p:txBody>
          <a:bodyPr wrap="square" rtlCol="0">
            <a:spAutoFit/>
          </a:bodyPr>
          <a:lstStyle/>
          <a:p>
            <a:endParaRPr lang="fr-FR" sz="1400" dirty="0">
              <a:solidFill>
                <a:schemeClr val="tx2"/>
              </a:solidFill>
            </a:endParaRPr>
          </a:p>
          <a:p>
            <a:r>
              <a:rPr lang="fr-FR" sz="1600" b="1" dirty="0">
                <a:solidFill>
                  <a:srgbClr val="E46C0A"/>
                </a:solidFill>
              </a:rPr>
              <a:t>Théorie de la centralité de la maladie </a:t>
            </a:r>
            <a:r>
              <a:rPr lang="fr-FR" sz="700" dirty="0">
                <a:solidFill>
                  <a:schemeClr val="tx2"/>
                </a:solidFill>
              </a:rPr>
              <a:t>(</a:t>
            </a:r>
            <a:r>
              <a:rPr lang="fr-FR" sz="700" dirty="0" err="1">
                <a:solidFill>
                  <a:schemeClr val="tx2"/>
                </a:solidFill>
              </a:rPr>
              <a:t>Luyckx</a:t>
            </a:r>
            <a:r>
              <a:rPr lang="fr-FR" sz="700" dirty="0">
                <a:solidFill>
                  <a:schemeClr val="tx2"/>
                </a:solidFill>
              </a:rPr>
              <a:t> et al., 2008; </a:t>
            </a:r>
            <a:r>
              <a:rPr lang="fr-FR" sz="700" dirty="0" err="1">
                <a:solidFill>
                  <a:schemeClr val="tx2"/>
                </a:solidFill>
              </a:rPr>
              <a:t>Helegson</a:t>
            </a:r>
            <a:r>
              <a:rPr lang="fr-FR" sz="700" dirty="0">
                <a:solidFill>
                  <a:schemeClr val="tx2"/>
                </a:solidFill>
              </a:rPr>
              <a:t> &amp; Novak, 2007)</a:t>
            </a:r>
          </a:p>
          <a:p>
            <a:pPr lvl="1"/>
            <a:endParaRPr lang="fr-FR" sz="1400" dirty="0">
              <a:solidFill>
                <a:schemeClr val="tx2"/>
              </a:solidFill>
            </a:endParaRPr>
          </a:p>
        </p:txBody>
      </p:sp>
      <p:sp>
        <p:nvSpPr>
          <p:cNvPr id="19" name="ZoneTexte 18"/>
          <p:cNvSpPr txBox="1"/>
          <p:nvPr/>
        </p:nvSpPr>
        <p:spPr>
          <a:xfrm>
            <a:off x="8871576" y="5214402"/>
            <a:ext cx="941283" cy="200055"/>
          </a:xfrm>
          <a:prstGeom prst="rect">
            <a:avLst/>
          </a:prstGeom>
          <a:noFill/>
        </p:spPr>
        <p:txBody>
          <a:bodyPr wrap="none" rtlCol="0">
            <a:spAutoFit/>
          </a:bodyPr>
          <a:lstStyle/>
          <a:p>
            <a:r>
              <a:rPr lang="fr-FR" sz="700" dirty="0"/>
              <a:t>Ferro &amp; Boyle (2013)</a:t>
            </a:r>
          </a:p>
        </p:txBody>
      </p:sp>
      <p:sp>
        <p:nvSpPr>
          <p:cNvPr id="20" name="ZoneTexte 19"/>
          <p:cNvSpPr txBox="1"/>
          <p:nvPr/>
        </p:nvSpPr>
        <p:spPr>
          <a:xfrm>
            <a:off x="7067155" y="5230382"/>
            <a:ext cx="1018227" cy="200055"/>
          </a:xfrm>
          <a:prstGeom prst="rect">
            <a:avLst/>
          </a:prstGeom>
          <a:noFill/>
        </p:spPr>
        <p:txBody>
          <a:bodyPr wrap="none" rtlCol="0">
            <a:spAutoFit/>
          </a:bodyPr>
          <a:lstStyle/>
          <a:p>
            <a:r>
              <a:rPr lang="fr-FR" sz="700" dirty="0"/>
              <a:t>Van </a:t>
            </a:r>
            <a:r>
              <a:rPr lang="fr-FR" sz="700" dirty="0" err="1"/>
              <a:t>Bulck</a:t>
            </a:r>
            <a:r>
              <a:rPr lang="fr-FR" sz="700" dirty="0"/>
              <a:t> et al. (2018)</a:t>
            </a:r>
          </a:p>
        </p:txBody>
      </p:sp>
      <p:pic>
        <p:nvPicPr>
          <p:cNvPr id="8" name="Image 7"/>
          <p:cNvPicPr>
            <a:picLocks noChangeAspect="1"/>
          </p:cNvPicPr>
          <p:nvPr/>
        </p:nvPicPr>
        <p:blipFill>
          <a:blip r:embed="rId3"/>
          <a:stretch>
            <a:fillRect/>
          </a:stretch>
        </p:blipFill>
        <p:spPr>
          <a:xfrm>
            <a:off x="1916100" y="3080552"/>
            <a:ext cx="5204068" cy="2276231"/>
          </a:xfrm>
          <a:prstGeom prst="rect">
            <a:avLst/>
          </a:prstGeom>
        </p:spPr>
      </p:pic>
      <p:sp>
        <p:nvSpPr>
          <p:cNvPr id="10" name="ZoneTexte 9"/>
          <p:cNvSpPr txBox="1"/>
          <p:nvPr/>
        </p:nvSpPr>
        <p:spPr>
          <a:xfrm>
            <a:off x="1779588" y="5512025"/>
            <a:ext cx="8340168" cy="923330"/>
          </a:xfrm>
          <a:prstGeom prst="rect">
            <a:avLst/>
          </a:prstGeom>
          <a:noFill/>
        </p:spPr>
        <p:txBody>
          <a:bodyPr wrap="none" rtlCol="0">
            <a:spAutoFit/>
          </a:bodyPr>
          <a:lstStyle/>
          <a:p>
            <a:pPr marL="285750" indent="-285750">
              <a:buFont typeface="Wingdings" charset="2"/>
              <a:buChar char="Ø"/>
            </a:pPr>
            <a:r>
              <a:rPr lang="fr-FR" u="sng" dirty="0">
                <a:solidFill>
                  <a:schemeClr val="tx2"/>
                </a:solidFill>
              </a:rPr>
              <a:t>Ce que nous ne savons pas </a:t>
            </a:r>
            <a:r>
              <a:rPr lang="fr-FR" dirty="0">
                <a:solidFill>
                  <a:schemeClr val="tx2"/>
                </a:solidFill>
              </a:rPr>
              <a:t>: </a:t>
            </a:r>
          </a:p>
          <a:p>
            <a:r>
              <a:rPr lang="fr-FR" b="1" dirty="0">
                <a:solidFill>
                  <a:schemeClr val="tx2"/>
                </a:solidFill>
              </a:rPr>
              <a:t>       </a:t>
            </a:r>
            <a:r>
              <a:rPr lang="fr-FR" b="1" i="1" dirty="0">
                <a:solidFill>
                  <a:schemeClr val="tx2"/>
                </a:solidFill>
              </a:rPr>
              <a:t>Comment</a:t>
            </a:r>
            <a:r>
              <a:rPr lang="fr-FR" i="1" dirty="0">
                <a:solidFill>
                  <a:schemeClr val="tx2"/>
                </a:solidFill>
              </a:rPr>
              <a:t> les jeunes </a:t>
            </a:r>
            <a:r>
              <a:rPr lang="fr-FR" b="1" i="1" dirty="0">
                <a:solidFill>
                  <a:schemeClr val="tx2"/>
                </a:solidFill>
              </a:rPr>
              <a:t>apprennent-ils </a:t>
            </a:r>
            <a:r>
              <a:rPr lang="fr-FR" i="1" dirty="0">
                <a:solidFill>
                  <a:schemeClr val="tx2"/>
                </a:solidFill>
              </a:rPr>
              <a:t>à intégrer la maladie dans leur concept de soi ?</a:t>
            </a:r>
          </a:p>
          <a:p>
            <a:endParaRPr lang="fr-FR" dirty="0"/>
          </a:p>
        </p:txBody>
      </p:sp>
      <p:pic>
        <p:nvPicPr>
          <p:cNvPr id="21" name="Image 20">
            <a:extLst>
              <a:ext uri="{FF2B5EF4-FFF2-40B4-BE49-F238E27FC236}">
                <a16:creationId xmlns:a16="http://schemas.microsoft.com/office/drawing/2014/main" id="{2CD94537-4CF8-4943-9D41-BE2CC972B346}"/>
              </a:ext>
            </a:extLst>
          </p:cNvPr>
          <p:cNvPicPr>
            <a:picLocks noChangeAspect="1"/>
          </p:cNvPicPr>
          <p:nvPr/>
        </p:nvPicPr>
        <p:blipFill>
          <a:blip r:embed="rId4"/>
          <a:stretch>
            <a:fillRect/>
          </a:stretch>
        </p:blipFill>
        <p:spPr>
          <a:xfrm>
            <a:off x="4379797" y="2482839"/>
            <a:ext cx="4419092" cy="4124488"/>
          </a:xfrm>
          <a:prstGeom prst="rect">
            <a:avLst/>
          </a:prstGeom>
          <a:ln>
            <a:solidFill>
              <a:schemeClr val="tx2"/>
            </a:solidFill>
          </a:ln>
        </p:spPr>
      </p:pic>
    </p:spTree>
    <p:extLst>
      <p:ext uri="{BB962C8B-B14F-4D97-AF65-F5344CB8AC3E}">
        <p14:creationId xmlns:p14="http://schemas.microsoft.com/office/powerpoint/2010/main" val="374443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nodeType="clickEffect">
                                  <p:stCondLst>
                                    <p:cond delay="0"/>
                                  </p:stCondLst>
                                  <p:childTnLst>
                                    <p:animEffect transition="out" filter="blinds(horizontal)">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par>
                                <p:cTn id="14" presetID="3" presetClass="exit" presetSubtype="10" fill="hold" grpId="1" nodeType="withEffect">
                                  <p:stCondLst>
                                    <p:cond delay="0"/>
                                  </p:stCondLst>
                                  <p:childTnLst>
                                    <p:animEffect transition="out" filter="blinds(horizontal)">
                                      <p:cBhvr>
                                        <p:cTn id="15" dur="500"/>
                                        <p:tgtEl>
                                          <p:spTgt spid="19"/>
                                        </p:tgtEl>
                                      </p:cBhvr>
                                    </p:animEffect>
                                    <p:set>
                                      <p:cBhvr>
                                        <p:cTn id="16"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5BCFE3E-8566-4E21-BF7E-65452B797FBD}"/>
              </a:ext>
            </a:extLst>
          </p:cNvPr>
          <p:cNvSpPr>
            <a:spLocks noGrp="1"/>
          </p:cNvSpPr>
          <p:nvPr>
            <p:ph type="sldNum" sz="quarter" idx="4"/>
          </p:nvPr>
        </p:nvSpPr>
        <p:spPr>
          <a:xfrm>
            <a:off x="6347959" y="6313442"/>
            <a:ext cx="2133600" cy="365125"/>
          </a:xfrm>
        </p:spPr>
        <p:txBody>
          <a:bodyPr/>
          <a:lstStyle/>
          <a:p>
            <a:r>
              <a:rPr lang="fr-FR" dirty="0">
                <a:solidFill>
                  <a:schemeClr val="tx1"/>
                </a:solidFill>
              </a:rPr>
              <a:t>Fonte et al., 2017</a:t>
            </a:r>
          </a:p>
        </p:txBody>
      </p:sp>
      <p:sp>
        <p:nvSpPr>
          <p:cNvPr id="3" name="Espace réservé du texte 2">
            <a:extLst>
              <a:ext uri="{FF2B5EF4-FFF2-40B4-BE49-F238E27FC236}">
                <a16:creationId xmlns:a16="http://schemas.microsoft.com/office/drawing/2014/main" id="{44B4FF05-08C8-4C42-9E88-AAC6E2E9F3B7}"/>
              </a:ext>
            </a:extLst>
          </p:cNvPr>
          <p:cNvSpPr>
            <a:spLocks noGrp="1"/>
          </p:cNvSpPr>
          <p:nvPr>
            <p:ph type="body" sz="quarter" idx="10"/>
          </p:nvPr>
        </p:nvSpPr>
        <p:spPr/>
        <p:txBody>
          <a:bodyPr/>
          <a:lstStyle/>
          <a:p>
            <a:endParaRPr lang="fr-FR"/>
          </a:p>
        </p:txBody>
      </p:sp>
      <p:sp>
        <p:nvSpPr>
          <p:cNvPr id="4" name="Titre 3">
            <a:extLst>
              <a:ext uri="{FF2B5EF4-FFF2-40B4-BE49-F238E27FC236}">
                <a16:creationId xmlns:a16="http://schemas.microsoft.com/office/drawing/2014/main" id="{DDB2E28A-82F4-4C21-B4F5-4C7C91717F25}"/>
              </a:ext>
            </a:extLst>
          </p:cNvPr>
          <p:cNvSpPr>
            <a:spLocks noGrp="1"/>
          </p:cNvSpPr>
          <p:nvPr>
            <p:ph type="title"/>
          </p:nvPr>
        </p:nvSpPr>
        <p:spPr>
          <a:xfrm>
            <a:off x="598714" y="260793"/>
            <a:ext cx="10005676" cy="836488"/>
          </a:xfrm>
        </p:spPr>
        <p:txBody>
          <a:bodyPr>
            <a:normAutofit fontScale="90000"/>
          </a:bodyPr>
          <a:lstStyle/>
          <a:p>
            <a:r>
              <a:rPr lang="fr-FR" b="1" dirty="0"/>
              <a:t>1) L’ETP comme démarche d’apprentissage sur soi-même</a:t>
            </a:r>
          </a:p>
        </p:txBody>
      </p:sp>
      <p:pic>
        <p:nvPicPr>
          <p:cNvPr id="3074" name="Picture 2" descr="Résultat de recherche d'images pour &quot;patient education icon&quot;">
            <a:extLst>
              <a:ext uri="{FF2B5EF4-FFF2-40B4-BE49-F238E27FC236}">
                <a16:creationId xmlns:a16="http://schemas.microsoft.com/office/drawing/2014/main" id="{7AB0A392-0D56-4EA7-9A0C-9AE1F750D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2186" y="1735775"/>
            <a:ext cx="3303815" cy="286838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Ellipse 5">
            <a:extLst>
              <a:ext uri="{FF2B5EF4-FFF2-40B4-BE49-F238E27FC236}">
                <a16:creationId xmlns:a16="http://schemas.microsoft.com/office/drawing/2014/main" id="{3A59E7EB-7863-457D-9CF8-DA8C2FC7D536}"/>
              </a:ext>
            </a:extLst>
          </p:cNvPr>
          <p:cNvSpPr/>
          <p:nvPr/>
        </p:nvSpPr>
        <p:spPr>
          <a:xfrm>
            <a:off x="6618515" y="1054371"/>
            <a:ext cx="3004457" cy="2015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Acquérir des nouvelles connaissances = acquérir des nouveaux savoirs sur soi-même</a:t>
            </a:r>
          </a:p>
        </p:txBody>
      </p:sp>
      <p:sp>
        <p:nvSpPr>
          <p:cNvPr id="9" name="Ellipse 8">
            <a:extLst>
              <a:ext uri="{FF2B5EF4-FFF2-40B4-BE49-F238E27FC236}">
                <a16:creationId xmlns:a16="http://schemas.microsoft.com/office/drawing/2014/main" id="{8C25BB03-5332-41BF-A031-E5145067E000}"/>
              </a:ext>
            </a:extLst>
          </p:cNvPr>
          <p:cNvSpPr/>
          <p:nvPr/>
        </p:nvSpPr>
        <p:spPr>
          <a:xfrm>
            <a:off x="6618515" y="3354887"/>
            <a:ext cx="3004457" cy="2015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Vigilance à ce que l’ETP ne se transforme pas en dispositif d’assignation à un rôle non désiré !</a:t>
            </a:r>
          </a:p>
        </p:txBody>
      </p:sp>
      <p:sp>
        <p:nvSpPr>
          <p:cNvPr id="7" name="Rectangle : coins arrondis 6">
            <a:extLst>
              <a:ext uri="{FF2B5EF4-FFF2-40B4-BE49-F238E27FC236}">
                <a16:creationId xmlns:a16="http://schemas.microsoft.com/office/drawing/2014/main" id="{A7626BB9-5885-4024-A0F9-B0E17B6DDC24}"/>
              </a:ext>
            </a:extLst>
          </p:cNvPr>
          <p:cNvSpPr/>
          <p:nvPr/>
        </p:nvSpPr>
        <p:spPr>
          <a:xfrm>
            <a:off x="2181150" y="4706079"/>
            <a:ext cx="4525884" cy="2015399"/>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t>Etude auprès de jeunes :</a:t>
            </a:r>
          </a:p>
          <a:p>
            <a:pPr marL="285750" indent="-285750">
              <a:buFontTx/>
              <a:buChar char="-"/>
            </a:pPr>
            <a:r>
              <a:rPr lang="fr-FR" sz="1600" dirty="0"/>
              <a:t>Diminution du sentiment d’auto-efficacité après un programme d’ETP</a:t>
            </a:r>
          </a:p>
          <a:p>
            <a:pPr marL="285750" indent="-285750">
              <a:buFontTx/>
              <a:buChar char="-"/>
            </a:pPr>
            <a:r>
              <a:rPr lang="fr-FR" sz="1600" dirty="0"/>
              <a:t>Concerne les jeunes ayant une représentation négative de l’autogestion des soins</a:t>
            </a:r>
          </a:p>
          <a:p>
            <a:pPr marL="285750" indent="-285750">
              <a:buFontTx/>
              <a:buChar char="-"/>
            </a:pPr>
            <a:r>
              <a:rPr lang="fr-FR" sz="1600" dirty="0"/>
              <a:t>ETP perçue comme apprentissage à être un adulte non désiré</a:t>
            </a:r>
          </a:p>
        </p:txBody>
      </p:sp>
    </p:spTree>
    <p:extLst>
      <p:ext uri="{BB962C8B-B14F-4D97-AF65-F5344CB8AC3E}">
        <p14:creationId xmlns:p14="http://schemas.microsoft.com/office/powerpoint/2010/main" val="232650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507BDC6-0DD1-4723-9988-BBDFC60C8AB4}"/>
              </a:ext>
            </a:extLst>
          </p:cNvPr>
          <p:cNvSpPr>
            <a:spLocks noGrp="1"/>
          </p:cNvSpPr>
          <p:nvPr>
            <p:ph type="sldNum" sz="quarter" idx="4"/>
          </p:nvPr>
        </p:nvSpPr>
        <p:spPr/>
        <p:txBody>
          <a:bodyPr/>
          <a:lstStyle/>
          <a:p>
            <a:fld id="{E6936C4A-2665-CA49-B6F4-6CA76BAD9921}" type="slidenum">
              <a:rPr lang="fr-FR" smtClean="0"/>
              <a:pPr/>
              <a:t>12</a:t>
            </a:fld>
            <a:endParaRPr lang="fr-FR"/>
          </a:p>
        </p:txBody>
      </p:sp>
      <p:sp>
        <p:nvSpPr>
          <p:cNvPr id="3" name="Espace réservé du texte 2">
            <a:extLst>
              <a:ext uri="{FF2B5EF4-FFF2-40B4-BE49-F238E27FC236}">
                <a16:creationId xmlns:a16="http://schemas.microsoft.com/office/drawing/2014/main" id="{612A1430-856B-4D08-9965-6CCCB6624870}"/>
              </a:ext>
            </a:extLst>
          </p:cNvPr>
          <p:cNvSpPr>
            <a:spLocks noGrp="1"/>
          </p:cNvSpPr>
          <p:nvPr>
            <p:ph type="body" sz="quarter" idx="10"/>
          </p:nvPr>
        </p:nvSpPr>
        <p:spPr/>
        <p:txBody>
          <a:bodyPr/>
          <a:lstStyle/>
          <a:p>
            <a:endParaRPr lang="fr-FR"/>
          </a:p>
        </p:txBody>
      </p:sp>
      <p:sp>
        <p:nvSpPr>
          <p:cNvPr id="4" name="Titre 3">
            <a:extLst>
              <a:ext uri="{FF2B5EF4-FFF2-40B4-BE49-F238E27FC236}">
                <a16:creationId xmlns:a16="http://schemas.microsoft.com/office/drawing/2014/main" id="{96E22987-9EC0-45EB-9B99-6F35AAC17D3F}"/>
              </a:ext>
            </a:extLst>
          </p:cNvPr>
          <p:cNvSpPr>
            <a:spLocks noGrp="1"/>
          </p:cNvSpPr>
          <p:nvPr>
            <p:ph type="title"/>
          </p:nvPr>
        </p:nvSpPr>
        <p:spPr>
          <a:xfrm>
            <a:off x="576943" y="320123"/>
            <a:ext cx="9538459" cy="836488"/>
          </a:xfrm>
        </p:spPr>
        <p:txBody>
          <a:bodyPr>
            <a:noAutofit/>
          </a:bodyPr>
          <a:lstStyle/>
          <a:p>
            <a:r>
              <a:rPr lang="fr-FR" sz="2800" b="1" dirty="0"/>
              <a:t>Comment l’ETP peut soutenir l’apprentissage à devenir soi avec une maladie ?</a:t>
            </a:r>
          </a:p>
        </p:txBody>
      </p:sp>
      <p:sp>
        <p:nvSpPr>
          <p:cNvPr id="6" name="Rectangle 5">
            <a:extLst>
              <a:ext uri="{FF2B5EF4-FFF2-40B4-BE49-F238E27FC236}">
                <a16:creationId xmlns:a16="http://schemas.microsoft.com/office/drawing/2014/main" id="{9172503C-0135-4E68-B41F-86C73721A090}"/>
              </a:ext>
            </a:extLst>
          </p:cNvPr>
          <p:cNvSpPr/>
          <p:nvPr/>
        </p:nvSpPr>
        <p:spPr>
          <a:xfrm>
            <a:off x="1796027" y="2306842"/>
            <a:ext cx="2343346" cy="49786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a:t>Un nouveau rôle</a:t>
            </a:r>
          </a:p>
        </p:txBody>
      </p:sp>
      <p:sp>
        <p:nvSpPr>
          <p:cNvPr id="7" name="Rectangle 6">
            <a:extLst>
              <a:ext uri="{FF2B5EF4-FFF2-40B4-BE49-F238E27FC236}">
                <a16:creationId xmlns:a16="http://schemas.microsoft.com/office/drawing/2014/main" id="{127E1093-BE5E-49A7-BDB2-1DAC7AD04EC9}"/>
              </a:ext>
            </a:extLst>
          </p:cNvPr>
          <p:cNvSpPr/>
          <p:nvPr/>
        </p:nvSpPr>
        <p:spPr>
          <a:xfrm>
            <a:off x="1726352" y="3211215"/>
            <a:ext cx="2343346" cy="461665"/>
          </a:xfrm>
          <a:prstGeom prst="rect">
            <a:avLst/>
          </a:prstGeom>
          <a:solidFill>
            <a:schemeClr val="accent5">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b="1" dirty="0">
                <a:solidFill>
                  <a:schemeClr val="tx2"/>
                </a:solidFill>
              </a:rPr>
              <a:t>Rôle social singulier</a:t>
            </a:r>
          </a:p>
        </p:txBody>
      </p:sp>
      <p:cxnSp>
        <p:nvCxnSpPr>
          <p:cNvPr id="8" name="Connecteur droit avec flèche 7">
            <a:extLst>
              <a:ext uri="{FF2B5EF4-FFF2-40B4-BE49-F238E27FC236}">
                <a16:creationId xmlns:a16="http://schemas.microsoft.com/office/drawing/2014/main" id="{BF6AD4D3-C720-499A-861C-7BD000FB7CD8}"/>
              </a:ext>
            </a:extLst>
          </p:cNvPr>
          <p:cNvCxnSpPr>
            <a:cxnSpLocks/>
            <a:endCxn id="9" idx="1"/>
          </p:cNvCxnSpPr>
          <p:nvPr/>
        </p:nvCxnSpPr>
        <p:spPr>
          <a:xfrm flipV="1">
            <a:off x="4079776" y="2675197"/>
            <a:ext cx="626914" cy="5586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ZoneTexte 8">
            <a:extLst>
              <a:ext uri="{FF2B5EF4-FFF2-40B4-BE49-F238E27FC236}">
                <a16:creationId xmlns:a16="http://schemas.microsoft.com/office/drawing/2014/main" id="{86A465DD-345D-4D80-B596-7E9519099952}"/>
              </a:ext>
            </a:extLst>
          </p:cNvPr>
          <p:cNvSpPr txBox="1"/>
          <p:nvPr/>
        </p:nvSpPr>
        <p:spPr>
          <a:xfrm>
            <a:off x="4706690" y="2259699"/>
            <a:ext cx="5595864" cy="830997"/>
          </a:xfrm>
          <a:prstGeom prst="rect">
            <a:avLst/>
          </a:prstGeom>
          <a:noFill/>
        </p:spPr>
        <p:txBody>
          <a:bodyPr wrap="square" rtlCol="0">
            <a:spAutoFit/>
          </a:bodyPr>
          <a:lstStyle/>
          <a:p>
            <a:r>
              <a:rPr lang="fr-FR" sz="2400" dirty="0"/>
              <a:t>Peur de la catégorisation (savoirs sur soi, savoirs sur l’identité)</a:t>
            </a:r>
          </a:p>
        </p:txBody>
      </p:sp>
      <p:cxnSp>
        <p:nvCxnSpPr>
          <p:cNvPr id="10" name="Connecteur droit avec flèche 9">
            <a:extLst>
              <a:ext uri="{FF2B5EF4-FFF2-40B4-BE49-F238E27FC236}">
                <a16:creationId xmlns:a16="http://schemas.microsoft.com/office/drawing/2014/main" id="{0932C402-9396-40EB-A3D4-DB79ADF4B62D}"/>
              </a:ext>
            </a:extLst>
          </p:cNvPr>
          <p:cNvCxnSpPr>
            <a:cxnSpLocks/>
            <a:stCxn id="7" idx="3"/>
            <a:endCxn id="11" idx="1"/>
          </p:cNvCxnSpPr>
          <p:nvPr/>
        </p:nvCxnSpPr>
        <p:spPr>
          <a:xfrm>
            <a:off x="4069698" y="3442048"/>
            <a:ext cx="961090" cy="1732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E8F234EF-E087-460E-BCA6-64B9E8A9773C}"/>
              </a:ext>
            </a:extLst>
          </p:cNvPr>
          <p:cNvSpPr txBox="1"/>
          <p:nvPr/>
        </p:nvSpPr>
        <p:spPr>
          <a:xfrm>
            <a:off x="5030789" y="3384498"/>
            <a:ext cx="4730847" cy="461665"/>
          </a:xfrm>
          <a:prstGeom prst="rect">
            <a:avLst/>
          </a:prstGeom>
          <a:noFill/>
        </p:spPr>
        <p:txBody>
          <a:bodyPr wrap="none" rtlCol="0">
            <a:spAutoFit/>
          </a:bodyPr>
          <a:lstStyle/>
          <a:p>
            <a:r>
              <a:rPr lang="fr-FR" sz="2400" dirty="0"/>
              <a:t>Attitude (savoir-être, savoir-devenir)</a:t>
            </a:r>
          </a:p>
        </p:txBody>
      </p:sp>
      <p:cxnSp>
        <p:nvCxnSpPr>
          <p:cNvPr id="12" name="Connecteur droit avec flèche 11">
            <a:extLst>
              <a:ext uri="{FF2B5EF4-FFF2-40B4-BE49-F238E27FC236}">
                <a16:creationId xmlns:a16="http://schemas.microsoft.com/office/drawing/2014/main" id="{5F2ACF3A-DEF5-49CA-9A67-F35E4389F8F0}"/>
              </a:ext>
            </a:extLst>
          </p:cNvPr>
          <p:cNvCxnSpPr>
            <a:cxnSpLocks/>
          </p:cNvCxnSpPr>
          <p:nvPr/>
        </p:nvCxnSpPr>
        <p:spPr>
          <a:xfrm>
            <a:off x="3891797" y="3698812"/>
            <a:ext cx="941849" cy="6789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ZoneTexte 12">
            <a:extLst>
              <a:ext uri="{FF2B5EF4-FFF2-40B4-BE49-F238E27FC236}">
                <a16:creationId xmlns:a16="http://schemas.microsoft.com/office/drawing/2014/main" id="{ADF1AB07-BBCF-446B-B8AE-E716765B3C0F}"/>
              </a:ext>
            </a:extLst>
          </p:cNvPr>
          <p:cNvSpPr txBox="1"/>
          <p:nvPr/>
        </p:nvSpPr>
        <p:spPr>
          <a:xfrm>
            <a:off x="4833646" y="4218846"/>
            <a:ext cx="4923168" cy="400110"/>
          </a:xfrm>
          <a:prstGeom prst="rect">
            <a:avLst/>
          </a:prstGeom>
          <a:noFill/>
        </p:spPr>
        <p:txBody>
          <a:bodyPr wrap="none" rtlCol="0">
            <a:spAutoFit/>
          </a:bodyPr>
          <a:lstStyle/>
          <a:p>
            <a:r>
              <a:rPr lang="fr-FR" sz="2000" dirty="0"/>
              <a:t>Sentiment de cohérence (savoirs, savoir-être)</a:t>
            </a:r>
          </a:p>
        </p:txBody>
      </p:sp>
      <p:cxnSp>
        <p:nvCxnSpPr>
          <p:cNvPr id="19" name="Connecteur droit 18">
            <a:extLst>
              <a:ext uri="{FF2B5EF4-FFF2-40B4-BE49-F238E27FC236}">
                <a16:creationId xmlns:a16="http://schemas.microsoft.com/office/drawing/2014/main" id="{2AB40171-766A-4285-B806-34094581F114}"/>
              </a:ext>
            </a:extLst>
          </p:cNvPr>
          <p:cNvCxnSpPr>
            <a:cxnSpLocks/>
          </p:cNvCxnSpPr>
          <p:nvPr/>
        </p:nvCxnSpPr>
        <p:spPr>
          <a:xfrm>
            <a:off x="2340429" y="2804703"/>
            <a:ext cx="0" cy="429121"/>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2F4CB1F2-9C59-4B75-96FE-9931162C21AD}"/>
              </a:ext>
            </a:extLst>
          </p:cNvPr>
          <p:cNvSpPr/>
          <p:nvPr/>
        </p:nvSpPr>
        <p:spPr>
          <a:xfrm>
            <a:off x="1853373" y="4799496"/>
            <a:ext cx="4572000" cy="1754326"/>
          </a:xfrm>
          <a:prstGeom prst="rect">
            <a:avLst/>
          </a:prstGeom>
        </p:spPr>
        <p:txBody>
          <a:bodyPr>
            <a:spAutoFit/>
          </a:bodyPr>
          <a:lstStyle/>
          <a:p>
            <a:r>
              <a:rPr lang="fr-FR" i="1" dirty="0">
                <a:solidFill>
                  <a:schemeClr val="tx2"/>
                </a:solidFill>
              </a:rPr>
              <a:t>« Quand j’étais petite je ne pensais pas à ma maladie. Mais maintenant que je suis plus grande, je pense au fait que cette maladie va vraiment me gâcher la vie. Car je sais que j’aurai toujours des problèmes, que je ne pourrai pas être comme tout le monde. »</a:t>
            </a:r>
            <a:endParaRPr lang="fr-FR" dirty="0">
              <a:solidFill>
                <a:schemeClr val="tx2"/>
              </a:solidFill>
            </a:endParaRPr>
          </a:p>
        </p:txBody>
      </p:sp>
    </p:spTree>
    <p:extLst>
      <p:ext uri="{BB962C8B-B14F-4D97-AF65-F5344CB8AC3E}">
        <p14:creationId xmlns:p14="http://schemas.microsoft.com/office/powerpoint/2010/main" val="229254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6D12DD3-7472-41D7-9CF9-001AD123E3B3}"/>
              </a:ext>
            </a:extLst>
          </p:cNvPr>
          <p:cNvSpPr>
            <a:spLocks noGrp="1"/>
          </p:cNvSpPr>
          <p:nvPr>
            <p:ph type="sldNum" sz="quarter" idx="4"/>
          </p:nvPr>
        </p:nvSpPr>
        <p:spPr/>
        <p:txBody>
          <a:bodyPr/>
          <a:lstStyle/>
          <a:p>
            <a:fld id="{E6936C4A-2665-CA49-B6F4-6CA76BAD9921}" type="slidenum">
              <a:rPr lang="fr-FR" smtClean="0"/>
              <a:pPr/>
              <a:t>13</a:t>
            </a:fld>
            <a:endParaRPr lang="fr-FR"/>
          </a:p>
        </p:txBody>
      </p:sp>
      <p:sp>
        <p:nvSpPr>
          <p:cNvPr id="3" name="Espace réservé du texte 2">
            <a:extLst>
              <a:ext uri="{FF2B5EF4-FFF2-40B4-BE49-F238E27FC236}">
                <a16:creationId xmlns:a16="http://schemas.microsoft.com/office/drawing/2014/main" id="{386A5CDD-4CC9-46BD-B747-D8362571C8BA}"/>
              </a:ext>
            </a:extLst>
          </p:cNvPr>
          <p:cNvSpPr>
            <a:spLocks noGrp="1"/>
          </p:cNvSpPr>
          <p:nvPr>
            <p:ph type="body" sz="quarter" idx="10"/>
          </p:nvPr>
        </p:nvSpPr>
        <p:spPr/>
        <p:txBody>
          <a:bodyPr/>
          <a:lstStyle/>
          <a:p>
            <a:endParaRPr lang="fr-FR"/>
          </a:p>
        </p:txBody>
      </p:sp>
      <p:sp>
        <p:nvSpPr>
          <p:cNvPr id="4" name="Titre 3">
            <a:extLst>
              <a:ext uri="{FF2B5EF4-FFF2-40B4-BE49-F238E27FC236}">
                <a16:creationId xmlns:a16="http://schemas.microsoft.com/office/drawing/2014/main" id="{7ADEC0FC-51B0-4A56-845F-837EEA512B0C}"/>
              </a:ext>
            </a:extLst>
          </p:cNvPr>
          <p:cNvSpPr>
            <a:spLocks noGrp="1"/>
          </p:cNvSpPr>
          <p:nvPr>
            <p:ph type="title"/>
          </p:nvPr>
        </p:nvSpPr>
        <p:spPr/>
        <p:txBody>
          <a:bodyPr/>
          <a:lstStyle/>
          <a:p>
            <a:r>
              <a:rPr lang="fr-FR" b="1" dirty="0"/>
              <a:t>2) Rôle social attendu</a:t>
            </a:r>
          </a:p>
        </p:txBody>
      </p:sp>
      <p:sp>
        <p:nvSpPr>
          <p:cNvPr id="6" name="Rectangle 5">
            <a:extLst>
              <a:ext uri="{FF2B5EF4-FFF2-40B4-BE49-F238E27FC236}">
                <a16:creationId xmlns:a16="http://schemas.microsoft.com/office/drawing/2014/main" id="{3CCC1087-0E83-49C1-88F7-66C6CE2520D3}"/>
              </a:ext>
            </a:extLst>
          </p:cNvPr>
          <p:cNvSpPr/>
          <p:nvPr/>
        </p:nvSpPr>
        <p:spPr>
          <a:xfrm>
            <a:off x="1923467" y="1273630"/>
            <a:ext cx="4354286" cy="5225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a:t>Devenir responsable de sa santé</a:t>
            </a:r>
          </a:p>
        </p:txBody>
      </p:sp>
      <p:pic>
        <p:nvPicPr>
          <p:cNvPr id="4098" name="Picture 2" descr="Résultat de recherche d'images pour &quot;parents icon&quot;">
            <a:extLst>
              <a:ext uri="{FF2B5EF4-FFF2-40B4-BE49-F238E27FC236}">
                <a16:creationId xmlns:a16="http://schemas.microsoft.com/office/drawing/2014/main" id="{989D8C3C-8B0F-4793-A608-E1701F9EF6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3911" y="2766332"/>
            <a:ext cx="2143125" cy="2143125"/>
          </a:xfrm>
          <a:prstGeom prst="rect">
            <a:avLst/>
          </a:prstGeom>
          <a:noFill/>
          <a:extLst>
            <a:ext uri="{909E8E84-426E-40dd-AFC4-6F175D3DCCD1}">
              <a14:hiddenFill xmlns="" xmlns:a14="http://schemas.microsoft.com/office/drawing/2010/main">
                <a:solidFill>
                  <a:srgbClr val="FFFFFF"/>
                </a:solidFill>
              </a14:hiddenFill>
            </a:ext>
          </a:extLst>
        </p:spPr>
      </p:pic>
      <p:sp>
        <p:nvSpPr>
          <p:cNvPr id="7" name="Ellipse 6">
            <a:extLst>
              <a:ext uri="{FF2B5EF4-FFF2-40B4-BE49-F238E27FC236}">
                <a16:creationId xmlns:a16="http://schemas.microsoft.com/office/drawing/2014/main" id="{AAF7A0D6-7F31-4E37-9C56-F6FF526190FE}"/>
              </a:ext>
            </a:extLst>
          </p:cNvPr>
          <p:cNvSpPr/>
          <p:nvPr/>
        </p:nvSpPr>
        <p:spPr>
          <a:xfrm>
            <a:off x="4742867" y="2155371"/>
            <a:ext cx="4433790" cy="118007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Première source d’apprentissage des auto-soins</a:t>
            </a:r>
          </a:p>
        </p:txBody>
      </p:sp>
      <p:sp>
        <p:nvSpPr>
          <p:cNvPr id="8" name="ZoneTexte 7">
            <a:extLst>
              <a:ext uri="{FF2B5EF4-FFF2-40B4-BE49-F238E27FC236}">
                <a16:creationId xmlns:a16="http://schemas.microsoft.com/office/drawing/2014/main" id="{3577902B-4018-4351-95CE-69B013725B87}"/>
              </a:ext>
            </a:extLst>
          </p:cNvPr>
          <p:cNvSpPr txBox="1"/>
          <p:nvPr/>
        </p:nvSpPr>
        <p:spPr>
          <a:xfrm>
            <a:off x="1885801" y="2345296"/>
            <a:ext cx="2679343" cy="400110"/>
          </a:xfrm>
          <a:prstGeom prst="rect">
            <a:avLst/>
          </a:prstGeom>
          <a:noFill/>
        </p:spPr>
        <p:txBody>
          <a:bodyPr wrap="square" rtlCol="0">
            <a:spAutoFit/>
          </a:bodyPr>
          <a:lstStyle/>
          <a:p>
            <a:pPr algn="ctr"/>
            <a:r>
              <a:rPr lang="fr-FR" sz="2000" b="1" dirty="0"/>
              <a:t>Parents</a:t>
            </a:r>
          </a:p>
        </p:txBody>
      </p:sp>
      <p:sp>
        <p:nvSpPr>
          <p:cNvPr id="9" name="Ellipse 8">
            <a:extLst>
              <a:ext uri="{FF2B5EF4-FFF2-40B4-BE49-F238E27FC236}">
                <a16:creationId xmlns:a16="http://schemas.microsoft.com/office/drawing/2014/main" id="{D0143C8A-8E1A-454C-9E09-D483CE25E3FE}"/>
              </a:ext>
            </a:extLst>
          </p:cNvPr>
          <p:cNvSpPr/>
          <p:nvPr/>
        </p:nvSpPr>
        <p:spPr>
          <a:xfrm>
            <a:off x="5018315" y="3696846"/>
            <a:ext cx="4158342" cy="1393371"/>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Conflits potentiels… Equilibre entre relâchement trop rapide et supervision trop présente / contraignante</a:t>
            </a:r>
          </a:p>
        </p:txBody>
      </p:sp>
      <p:sp>
        <p:nvSpPr>
          <p:cNvPr id="10" name="Flèche : droite 9">
            <a:extLst>
              <a:ext uri="{FF2B5EF4-FFF2-40B4-BE49-F238E27FC236}">
                <a16:creationId xmlns:a16="http://schemas.microsoft.com/office/drawing/2014/main" id="{6595AC13-6CA6-47C2-96D2-A3C67D688DF2}"/>
              </a:ext>
            </a:extLst>
          </p:cNvPr>
          <p:cNvSpPr/>
          <p:nvPr/>
        </p:nvSpPr>
        <p:spPr>
          <a:xfrm>
            <a:off x="2153911" y="5508172"/>
            <a:ext cx="1024719" cy="62048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42F101A8-C093-4E09-B07A-2B3AA15403E1}"/>
              </a:ext>
            </a:extLst>
          </p:cNvPr>
          <p:cNvSpPr txBox="1"/>
          <p:nvPr/>
        </p:nvSpPr>
        <p:spPr>
          <a:xfrm>
            <a:off x="3461656" y="5633749"/>
            <a:ext cx="5867400" cy="369332"/>
          </a:xfrm>
          <a:prstGeom prst="rect">
            <a:avLst/>
          </a:prstGeom>
          <a:noFill/>
        </p:spPr>
        <p:txBody>
          <a:bodyPr wrap="square" rtlCol="0">
            <a:spAutoFit/>
          </a:bodyPr>
          <a:lstStyle/>
          <a:p>
            <a:r>
              <a:rPr lang="fr-FR" b="1" dirty="0">
                <a:solidFill>
                  <a:schemeClr val="accent2"/>
                </a:solidFill>
              </a:rPr>
              <a:t>Un nouveau rôle à construire pour les parents également</a:t>
            </a:r>
          </a:p>
        </p:txBody>
      </p:sp>
    </p:spTree>
    <p:extLst>
      <p:ext uri="{BB962C8B-B14F-4D97-AF65-F5344CB8AC3E}">
        <p14:creationId xmlns:p14="http://schemas.microsoft.com/office/powerpoint/2010/main" val="1908258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BDA5C26-85E4-4DEF-962F-226FA7401859}"/>
              </a:ext>
            </a:extLst>
          </p:cNvPr>
          <p:cNvSpPr>
            <a:spLocks noGrp="1"/>
          </p:cNvSpPr>
          <p:nvPr>
            <p:ph type="body" sz="quarter" idx="10"/>
          </p:nvPr>
        </p:nvSpPr>
        <p:spPr/>
        <p:txBody>
          <a:bodyPr/>
          <a:lstStyle/>
          <a:p>
            <a:endParaRPr lang="fr-FR"/>
          </a:p>
        </p:txBody>
      </p:sp>
      <p:sp>
        <p:nvSpPr>
          <p:cNvPr id="4" name="Titre 3">
            <a:extLst>
              <a:ext uri="{FF2B5EF4-FFF2-40B4-BE49-F238E27FC236}">
                <a16:creationId xmlns:a16="http://schemas.microsoft.com/office/drawing/2014/main" id="{AA320B32-C2F1-4013-A2A1-864B43A3A596}"/>
              </a:ext>
            </a:extLst>
          </p:cNvPr>
          <p:cNvSpPr>
            <a:spLocks noGrp="1"/>
          </p:cNvSpPr>
          <p:nvPr>
            <p:ph type="title"/>
          </p:nvPr>
        </p:nvSpPr>
        <p:spPr>
          <a:xfrm>
            <a:off x="524220" y="273627"/>
            <a:ext cx="8229600" cy="836488"/>
          </a:xfrm>
        </p:spPr>
        <p:txBody>
          <a:bodyPr/>
          <a:lstStyle/>
          <a:p>
            <a:r>
              <a:rPr lang="fr-FR" b="1" dirty="0"/>
              <a:t>3) Rôle patient</a:t>
            </a:r>
          </a:p>
        </p:txBody>
      </p:sp>
      <p:sp>
        <p:nvSpPr>
          <p:cNvPr id="9" name="Ellipse 8">
            <a:extLst>
              <a:ext uri="{FF2B5EF4-FFF2-40B4-BE49-F238E27FC236}">
                <a16:creationId xmlns:a16="http://schemas.microsoft.com/office/drawing/2014/main" id="{D344AB33-63FF-47AD-844B-4F8B2468C762}"/>
              </a:ext>
            </a:extLst>
          </p:cNvPr>
          <p:cNvSpPr/>
          <p:nvPr/>
        </p:nvSpPr>
        <p:spPr>
          <a:xfrm>
            <a:off x="1887505" y="2890366"/>
            <a:ext cx="2751515" cy="148263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accent1">
                    <a:lumMod val="75000"/>
                  </a:schemeClr>
                </a:solidFill>
              </a:rPr>
              <a:t>Pas automatiquement une source d’angoisse</a:t>
            </a:r>
          </a:p>
        </p:txBody>
      </p:sp>
      <p:sp>
        <p:nvSpPr>
          <p:cNvPr id="10" name="Rectangle : coins arrondis 9">
            <a:extLst>
              <a:ext uri="{FF2B5EF4-FFF2-40B4-BE49-F238E27FC236}">
                <a16:creationId xmlns:a16="http://schemas.microsoft.com/office/drawing/2014/main" id="{05B45684-E9CA-42B9-9FF1-9A6DE5AFEA85}"/>
              </a:ext>
            </a:extLst>
          </p:cNvPr>
          <p:cNvSpPr/>
          <p:nvPr/>
        </p:nvSpPr>
        <p:spPr>
          <a:xfrm>
            <a:off x="4150030" y="1289080"/>
            <a:ext cx="3701143" cy="13552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Nouveau service adulte</a:t>
            </a:r>
          </a:p>
        </p:txBody>
      </p:sp>
      <p:sp>
        <p:nvSpPr>
          <p:cNvPr id="13" name="Ellipse 12">
            <a:extLst>
              <a:ext uri="{FF2B5EF4-FFF2-40B4-BE49-F238E27FC236}">
                <a16:creationId xmlns:a16="http://schemas.microsoft.com/office/drawing/2014/main" id="{701CF89C-4B3E-41CA-B8BF-6467A98B0E1A}"/>
              </a:ext>
            </a:extLst>
          </p:cNvPr>
          <p:cNvSpPr/>
          <p:nvPr/>
        </p:nvSpPr>
        <p:spPr>
          <a:xfrm>
            <a:off x="7378062" y="2856816"/>
            <a:ext cx="2751515" cy="154973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accent1">
                    <a:lumMod val="75000"/>
                  </a:schemeClr>
                </a:solidFill>
              </a:rPr>
              <a:t>Difficulté de se projeter</a:t>
            </a:r>
          </a:p>
        </p:txBody>
      </p:sp>
      <p:sp>
        <p:nvSpPr>
          <p:cNvPr id="43" name="Ellipse 42">
            <a:extLst>
              <a:ext uri="{FF2B5EF4-FFF2-40B4-BE49-F238E27FC236}">
                <a16:creationId xmlns:a16="http://schemas.microsoft.com/office/drawing/2014/main" id="{F63E3BB9-7F2B-484C-9F27-421A2031983C}"/>
              </a:ext>
            </a:extLst>
          </p:cNvPr>
          <p:cNvSpPr/>
          <p:nvPr/>
        </p:nvSpPr>
        <p:spPr>
          <a:xfrm>
            <a:off x="4893619" y="4733577"/>
            <a:ext cx="2404762" cy="135527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accent1">
                    <a:lumMod val="75000"/>
                  </a:schemeClr>
                </a:solidFill>
              </a:rPr>
              <a:t>Nouveaux codes de consultations</a:t>
            </a:r>
          </a:p>
        </p:txBody>
      </p:sp>
    </p:spTree>
    <p:extLst>
      <p:ext uri="{BB962C8B-B14F-4D97-AF65-F5344CB8AC3E}">
        <p14:creationId xmlns:p14="http://schemas.microsoft.com/office/powerpoint/2010/main" val="2247246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4E76D16-A4A3-47BE-A0DE-191B206200BA}"/>
              </a:ext>
            </a:extLst>
          </p:cNvPr>
          <p:cNvSpPr>
            <a:spLocks noGrp="1"/>
          </p:cNvSpPr>
          <p:nvPr>
            <p:ph type="title"/>
          </p:nvPr>
        </p:nvSpPr>
        <p:spPr/>
        <p:txBody>
          <a:bodyPr>
            <a:normAutofit fontScale="90000"/>
          </a:bodyPr>
          <a:lstStyle/>
          <a:p>
            <a:br>
              <a:rPr lang="fr-FR" sz="2600" b="1" dirty="0">
                <a:effectLst/>
              </a:rPr>
            </a:br>
            <a:r>
              <a:rPr lang="fr-FR" sz="2600" b="1" dirty="0">
                <a:effectLst/>
              </a:rPr>
              <a:t>Proposition d’un modèle d’ETP au changement de rôles</a:t>
            </a:r>
          </a:p>
        </p:txBody>
      </p:sp>
      <p:sp>
        <p:nvSpPr>
          <p:cNvPr id="4" name="Espace réservé du texte 3">
            <a:extLst>
              <a:ext uri="{FF2B5EF4-FFF2-40B4-BE49-F238E27FC236}">
                <a16:creationId xmlns:a16="http://schemas.microsoft.com/office/drawing/2014/main" id="{DAAF811A-8313-4639-83AF-F864CD99A24C}"/>
              </a:ext>
            </a:extLst>
          </p:cNvPr>
          <p:cNvSpPr>
            <a:spLocks noGrp="1"/>
          </p:cNvSpPr>
          <p:nvPr>
            <p:ph type="body" sz="quarter" idx="11"/>
          </p:nvPr>
        </p:nvSpPr>
        <p:spPr>
          <a:xfrm>
            <a:off x="1885802" y="1371476"/>
            <a:ext cx="8229600" cy="5381625"/>
          </a:xfrm>
        </p:spPr>
        <p:txBody>
          <a:bodyPr>
            <a:normAutofit fontScale="92500" lnSpcReduction="10000"/>
          </a:bodyPr>
          <a:lstStyle/>
          <a:p>
            <a:pPr marL="0" indent="0">
              <a:spcBef>
                <a:spcPts val="0"/>
              </a:spcBef>
              <a:spcAft>
                <a:spcPts val="600"/>
              </a:spcAft>
              <a:buNone/>
            </a:pPr>
            <a:r>
              <a:rPr lang="fr-FR" sz="2100" b="1" dirty="0"/>
              <a:t>La transition consiste à passer d'un état à un autre</a:t>
            </a:r>
          </a:p>
          <a:p>
            <a:pPr lvl="1">
              <a:spcBef>
                <a:spcPts val="0"/>
              </a:spcBef>
              <a:spcAft>
                <a:spcPts val="600"/>
              </a:spcAft>
              <a:buFont typeface="Wingdings" charset="2"/>
              <a:buChar char="Ø"/>
            </a:pPr>
            <a:r>
              <a:rPr lang="fr-FR" sz="1900" dirty="0"/>
              <a:t>C'est un changement de rôle pour la personne impliquant le développement des compétences nouvelles </a:t>
            </a:r>
            <a:r>
              <a:rPr lang="fr-FR" sz="1200" dirty="0"/>
              <a:t>(</a:t>
            </a:r>
            <a:r>
              <a:rPr lang="fr-FR" sz="1200" dirty="0" err="1"/>
              <a:t>Zittoun</a:t>
            </a:r>
            <a:r>
              <a:rPr lang="fr-FR" sz="1200" dirty="0"/>
              <a:t>, 2008)</a:t>
            </a:r>
          </a:p>
          <a:p>
            <a:pPr lvl="1">
              <a:spcBef>
                <a:spcPts val="0"/>
              </a:spcBef>
              <a:spcAft>
                <a:spcPts val="600"/>
              </a:spcAft>
              <a:buFont typeface="Wingdings" charset="2"/>
              <a:buChar char="Ø"/>
            </a:pPr>
            <a:r>
              <a:rPr lang="fr-FR" sz="1900" dirty="0"/>
              <a:t>Le rôle est </a:t>
            </a:r>
            <a:r>
              <a:rPr lang="fr-FR" sz="1900" i="1" dirty="0"/>
              <a:t>le moyen par lequel la personne oriente et gouverne l'impression qu'elle produit sur autrui et sur elle-même</a:t>
            </a:r>
            <a:r>
              <a:rPr lang="fr-FR" sz="1900" dirty="0"/>
              <a:t> </a:t>
            </a:r>
            <a:r>
              <a:rPr lang="fr-FR" sz="1200" dirty="0"/>
              <a:t> (Goffman, 1973)</a:t>
            </a:r>
          </a:p>
          <a:p>
            <a:pPr marL="457200" lvl="1" indent="0">
              <a:spcBef>
                <a:spcPts val="0"/>
              </a:spcBef>
              <a:spcAft>
                <a:spcPts val="600"/>
              </a:spcAft>
              <a:buNone/>
            </a:pPr>
            <a:endParaRPr lang="fr-FR" sz="800" b="1" dirty="0"/>
          </a:p>
          <a:p>
            <a:pPr>
              <a:buFont typeface="Wingdings" charset="2"/>
              <a:buChar char="Ø"/>
            </a:pPr>
            <a:endParaRPr lang="fr-FR" sz="2000" dirty="0"/>
          </a:p>
          <a:p>
            <a:pPr>
              <a:buFont typeface="Wingdings" panose="05000000000000000000" pitchFamily="2" charset="2"/>
              <a:buChar char="§"/>
            </a:pPr>
            <a:endParaRPr lang="fr-FR" sz="2000" dirty="0"/>
          </a:p>
          <a:p>
            <a:pPr>
              <a:buFont typeface="Wingdings" panose="05000000000000000000" pitchFamily="2" charset="2"/>
              <a:buChar char="§"/>
            </a:pPr>
            <a:endParaRPr lang="fr-FR" sz="2000" dirty="0"/>
          </a:p>
          <a:p>
            <a:pPr>
              <a:buFont typeface="Wingdings" panose="05000000000000000000" pitchFamily="2" charset="2"/>
              <a:buChar char="§"/>
            </a:pPr>
            <a:endParaRPr lang="fr-FR" sz="2000" dirty="0"/>
          </a:p>
          <a:p>
            <a:pPr>
              <a:buFont typeface="Wingdings" panose="05000000000000000000" pitchFamily="2" charset="2"/>
              <a:buChar char="§"/>
            </a:pPr>
            <a:endParaRPr lang="fr-FR" sz="2000" dirty="0"/>
          </a:p>
          <a:p>
            <a:pPr marL="0" indent="0">
              <a:buNone/>
            </a:pPr>
            <a:r>
              <a:rPr lang="fr-FR" sz="2000" dirty="0"/>
              <a:t>	</a:t>
            </a:r>
            <a:endParaRPr lang="fr-FR" sz="1800" dirty="0">
              <a:sym typeface="Wingdings" panose="05000000000000000000" pitchFamily="2" charset="2"/>
            </a:endParaRPr>
          </a:p>
          <a:p>
            <a:pPr marL="0" indent="0">
              <a:buNone/>
            </a:pPr>
            <a:endParaRPr lang="fr-FR" sz="1800" dirty="0">
              <a:sym typeface="Wingdings" panose="05000000000000000000" pitchFamily="2" charset="2"/>
            </a:endParaRPr>
          </a:p>
          <a:p>
            <a:pPr>
              <a:buFont typeface="Wingdings" charset="2"/>
              <a:buChar char="Ø"/>
            </a:pPr>
            <a:endParaRPr lang="fr-FR" sz="1800" b="1" dirty="0">
              <a:sym typeface="Wingdings" panose="05000000000000000000" pitchFamily="2" charset="2"/>
            </a:endParaRPr>
          </a:p>
          <a:p>
            <a:pPr>
              <a:buFont typeface="Wingdings" charset="2"/>
              <a:buChar char="Ø"/>
            </a:pPr>
            <a:endParaRPr lang="fr-FR" sz="1800" b="1" dirty="0">
              <a:sym typeface="Wingdings" panose="05000000000000000000" pitchFamily="2" charset="2"/>
            </a:endParaRPr>
          </a:p>
          <a:p>
            <a:pPr marL="0" indent="0">
              <a:buNone/>
            </a:pPr>
            <a:endParaRPr lang="fr-FR" sz="2100" b="1" dirty="0">
              <a:sym typeface="Wingdings" panose="05000000000000000000" pitchFamily="2" charset="2"/>
            </a:endParaRPr>
          </a:p>
          <a:p>
            <a:pPr marL="0" indent="0">
              <a:buNone/>
            </a:pPr>
            <a:r>
              <a:rPr lang="fr-FR" sz="900" dirty="0">
                <a:sym typeface="Wingdings" panose="05000000000000000000" pitchFamily="2" charset="2"/>
              </a:rPr>
              <a:t>  </a:t>
            </a:r>
          </a:p>
          <a:p>
            <a:pPr marL="0" indent="0">
              <a:buNone/>
            </a:pPr>
            <a:endParaRPr lang="fr-FR" sz="1800" dirty="0">
              <a:sym typeface="Wingdings" panose="05000000000000000000" pitchFamily="2" charset="2"/>
            </a:endParaRPr>
          </a:p>
          <a:p>
            <a:pPr marL="0" indent="0">
              <a:buNone/>
            </a:pPr>
            <a:endParaRPr lang="fr-FR" sz="2000" dirty="0"/>
          </a:p>
        </p:txBody>
      </p:sp>
      <p:sp>
        <p:nvSpPr>
          <p:cNvPr id="7" name="Espace réservé du numéro de diapositive 6"/>
          <p:cNvSpPr>
            <a:spLocks noGrp="1"/>
          </p:cNvSpPr>
          <p:nvPr>
            <p:ph type="sldNum" sz="quarter" idx="4"/>
          </p:nvPr>
        </p:nvSpPr>
        <p:spPr/>
        <p:txBody>
          <a:bodyPr/>
          <a:lstStyle/>
          <a:p>
            <a:fld id="{E6936C4A-2665-CA49-B6F4-6CA76BAD9921}" type="slidenum">
              <a:rPr lang="fr-FR" smtClean="0"/>
              <a:pPr/>
              <a:t>15</a:t>
            </a:fld>
            <a:endParaRPr lang="fr-FR"/>
          </a:p>
        </p:txBody>
      </p:sp>
      <p:sp>
        <p:nvSpPr>
          <p:cNvPr id="6" name="Espace réservé du contenu 1">
            <a:extLst>
              <a:ext uri="{FF2B5EF4-FFF2-40B4-BE49-F238E27FC236}">
                <a16:creationId xmlns:a16="http://schemas.microsoft.com/office/drawing/2014/main" id="{A96E76C3-E066-4F17-A31F-DF822065BA92}"/>
              </a:ext>
            </a:extLst>
          </p:cNvPr>
          <p:cNvSpPr txBox="1">
            <a:spLocks/>
          </p:cNvSpPr>
          <p:nvPr/>
        </p:nvSpPr>
        <p:spPr bwMode="gray">
          <a:xfrm>
            <a:off x="1946762" y="3700183"/>
            <a:ext cx="2520000" cy="2156331"/>
          </a:xfrm>
          <a:prstGeom prst="rect">
            <a:avLst/>
          </a:prstGeom>
          <a:solidFill>
            <a:schemeClr val="accent1">
              <a:lumMod val="20000"/>
              <a:lumOff val="80000"/>
            </a:schemeClr>
          </a:solidFill>
          <a:ln/>
        </p:spPr>
        <p:style>
          <a:lnRef idx="0">
            <a:schemeClr val="accent5"/>
          </a:lnRef>
          <a:fillRef idx="3">
            <a:schemeClr val="accent5"/>
          </a:fillRef>
          <a:effectRef idx="3">
            <a:schemeClr val="accent5"/>
          </a:effectRef>
          <a:fontRef idx="minor">
            <a:schemeClr val="lt1"/>
          </a:fontRef>
        </p:style>
        <p:txBody>
          <a:bodyPr vert="horz" lIns="90000" tIns="72000" rIns="90000" bIns="72000" rtlCol="0">
            <a:noAutofit/>
          </a:bodyPr>
          <a:lstStyle>
            <a:defPPr>
              <a:defRPr lang="fr-FR"/>
            </a:defPPr>
            <a:lvl1pPr marL="0" algn="l" defTabSz="914199" rtl="0" eaLnBrk="1" latinLnBrk="0" hangingPunct="1">
              <a:defRPr sz="1800" kern="1200">
                <a:solidFill>
                  <a:schemeClr val="tx1"/>
                </a:solidFill>
                <a:latin typeface="+mn-lt"/>
                <a:ea typeface="+mn-ea"/>
                <a:cs typeface="+mn-cs"/>
              </a:defRPr>
            </a:lvl1pPr>
            <a:lvl2pPr marL="457100" algn="l" defTabSz="914199" rtl="0" eaLnBrk="1" latinLnBrk="0" hangingPunct="1">
              <a:defRPr sz="1800" kern="1200">
                <a:solidFill>
                  <a:schemeClr val="tx1"/>
                </a:solidFill>
                <a:latin typeface="+mn-lt"/>
                <a:ea typeface="+mn-ea"/>
                <a:cs typeface="+mn-cs"/>
              </a:defRPr>
            </a:lvl2pPr>
            <a:lvl3pPr marL="914199" algn="l" defTabSz="914199" rtl="0" eaLnBrk="1" latinLnBrk="0" hangingPunct="1">
              <a:defRPr sz="1800" kern="1200">
                <a:solidFill>
                  <a:schemeClr val="tx1"/>
                </a:solidFill>
                <a:latin typeface="+mn-lt"/>
                <a:ea typeface="+mn-ea"/>
                <a:cs typeface="+mn-cs"/>
              </a:defRPr>
            </a:lvl3pPr>
            <a:lvl4pPr marL="1371299" algn="l" defTabSz="914199" rtl="0" eaLnBrk="1" latinLnBrk="0" hangingPunct="1">
              <a:defRPr sz="1800" kern="1200">
                <a:solidFill>
                  <a:schemeClr val="tx1"/>
                </a:solidFill>
                <a:latin typeface="+mn-lt"/>
                <a:ea typeface="+mn-ea"/>
                <a:cs typeface="+mn-cs"/>
              </a:defRPr>
            </a:lvl4pPr>
            <a:lvl5pPr marL="1828398" algn="l" defTabSz="914199" rtl="0" eaLnBrk="1" latinLnBrk="0" hangingPunct="1">
              <a:defRPr sz="1800" kern="1200">
                <a:solidFill>
                  <a:schemeClr val="tx1"/>
                </a:solidFill>
                <a:latin typeface="+mn-lt"/>
                <a:ea typeface="+mn-ea"/>
                <a:cs typeface="+mn-cs"/>
              </a:defRPr>
            </a:lvl5pPr>
            <a:lvl6pPr marL="2285498" algn="l" defTabSz="914199" rtl="0" eaLnBrk="1" latinLnBrk="0" hangingPunct="1">
              <a:defRPr sz="1800" kern="1200">
                <a:solidFill>
                  <a:schemeClr val="tx1"/>
                </a:solidFill>
                <a:latin typeface="+mn-lt"/>
                <a:ea typeface="+mn-ea"/>
                <a:cs typeface="+mn-cs"/>
              </a:defRPr>
            </a:lvl6pPr>
            <a:lvl7pPr marL="2742596" algn="l" defTabSz="914199" rtl="0" eaLnBrk="1" latinLnBrk="0" hangingPunct="1">
              <a:defRPr sz="1800" kern="1200">
                <a:solidFill>
                  <a:schemeClr val="tx1"/>
                </a:solidFill>
                <a:latin typeface="+mn-lt"/>
                <a:ea typeface="+mn-ea"/>
                <a:cs typeface="+mn-cs"/>
              </a:defRPr>
            </a:lvl7pPr>
            <a:lvl8pPr marL="3199696" algn="l" defTabSz="914199" rtl="0" eaLnBrk="1" latinLnBrk="0" hangingPunct="1">
              <a:defRPr sz="1800" kern="1200">
                <a:solidFill>
                  <a:schemeClr val="tx1"/>
                </a:solidFill>
                <a:latin typeface="+mn-lt"/>
                <a:ea typeface="+mn-ea"/>
                <a:cs typeface="+mn-cs"/>
              </a:defRPr>
            </a:lvl8pPr>
            <a:lvl9pPr marL="3656795" algn="l" defTabSz="914199" rtl="0" eaLnBrk="1" latinLnBrk="0" hangingPunct="1">
              <a:defRPr sz="1800" kern="1200">
                <a:solidFill>
                  <a:schemeClr val="tx1"/>
                </a:solidFill>
                <a:latin typeface="+mn-lt"/>
                <a:ea typeface="+mn-ea"/>
                <a:cs typeface="+mn-cs"/>
              </a:defRPr>
            </a:lvl9pPr>
          </a:lstStyle>
          <a:p>
            <a:pPr marL="0" lvl="1"/>
            <a:r>
              <a:rPr lang="fr-FR" sz="1600" dirty="0">
                <a:solidFill>
                  <a:schemeClr val="tx2"/>
                </a:solidFill>
              </a:rPr>
              <a:t>Rôle social construit par le jeune en fonction de son histoire, de son vécu, de ses rencontres, de ses aspirations, etc. suite à l'exploration de différents rôles au cours de son développement identitaire.</a:t>
            </a:r>
          </a:p>
          <a:p>
            <a:pPr lvl="1"/>
            <a:endParaRPr lang="fr-FR" sz="1600" dirty="0"/>
          </a:p>
        </p:txBody>
      </p:sp>
      <p:sp>
        <p:nvSpPr>
          <p:cNvPr id="9" name="Rectangle 8">
            <a:extLst>
              <a:ext uri="{FF2B5EF4-FFF2-40B4-BE49-F238E27FC236}">
                <a16:creationId xmlns:a16="http://schemas.microsoft.com/office/drawing/2014/main" id="{014BB383-8D76-4273-B5F4-494C2CCCB18F}"/>
              </a:ext>
            </a:extLst>
          </p:cNvPr>
          <p:cNvSpPr/>
          <p:nvPr/>
        </p:nvSpPr>
        <p:spPr>
          <a:xfrm>
            <a:off x="1960299" y="3001680"/>
            <a:ext cx="2520000" cy="554078"/>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rtlCol="0" anchor="ctr"/>
          <a:lstStyle>
            <a:defPPr>
              <a:defRPr lang="fr-FR"/>
            </a:defPPr>
            <a:lvl1pPr marL="0" algn="l" defTabSz="914199" rtl="0" eaLnBrk="1" latinLnBrk="0" hangingPunct="1">
              <a:defRPr sz="1800" kern="1200">
                <a:solidFill>
                  <a:schemeClr val="lt1"/>
                </a:solidFill>
                <a:latin typeface="+mn-lt"/>
                <a:ea typeface="+mn-ea"/>
                <a:cs typeface="+mn-cs"/>
              </a:defRPr>
            </a:lvl1pPr>
            <a:lvl2pPr marL="457100" algn="l" defTabSz="914199" rtl="0" eaLnBrk="1" latinLnBrk="0" hangingPunct="1">
              <a:defRPr sz="1800" kern="1200">
                <a:solidFill>
                  <a:schemeClr val="lt1"/>
                </a:solidFill>
                <a:latin typeface="+mn-lt"/>
                <a:ea typeface="+mn-ea"/>
                <a:cs typeface="+mn-cs"/>
              </a:defRPr>
            </a:lvl2pPr>
            <a:lvl3pPr marL="914199" algn="l" defTabSz="914199" rtl="0" eaLnBrk="1" latinLnBrk="0" hangingPunct="1">
              <a:defRPr sz="1800" kern="1200">
                <a:solidFill>
                  <a:schemeClr val="lt1"/>
                </a:solidFill>
                <a:latin typeface="+mn-lt"/>
                <a:ea typeface="+mn-ea"/>
                <a:cs typeface="+mn-cs"/>
              </a:defRPr>
            </a:lvl3pPr>
            <a:lvl4pPr marL="1371299" algn="l" defTabSz="914199" rtl="0" eaLnBrk="1" latinLnBrk="0" hangingPunct="1">
              <a:defRPr sz="1800" kern="1200">
                <a:solidFill>
                  <a:schemeClr val="lt1"/>
                </a:solidFill>
                <a:latin typeface="+mn-lt"/>
                <a:ea typeface="+mn-ea"/>
                <a:cs typeface="+mn-cs"/>
              </a:defRPr>
            </a:lvl4pPr>
            <a:lvl5pPr marL="1828398" algn="l" defTabSz="914199" rtl="0" eaLnBrk="1" latinLnBrk="0" hangingPunct="1">
              <a:defRPr sz="1800" kern="1200">
                <a:solidFill>
                  <a:schemeClr val="lt1"/>
                </a:solidFill>
                <a:latin typeface="+mn-lt"/>
                <a:ea typeface="+mn-ea"/>
                <a:cs typeface="+mn-cs"/>
              </a:defRPr>
            </a:lvl5pPr>
            <a:lvl6pPr marL="2285498" algn="l" defTabSz="914199" rtl="0" eaLnBrk="1" latinLnBrk="0" hangingPunct="1">
              <a:defRPr sz="1800" kern="1200">
                <a:solidFill>
                  <a:schemeClr val="lt1"/>
                </a:solidFill>
                <a:latin typeface="+mn-lt"/>
                <a:ea typeface="+mn-ea"/>
                <a:cs typeface="+mn-cs"/>
              </a:defRPr>
            </a:lvl6pPr>
            <a:lvl7pPr marL="2742596" algn="l" defTabSz="914199" rtl="0" eaLnBrk="1" latinLnBrk="0" hangingPunct="1">
              <a:defRPr sz="1800" kern="1200">
                <a:solidFill>
                  <a:schemeClr val="lt1"/>
                </a:solidFill>
                <a:latin typeface="+mn-lt"/>
                <a:ea typeface="+mn-ea"/>
                <a:cs typeface="+mn-cs"/>
              </a:defRPr>
            </a:lvl7pPr>
            <a:lvl8pPr marL="3199696" algn="l" defTabSz="914199" rtl="0" eaLnBrk="1" latinLnBrk="0" hangingPunct="1">
              <a:defRPr sz="1800" kern="1200">
                <a:solidFill>
                  <a:schemeClr val="lt1"/>
                </a:solidFill>
                <a:latin typeface="+mn-lt"/>
                <a:ea typeface="+mn-ea"/>
                <a:cs typeface="+mn-cs"/>
              </a:defRPr>
            </a:lvl8pPr>
            <a:lvl9pPr marL="3656795" algn="l" defTabSz="914199" rtl="0" eaLnBrk="1" latinLnBrk="0" hangingPunct="1">
              <a:defRPr sz="1800" kern="1200">
                <a:solidFill>
                  <a:schemeClr val="lt1"/>
                </a:solidFill>
                <a:latin typeface="+mn-lt"/>
                <a:ea typeface="+mn-ea"/>
                <a:cs typeface="+mn-cs"/>
              </a:defRPr>
            </a:lvl9pPr>
          </a:lstStyle>
          <a:p>
            <a:pPr algn="ctr"/>
            <a:r>
              <a:rPr lang="fr-FR" sz="2000" b="1" dirty="0">
                <a:solidFill>
                  <a:schemeClr val="bg1"/>
                </a:solidFill>
              </a:rPr>
              <a:t>Rôle social singulier</a:t>
            </a:r>
          </a:p>
        </p:txBody>
      </p:sp>
      <p:sp>
        <p:nvSpPr>
          <p:cNvPr id="10" name="Rectangle 9">
            <a:extLst>
              <a:ext uri="{FF2B5EF4-FFF2-40B4-BE49-F238E27FC236}">
                <a16:creationId xmlns:a16="http://schemas.microsoft.com/office/drawing/2014/main" id="{35BB611A-EB2E-4970-8FC6-173B0CC75BD0}"/>
              </a:ext>
            </a:extLst>
          </p:cNvPr>
          <p:cNvSpPr/>
          <p:nvPr/>
        </p:nvSpPr>
        <p:spPr>
          <a:xfrm>
            <a:off x="4734452" y="3001008"/>
            <a:ext cx="2520000" cy="554750"/>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rtlCol="0" anchor="ctr"/>
          <a:lstStyle>
            <a:defPPr>
              <a:defRPr lang="fr-FR"/>
            </a:defPPr>
            <a:lvl1pPr marL="0" algn="l" defTabSz="914199" rtl="0" eaLnBrk="1" latinLnBrk="0" hangingPunct="1">
              <a:defRPr sz="1800" kern="1200">
                <a:solidFill>
                  <a:schemeClr val="lt1"/>
                </a:solidFill>
                <a:latin typeface="+mn-lt"/>
                <a:ea typeface="+mn-ea"/>
                <a:cs typeface="+mn-cs"/>
              </a:defRPr>
            </a:lvl1pPr>
            <a:lvl2pPr marL="457100" algn="l" defTabSz="914199" rtl="0" eaLnBrk="1" latinLnBrk="0" hangingPunct="1">
              <a:defRPr sz="1800" kern="1200">
                <a:solidFill>
                  <a:schemeClr val="lt1"/>
                </a:solidFill>
                <a:latin typeface="+mn-lt"/>
                <a:ea typeface="+mn-ea"/>
                <a:cs typeface="+mn-cs"/>
              </a:defRPr>
            </a:lvl2pPr>
            <a:lvl3pPr marL="914199" algn="l" defTabSz="914199" rtl="0" eaLnBrk="1" latinLnBrk="0" hangingPunct="1">
              <a:defRPr sz="1800" kern="1200">
                <a:solidFill>
                  <a:schemeClr val="lt1"/>
                </a:solidFill>
                <a:latin typeface="+mn-lt"/>
                <a:ea typeface="+mn-ea"/>
                <a:cs typeface="+mn-cs"/>
              </a:defRPr>
            </a:lvl3pPr>
            <a:lvl4pPr marL="1371299" algn="l" defTabSz="914199" rtl="0" eaLnBrk="1" latinLnBrk="0" hangingPunct="1">
              <a:defRPr sz="1800" kern="1200">
                <a:solidFill>
                  <a:schemeClr val="lt1"/>
                </a:solidFill>
                <a:latin typeface="+mn-lt"/>
                <a:ea typeface="+mn-ea"/>
                <a:cs typeface="+mn-cs"/>
              </a:defRPr>
            </a:lvl4pPr>
            <a:lvl5pPr marL="1828398" algn="l" defTabSz="914199" rtl="0" eaLnBrk="1" latinLnBrk="0" hangingPunct="1">
              <a:defRPr sz="1800" kern="1200">
                <a:solidFill>
                  <a:schemeClr val="lt1"/>
                </a:solidFill>
                <a:latin typeface="+mn-lt"/>
                <a:ea typeface="+mn-ea"/>
                <a:cs typeface="+mn-cs"/>
              </a:defRPr>
            </a:lvl5pPr>
            <a:lvl6pPr marL="2285498" algn="l" defTabSz="914199" rtl="0" eaLnBrk="1" latinLnBrk="0" hangingPunct="1">
              <a:defRPr sz="1800" kern="1200">
                <a:solidFill>
                  <a:schemeClr val="lt1"/>
                </a:solidFill>
                <a:latin typeface="+mn-lt"/>
                <a:ea typeface="+mn-ea"/>
                <a:cs typeface="+mn-cs"/>
              </a:defRPr>
            </a:lvl6pPr>
            <a:lvl7pPr marL="2742596" algn="l" defTabSz="914199" rtl="0" eaLnBrk="1" latinLnBrk="0" hangingPunct="1">
              <a:defRPr sz="1800" kern="1200">
                <a:solidFill>
                  <a:schemeClr val="lt1"/>
                </a:solidFill>
                <a:latin typeface="+mn-lt"/>
                <a:ea typeface="+mn-ea"/>
                <a:cs typeface="+mn-cs"/>
              </a:defRPr>
            </a:lvl7pPr>
            <a:lvl8pPr marL="3199696" algn="l" defTabSz="914199" rtl="0" eaLnBrk="1" latinLnBrk="0" hangingPunct="1">
              <a:defRPr sz="1800" kern="1200">
                <a:solidFill>
                  <a:schemeClr val="lt1"/>
                </a:solidFill>
                <a:latin typeface="+mn-lt"/>
                <a:ea typeface="+mn-ea"/>
                <a:cs typeface="+mn-cs"/>
              </a:defRPr>
            </a:lvl8pPr>
            <a:lvl9pPr marL="3656795" algn="l" defTabSz="914199" rtl="0" eaLnBrk="1" latinLnBrk="0" hangingPunct="1">
              <a:defRPr sz="1800" kern="1200">
                <a:solidFill>
                  <a:schemeClr val="lt1"/>
                </a:solidFill>
                <a:latin typeface="+mn-lt"/>
                <a:ea typeface="+mn-ea"/>
                <a:cs typeface="+mn-cs"/>
              </a:defRPr>
            </a:lvl9pPr>
          </a:lstStyle>
          <a:p>
            <a:pPr algn="ctr"/>
            <a:r>
              <a:rPr lang="fr-FR" sz="2000" b="1" dirty="0">
                <a:solidFill>
                  <a:schemeClr val="bg1"/>
                </a:solidFill>
              </a:rPr>
              <a:t>Rôle social attendu</a:t>
            </a:r>
          </a:p>
        </p:txBody>
      </p:sp>
      <p:sp>
        <p:nvSpPr>
          <p:cNvPr id="11" name="Rectangle 10">
            <a:extLst>
              <a:ext uri="{FF2B5EF4-FFF2-40B4-BE49-F238E27FC236}">
                <a16:creationId xmlns:a16="http://schemas.microsoft.com/office/drawing/2014/main" id="{B4B78ECE-E59B-4DDA-B401-60590F6E8586}"/>
              </a:ext>
            </a:extLst>
          </p:cNvPr>
          <p:cNvSpPr/>
          <p:nvPr/>
        </p:nvSpPr>
        <p:spPr>
          <a:xfrm>
            <a:off x="7508604" y="3001008"/>
            <a:ext cx="2520000" cy="554750"/>
          </a:xfrm>
          <a:prstGeom prst="rect">
            <a:avLst/>
          </a:prstGeom>
          <a:solidFill>
            <a:schemeClr val="tx2"/>
          </a:solidFill>
          <a:ln/>
        </p:spPr>
        <p:style>
          <a:lnRef idx="0">
            <a:schemeClr val="accent1"/>
          </a:lnRef>
          <a:fillRef idx="3">
            <a:schemeClr val="accent1"/>
          </a:fillRef>
          <a:effectRef idx="3">
            <a:schemeClr val="accent1"/>
          </a:effectRef>
          <a:fontRef idx="minor">
            <a:schemeClr val="lt1"/>
          </a:fontRef>
        </p:style>
        <p:txBody>
          <a:bodyPr rtlCol="0" anchor="ctr"/>
          <a:lstStyle>
            <a:defPPr>
              <a:defRPr lang="fr-FR"/>
            </a:defPPr>
            <a:lvl1pPr marL="0" algn="l" defTabSz="914199" rtl="0" eaLnBrk="1" latinLnBrk="0" hangingPunct="1">
              <a:defRPr sz="1800" kern="1200">
                <a:solidFill>
                  <a:schemeClr val="lt1"/>
                </a:solidFill>
                <a:latin typeface="+mn-lt"/>
                <a:ea typeface="+mn-ea"/>
                <a:cs typeface="+mn-cs"/>
              </a:defRPr>
            </a:lvl1pPr>
            <a:lvl2pPr marL="457100" algn="l" defTabSz="914199" rtl="0" eaLnBrk="1" latinLnBrk="0" hangingPunct="1">
              <a:defRPr sz="1800" kern="1200">
                <a:solidFill>
                  <a:schemeClr val="lt1"/>
                </a:solidFill>
                <a:latin typeface="+mn-lt"/>
                <a:ea typeface="+mn-ea"/>
                <a:cs typeface="+mn-cs"/>
              </a:defRPr>
            </a:lvl2pPr>
            <a:lvl3pPr marL="914199" algn="l" defTabSz="914199" rtl="0" eaLnBrk="1" latinLnBrk="0" hangingPunct="1">
              <a:defRPr sz="1800" kern="1200">
                <a:solidFill>
                  <a:schemeClr val="lt1"/>
                </a:solidFill>
                <a:latin typeface="+mn-lt"/>
                <a:ea typeface="+mn-ea"/>
                <a:cs typeface="+mn-cs"/>
              </a:defRPr>
            </a:lvl3pPr>
            <a:lvl4pPr marL="1371299" algn="l" defTabSz="914199" rtl="0" eaLnBrk="1" latinLnBrk="0" hangingPunct="1">
              <a:defRPr sz="1800" kern="1200">
                <a:solidFill>
                  <a:schemeClr val="lt1"/>
                </a:solidFill>
                <a:latin typeface="+mn-lt"/>
                <a:ea typeface="+mn-ea"/>
                <a:cs typeface="+mn-cs"/>
              </a:defRPr>
            </a:lvl4pPr>
            <a:lvl5pPr marL="1828398" algn="l" defTabSz="914199" rtl="0" eaLnBrk="1" latinLnBrk="0" hangingPunct="1">
              <a:defRPr sz="1800" kern="1200">
                <a:solidFill>
                  <a:schemeClr val="lt1"/>
                </a:solidFill>
                <a:latin typeface="+mn-lt"/>
                <a:ea typeface="+mn-ea"/>
                <a:cs typeface="+mn-cs"/>
              </a:defRPr>
            </a:lvl5pPr>
            <a:lvl6pPr marL="2285498" algn="l" defTabSz="914199" rtl="0" eaLnBrk="1" latinLnBrk="0" hangingPunct="1">
              <a:defRPr sz="1800" kern="1200">
                <a:solidFill>
                  <a:schemeClr val="lt1"/>
                </a:solidFill>
                <a:latin typeface="+mn-lt"/>
                <a:ea typeface="+mn-ea"/>
                <a:cs typeface="+mn-cs"/>
              </a:defRPr>
            </a:lvl6pPr>
            <a:lvl7pPr marL="2742596" algn="l" defTabSz="914199" rtl="0" eaLnBrk="1" latinLnBrk="0" hangingPunct="1">
              <a:defRPr sz="1800" kern="1200">
                <a:solidFill>
                  <a:schemeClr val="lt1"/>
                </a:solidFill>
                <a:latin typeface="+mn-lt"/>
                <a:ea typeface="+mn-ea"/>
                <a:cs typeface="+mn-cs"/>
              </a:defRPr>
            </a:lvl7pPr>
            <a:lvl8pPr marL="3199696" algn="l" defTabSz="914199" rtl="0" eaLnBrk="1" latinLnBrk="0" hangingPunct="1">
              <a:defRPr sz="1800" kern="1200">
                <a:solidFill>
                  <a:schemeClr val="lt1"/>
                </a:solidFill>
                <a:latin typeface="+mn-lt"/>
                <a:ea typeface="+mn-ea"/>
                <a:cs typeface="+mn-cs"/>
              </a:defRPr>
            </a:lvl8pPr>
            <a:lvl9pPr marL="3656795" algn="l" defTabSz="914199" rtl="0" eaLnBrk="1" latinLnBrk="0" hangingPunct="1">
              <a:defRPr sz="1800" kern="1200">
                <a:solidFill>
                  <a:schemeClr val="lt1"/>
                </a:solidFill>
                <a:latin typeface="+mn-lt"/>
                <a:ea typeface="+mn-ea"/>
                <a:cs typeface="+mn-cs"/>
              </a:defRPr>
            </a:lvl9pPr>
          </a:lstStyle>
          <a:p>
            <a:pPr algn="ctr"/>
            <a:r>
              <a:rPr lang="fr-FR" sz="2000" b="1" dirty="0">
                <a:solidFill>
                  <a:schemeClr val="bg1"/>
                </a:solidFill>
              </a:rPr>
              <a:t>Rôle patient</a:t>
            </a:r>
          </a:p>
        </p:txBody>
      </p:sp>
      <p:sp>
        <p:nvSpPr>
          <p:cNvPr id="12" name="Espace réservé du contenu 1">
            <a:extLst>
              <a:ext uri="{FF2B5EF4-FFF2-40B4-BE49-F238E27FC236}">
                <a16:creationId xmlns:a16="http://schemas.microsoft.com/office/drawing/2014/main" id="{6BCA979E-3406-4B27-9E4A-4F36A2F42FBF}"/>
              </a:ext>
            </a:extLst>
          </p:cNvPr>
          <p:cNvSpPr txBox="1">
            <a:spLocks/>
          </p:cNvSpPr>
          <p:nvPr/>
        </p:nvSpPr>
        <p:spPr bwMode="gray">
          <a:xfrm>
            <a:off x="7506371" y="3699847"/>
            <a:ext cx="2520000" cy="2243753"/>
          </a:xfrm>
          <a:prstGeom prst="rect">
            <a:avLst/>
          </a:prstGeom>
          <a:solidFill>
            <a:schemeClr val="accent1">
              <a:lumMod val="20000"/>
              <a:lumOff val="80000"/>
            </a:schemeClr>
          </a:solidFill>
          <a:ln/>
        </p:spPr>
        <p:style>
          <a:lnRef idx="0">
            <a:schemeClr val="accent5"/>
          </a:lnRef>
          <a:fillRef idx="3">
            <a:schemeClr val="accent5"/>
          </a:fillRef>
          <a:effectRef idx="3">
            <a:schemeClr val="accent5"/>
          </a:effectRef>
          <a:fontRef idx="minor">
            <a:schemeClr val="lt1"/>
          </a:fontRef>
        </p:style>
        <p:txBody>
          <a:bodyPr vert="horz" lIns="90000" tIns="72000" rIns="90000" bIns="72000" rtlCol="0">
            <a:noAutofit/>
          </a:bodyPr>
          <a:lstStyle>
            <a:defPPr>
              <a:defRPr lang="fr-FR"/>
            </a:defPPr>
            <a:lvl1pPr marL="0" algn="l" defTabSz="914199" rtl="0" eaLnBrk="1" latinLnBrk="0" hangingPunct="1">
              <a:defRPr sz="1800" kern="1200">
                <a:solidFill>
                  <a:schemeClr val="tx1"/>
                </a:solidFill>
                <a:latin typeface="+mn-lt"/>
                <a:ea typeface="+mn-ea"/>
                <a:cs typeface="+mn-cs"/>
              </a:defRPr>
            </a:lvl1pPr>
            <a:lvl2pPr marL="457100" algn="l" defTabSz="914199" rtl="0" eaLnBrk="1" latinLnBrk="0" hangingPunct="1">
              <a:defRPr sz="1800" kern="1200">
                <a:solidFill>
                  <a:schemeClr val="tx1"/>
                </a:solidFill>
                <a:latin typeface="+mn-lt"/>
                <a:ea typeface="+mn-ea"/>
                <a:cs typeface="+mn-cs"/>
              </a:defRPr>
            </a:lvl2pPr>
            <a:lvl3pPr marL="914199" algn="l" defTabSz="914199" rtl="0" eaLnBrk="1" latinLnBrk="0" hangingPunct="1">
              <a:defRPr sz="1800" kern="1200">
                <a:solidFill>
                  <a:schemeClr val="tx1"/>
                </a:solidFill>
                <a:latin typeface="+mn-lt"/>
                <a:ea typeface="+mn-ea"/>
                <a:cs typeface="+mn-cs"/>
              </a:defRPr>
            </a:lvl3pPr>
            <a:lvl4pPr marL="1371299" algn="l" defTabSz="914199" rtl="0" eaLnBrk="1" latinLnBrk="0" hangingPunct="1">
              <a:defRPr sz="1800" kern="1200">
                <a:solidFill>
                  <a:schemeClr val="tx1"/>
                </a:solidFill>
                <a:latin typeface="+mn-lt"/>
                <a:ea typeface="+mn-ea"/>
                <a:cs typeface="+mn-cs"/>
              </a:defRPr>
            </a:lvl4pPr>
            <a:lvl5pPr marL="1828398" algn="l" defTabSz="914199" rtl="0" eaLnBrk="1" latinLnBrk="0" hangingPunct="1">
              <a:defRPr sz="1800" kern="1200">
                <a:solidFill>
                  <a:schemeClr val="tx1"/>
                </a:solidFill>
                <a:latin typeface="+mn-lt"/>
                <a:ea typeface="+mn-ea"/>
                <a:cs typeface="+mn-cs"/>
              </a:defRPr>
            </a:lvl5pPr>
            <a:lvl6pPr marL="2285498" algn="l" defTabSz="914199" rtl="0" eaLnBrk="1" latinLnBrk="0" hangingPunct="1">
              <a:defRPr sz="1800" kern="1200">
                <a:solidFill>
                  <a:schemeClr val="tx1"/>
                </a:solidFill>
                <a:latin typeface="+mn-lt"/>
                <a:ea typeface="+mn-ea"/>
                <a:cs typeface="+mn-cs"/>
              </a:defRPr>
            </a:lvl6pPr>
            <a:lvl7pPr marL="2742596" algn="l" defTabSz="914199" rtl="0" eaLnBrk="1" latinLnBrk="0" hangingPunct="1">
              <a:defRPr sz="1800" kern="1200">
                <a:solidFill>
                  <a:schemeClr val="tx1"/>
                </a:solidFill>
                <a:latin typeface="+mn-lt"/>
                <a:ea typeface="+mn-ea"/>
                <a:cs typeface="+mn-cs"/>
              </a:defRPr>
            </a:lvl7pPr>
            <a:lvl8pPr marL="3199696" algn="l" defTabSz="914199" rtl="0" eaLnBrk="1" latinLnBrk="0" hangingPunct="1">
              <a:defRPr sz="1800" kern="1200">
                <a:solidFill>
                  <a:schemeClr val="tx1"/>
                </a:solidFill>
                <a:latin typeface="+mn-lt"/>
                <a:ea typeface="+mn-ea"/>
                <a:cs typeface="+mn-cs"/>
              </a:defRPr>
            </a:lvl8pPr>
            <a:lvl9pPr marL="3656795" algn="l" defTabSz="914199" rtl="0" eaLnBrk="1" latinLnBrk="0" hangingPunct="1">
              <a:defRPr sz="1800" kern="1200">
                <a:solidFill>
                  <a:schemeClr val="tx1"/>
                </a:solidFill>
                <a:latin typeface="+mn-lt"/>
                <a:ea typeface="+mn-ea"/>
                <a:cs typeface="+mn-cs"/>
              </a:defRPr>
            </a:lvl9pPr>
          </a:lstStyle>
          <a:p>
            <a:pPr marL="0" lvl="1"/>
            <a:r>
              <a:rPr lang="fr-FR" sz="1600" dirty="0">
                <a:solidFill>
                  <a:schemeClr val="tx2"/>
                </a:solidFill>
              </a:rPr>
              <a:t>Rôle social spécifique à la fréquentation régulière du système de soins. Le jeune passe d'une relation de soins adulte-enfant à une relation de soins adulte-adulte</a:t>
            </a:r>
            <a:r>
              <a:rPr lang="fr-FR" sz="1600" dirty="0">
                <a:solidFill>
                  <a:schemeClr val="bg1"/>
                </a:solidFill>
              </a:rPr>
              <a:t>.</a:t>
            </a:r>
          </a:p>
          <a:p>
            <a:pPr lvl="1"/>
            <a:endParaRPr lang="fr-FR" sz="1600" dirty="0"/>
          </a:p>
        </p:txBody>
      </p:sp>
      <p:sp>
        <p:nvSpPr>
          <p:cNvPr id="13" name="Espace réservé du contenu 1">
            <a:extLst>
              <a:ext uri="{FF2B5EF4-FFF2-40B4-BE49-F238E27FC236}">
                <a16:creationId xmlns:a16="http://schemas.microsoft.com/office/drawing/2014/main" id="{6B3EBD1B-CD8F-4C2C-9758-BF27751664AB}"/>
              </a:ext>
            </a:extLst>
          </p:cNvPr>
          <p:cNvSpPr txBox="1">
            <a:spLocks/>
          </p:cNvSpPr>
          <p:nvPr/>
        </p:nvSpPr>
        <p:spPr bwMode="gray">
          <a:xfrm>
            <a:off x="4728539" y="3699847"/>
            <a:ext cx="2520000" cy="2156331"/>
          </a:xfrm>
          <a:prstGeom prst="rect">
            <a:avLst/>
          </a:prstGeom>
          <a:solidFill>
            <a:schemeClr val="accent1">
              <a:lumMod val="20000"/>
              <a:lumOff val="80000"/>
            </a:schemeClr>
          </a:solidFill>
          <a:ln/>
        </p:spPr>
        <p:style>
          <a:lnRef idx="0">
            <a:schemeClr val="accent5"/>
          </a:lnRef>
          <a:fillRef idx="3">
            <a:schemeClr val="accent5"/>
          </a:fillRef>
          <a:effectRef idx="3">
            <a:schemeClr val="accent5"/>
          </a:effectRef>
          <a:fontRef idx="minor">
            <a:schemeClr val="lt1"/>
          </a:fontRef>
        </p:style>
        <p:txBody>
          <a:bodyPr vert="horz" lIns="90000" tIns="72000" rIns="90000" bIns="72000" rtlCol="0">
            <a:noAutofit/>
          </a:bodyPr>
          <a:lstStyle>
            <a:defPPr>
              <a:defRPr lang="fr-FR"/>
            </a:defPPr>
            <a:lvl1pPr marL="0" algn="l" defTabSz="914199" rtl="0" eaLnBrk="1" latinLnBrk="0" hangingPunct="1">
              <a:defRPr sz="1800" kern="1200">
                <a:solidFill>
                  <a:schemeClr val="tx1"/>
                </a:solidFill>
                <a:latin typeface="+mn-lt"/>
                <a:ea typeface="+mn-ea"/>
                <a:cs typeface="+mn-cs"/>
              </a:defRPr>
            </a:lvl1pPr>
            <a:lvl2pPr marL="457100" algn="l" defTabSz="914199" rtl="0" eaLnBrk="1" latinLnBrk="0" hangingPunct="1">
              <a:defRPr sz="1800" kern="1200">
                <a:solidFill>
                  <a:schemeClr val="tx1"/>
                </a:solidFill>
                <a:latin typeface="+mn-lt"/>
                <a:ea typeface="+mn-ea"/>
                <a:cs typeface="+mn-cs"/>
              </a:defRPr>
            </a:lvl2pPr>
            <a:lvl3pPr marL="914199" algn="l" defTabSz="914199" rtl="0" eaLnBrk="1" latinLnBrk="0" hangingPunct="1">
              <a:defRPr sz="1800" kern="1200">
                <a:solidFill>
                  <a:schemeClr val="tx1"/>
                </a:solidFill>
                <a:latin typeface="+mn-lt"/>
                <a:ea typeface="+mn-ea"/>
                <a:cs typeface="+mn-cs"/>
              </a:defRPr>
            </a:lvl3pPr>
            <a:lvl4pPr marL="1371299" algn="l" defTabSz="914199" rtl="0" eaLnBrk="1" latinLnBrk="0" hangingPunct="1">
              <a:defRPr sz="1800" kern="1200">
                <a:solidFill>
                  <a:schemeClr val="tx1"/>
                </a:solidFill>
                <a:latin typeface="+mn-lt"/>
                <a:ea typeface="+mn-ea"/>
                <a:cs typeface="+mn-cs"/>
              </a:defRPr>
            </a:lvl4pPr>
            <a:lvl5pPr marL="1828398" algn="l" defTabSz="914199" rtl="0" eaLnBrk="1" latinLnBrk="0" hangingPunct="1">
              <a:defRPr sz="1800" kern="1200">
                <a:solidFill>
                  <a:schemeClr val="tx1"/>
                </a:solidFill>
                <a:latin typeface="+mn-lt"/>
                <a:ea typeface="+mn-ea"/>
                <a:cs typeface="+mn-cs"/>
              </a:defRPr>
            </a:lvl5pPr>
            <a:lvl6pPr marL="2285498" algn="l" defTabSz="914199" rtl="0" eaLnBrk="1" latinLnBrk="0" hangingPunct="1">
              <a:defRPr sz="1800" kern="1200">
                <a:solidFill>
                  <a:schemeClr val="tx1"/>
                </a:solidFill>
                <a:latin typeface="+mn-lt"/>
                <a:ea typeface="+mn-ea"/>
                <a:cs typeface="+mn-cs"/>
              </a:defRPr>
            </a:lvl6pPr>
            <a:lvl7pPr marL="2742596" algn="l" defTabSz="914199" rtl="0" eaLnBrk="1" latinLnBrk="0" hangingPunct="1">
              <a:defRPr sz="1800" kern="1200">
                <a:solidFill>
                  <a:schemeClr val="tx1"/>
                </a:solidFill>
                <a:latin typeface="+mn-lt"/>
                <a:ea typeface="+mn-ea"/>
                <a:cs typeface="+mn-cs"/>
              </a:defRPr>
            </a:lvl7pPr>
            <a:lvl8pPr marL="3199696" algn="l" defTabSz="914199" rtl="0" eaLnBrk="1" latinLnBrk="0" hangingPunct="1">
              <a:defRPr sz="1800" kern="1200">
                <a:solidFill>
                  <a:schemeClr val="tx1"/>
                </a:solidFill>
                <a:latin typeface="+mn-lt"/>
                <a:ea typeface="+mn-ea"/>
                <a:cs typeface="+mn-cs"/>
              </a:defRPr>
            </a:lvl8pPr>
            <a:lvl9pPr marL="3656795" algn="l" defTabSz="914199" rtl="0" eaLnBrk="1" latinLnBrk="0" hangingPunct="1">
              <a:defRPr sz="1800" kern="1200">
                <a:solidFill>
                  <a:schemeClr val="tx1"/>
                </a:solidFill>
                <a:latin typeface="+mn-lt"/>
                <a:ea typeface="+mn-ea"/>
                <a:cs typeface="+mn-cs"/>
              </a:defRPr>
            </a:lvl9pPr>
          </a:lstStyle>
          <a:p>
            <a:pPr marL="0" lvl="1"/>
            <a:r>
              <a:rPr lang="fr-FR" sz="1600" dirty="0">
                <a:solidFill>
                  <a:schemeClr val="tx2"/>
                </a:solidFill>
              </a:rPr>
              <a:t>Rôle social partagé par chaque jeune, se référant à la norme sociale selon laquelle être adulte signifie être responsable de soi-même, et donc de sa santé.</a:t>
            </a:r>
          </a:p>
          <a:p>
            <a:pPr lvl="1"/>
            <a:endParaRPr lang="fr-FR" sz="1600" dirty="0"/>
          </a:p>
        </p:txBody>
      </p:sp>
    </p:spTree>
    <p:extLst>
      <p:ext uri="{BB962C8B-B14F-4D97-AF65-F5344CB8AC3E}">
        <p14:creationId xmlns:p14="http://schemas.microsoft.com/office/powerpoint/2010/main" val="758797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7D2C70E-DB69-46E1-91C7-1235D7B2E60D}"/>
              </a:ext>
            </a:extLst>
          </p:cNvPr>
          <p:cNvSpPr>
            <a:spLocks noGrp="1"/>
          </p:cNvSpPr>
          <p:nvPr>
            <p:ph type="sldNum" sz="quarter" idx="4"/>
          </p:nvPr>
        </p:nvSpPr>
        <p:spPr/>
        <p:txBody>
          <a:bodyPr/>
          <a:lstStyle/>
          <a:p>
            <a:fld id="{E6936C4A-2665-CA49-B6F4-6CA76BAD9921}" type="slidenum">
              <a:rPr lang="fr-FR" smtClean="0"/>
              <a:pPr/>
              <a:t>16</a:t>
            </a:fld>
            <a:endParaRPr lang="fr-FR"/>
          </a:p>
        </p:txBody>
      </p:sp>
      <p:sp>
        <p:nvSpPr>
          <p:cNvPr id="3" name="Espace réservé du texte 2">
            <a:extLst>
              <a:ext uri="{FF2B5EF4-FFF2-40B4-BE49-F238E27FC236}">
                <a16:creationId xmlns:a16="http://schemas.microsoft.com/office/drawing/2014/main" id="{E41CE9FB-7155-4A6D-8A5F-EC6339444733}"/>
              </a:ext>
            </a:extLst>
          </p:cNvPr>
          <p:cNvSpPr>
            <a:spLocks noGrp="1"/>
          </p:cNvSpPr>
          <p:nvPr>
            <p:ph type="body" sz="quarter" idx="10"/>
          </p:nvPr>
        </p:nvSpPr>
        <p:spPr/>
        <p:txBody>
          <a:bodyPr/>
          <a:lstStyle/>
          <a:p>
            <a:endParaRPr lang="fr-FR"/>
          </a:p>
        </p:txBody>
      </p:sp>
      <p:sp>
        <p:nvSpPr>
          <p:cNvPr id="4" name="Titre 3">
            <a:extLst>
              <a:ext uri="{FF2B5EF4-FFF2-40B4-BE49-F238E27FC236}">
                <a16:creationId xmlns:a16="http://schemas.microsoft.com/office/drawing/2014/main" id="{A0F5E375-C224-4F3B-BFDA-0D4D5D333626}"/>
              </a:ext>
            </a:extLst>
          </p:cNvPr>
          <p:cNvSpPr>
            <a:spLocks noGrp="1"/>
          </p:cNvSpPr>
          <p:nvPr>
            <p:ph type="title"/>
          </p:nvPr>
        </p:nvSpPr>
        <p:spPr/>
        <p:txBody>
          <a:bodyPr/>
          <a:lstStyle/>
          <a:p>
            <a:r>
              <a:rPr lang="fr-FR" dirty="0"/>
              <a:t>Des compétences de « transition »</a:t>
            </a:r>
          </a:p>
        </p:txBody>
      </p:sp>
      <p:pic>
        <p:nvPicPr>
          <p:cNvPr id="10" name="Image 9">
            <a:extLst>
              <a:ext uri="{FF2B5EF4-FFF2-40B4-BE49-F238E27FC236}">
                <a16:creationId xmlns:a16="http://schemas.microsoft.com/office/drawing/2014/main" id="{728B66B7-5945-405B-9BD6-C8365B4F8186}"/>
              </a:ext>
            </a:extLst>
          </p:cNvPr>
          <p:cNvPicPr>
            <a:picLocks noChangeAspect="1"/>
          </p:cNvPicPr>
          <p:nvPr/>
        </p:nvPicPr>
        <p:blipFill>
          <a:blip r:embed="rId2"/>
          <a:stretch>
            <a:fillRect/>
          </a:stretch>
        </p:blipFill>
        <p:spPr>
          <a:xfrm>
            <a:off x="17687" y="1389355"/>
            <a:ext cx="5991225" cy="1943099"/>
          </a:xfrm>
          <a:prstGeom prst="rect">
            <a:avLst/>
          </a:prstGeom>
        </p:spPr>
      </p:pic>
      <p:pic>
        <p:nvPicPr>
          <p:cNvPr id="11" name="Image 10">
            <a:extLst>
              <a:ext uri="{FF2B5EF4-FFF2-40B4-BE49-F238E27FC236}">
                <a16:creationId xmlns:a16="http://schemas.microsoft.com/office/drawing/2014/main" id="{92B4916E-6DFC-41D9-B57D-8C26363B6BAB}"/>
              </a:ext>
            </a:extLst>
          </p:cNvPr>
          <p:cNvPicPr>
            <a:picLocks noChangeAspect="1"/>
          </p:cNvPicPr>
          <p:nvPr/>
        </p:nvPicPr>
        <p:blipFill>
          <a:blip r:embed="rId3"/>
          <a:stretch>
            <a:fillRect/>
          </a:stretch>
        </p:blipFill>
        <p:spPr>
          <a:xfrm>
            <a:off x="8162" y="3756820"/>
            <a:ext cx="6000750" cy="2731066"/>
          </a:xfrm>
          <a:prstGeom prst="rect">
            <a:avLst/>
          </a:prstGeom>
        </p:spPr>
      </p:pic>
      <p:pic>
        <p:nvPicPr>
          <p:cNvPr id="12" name="Image 11">
            <a:extLst>
              <a:ext uri="{FF2B5EF4-FFF2-40B4-BE49-F238E27FC236}">
                <a16:creationId xmlns:a16="http://schemas.microsoft.com/office/drawing/2014/main" id="{6D7C6262-8BC5-4F6D-B27D-A70F6E8B3471}"/>
              </a:ext>
            </a:extLst>
          </p:cNvPr>
          <p:cNvPicPr>
            <a:picLocks noChangeAspect="1"/>
          </p:cNvPicPr>
          <p:nvPr/>
        </p:nvPicPr>
        <p:blipFill>
          <a:blip r:embed="rId4"/>
          <a:stretch>
            <a:fillRect/>
          </a:stretch>
        </p:blipFill>
        <p:spPr>
          <a:xfrm>
            <a:off x="6011183" y="2405743"/>
            <a:ext cx="5943600" cy="2292624"/>
          </a:xfrm>
          <a:prstGeom prst="rect">
            <a:avLst/>
          </a:prstGeom>
        </p:spPr>
      </p:pic>
      <p:pic>
        <p:nvPicPr>
          <p:cNvPr id="14" name="Image 13">
            <a:extLst>
              <a:ext uri="{FF2B5EF4-FFF2-40B4-BE49-F238E27FC236}">
                <a16:creationId xmlns:a16="http://schemas.microsoft.com/office/drawing/2014/main" id="{BE64D866-86C5-4B6E-8138-7E0DF34CB1CF}"/>
              </a:ext>
            </a:extLst>
          </p:cNvPr>
          <p:cNvPicPr>
            <a:picLocks noChangeAspect="1"/>
          </p:cNvPicPr>
          <p:nvPr/>
        </p:nvPicPr>
        <p:blipFill>
          <a:blip r:embed="rId5"/>
          <a:stretch>
            <a:fillRect/>
          </a:stretch>
        </p:blipFill>
        <p:spPr>
          <a:xfrm>
            <a:off x="7734981" y="4913266"/>
            <a:ext cx="2496003" cy="1574620"/>
          </a:xfrm>
          <a:prstGeom prst="rect">
            <a:avLst/>
          </a:prstGeom>
        </p:spPr>
      </p:pic>
    </p:spTree>
    <p:extLst>
      <p:ext uri="{BB962C8B-B14F-4D97-AF65-F5344CB8AC3E}">
        <p14:creationId xmlns:p14="http://schemas.microsoft.com/office/powerpoint/2010/main" val="4170176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65C7423-C11A-4A3B-8292-B034349D2933}"/>
              </a:ext>
            </a:extLst>
          </p:cNvPr>
          <p:cNvSpPr>
            <a:spLocks noGrp="1"/>
          </p:cNvSpPr>
          <p:nvPr>
            <p:ph type="sldNum" sz="quarter" idx="4"/>
          </p:nvPr>
        </p:nvSpPr>
        <p:spPr/>
        <p:txBody>
          <a:bodyPr/>
          <a:lstStyle/>
          <a:p>
            <a:fld id="{E6936C4A-2665-CA49-B6F4-6CA76BAD9921}" type="slidenum">
              <a:rPr lang="fr-FR" smtClean="0"/>
              <a:pPr/>
              <a:t>17</a:t>
            </a:fld>
            <a:endParaRPr lang="fr-FR"/>
          </a:p>
        </p:txBody>
      </p:sp>
      <p:sp>
        <p:nvSpPr>
          <p:cNvPr id="4" name="Titre 3">
            <a:extLst>
              <a:ext uri="{FF2B5EF4-FFF2-40B4-BE49-F238E27FC236}">
                <a16:creationId xmlns:a16="http://schemas.microsoft.com/office/drawing/2014/main" id="{DB1368DB-F9C4-4E6B-B894-3EDFEAF473ED}"/>
              </a:ext>
            </a:extLst>
          </p:cNvPr>
          <p:cNvSpPr>
            <a:spLocks noGrp="1"/>
          </p:cNvSpPr>
          <p:nvPr>
            <p:ph type="title"/>
          </p:nvPr>
        </p:nvSpPr>
        <p:spPr/>
        <p:txBody>
          <a:bodyPr>
            <a:noAutofit/>
          </a:bodyPr>
          <a:lstStyle/>
          <a:p>
            <a:r>
              <a:rPr lang="fr-FR" sz="2600" b="1" dirty="0" err="1">
                <a:effectLst/>
              </a:rPr>
              <a:t>Eléments</a:t>
            </a:r>
            <a:r>
              <a:rPr lang="fr-FR" sz="2600" b="1" dirty="0">
                <a:effectLst/>
              </a:rPr>
              <a:t> contributifs à l’ETP</a:t>
            </a:r>
            <a:endParaRPr lang="fr-FR" sz="2600" dirty="0"/>
          </a:p>
        </p:txBody>
      </p:sp>
      <p:sp>
        <p:nvSpPr>
          <p:cNvPr id="6" name="ZoneTexte 5">
            <a:extLst>
              <a:ext uri="{FF2B5EF4-FFF2-40B4-BE49-F238E27FC236}">
                <a16:creationId xmlns:a16="http://schemas.microsoft.com/office/drawing/2014/main" id="{B367F030-FDD8-436A-A4A3-DCF604EA78CA}"/>
              </a:ext>
            </a:extLst>
          </p:cNvPr>
          <p:cNvSpPr txBox="1"/>
          <p:nvPr/>
        </p:nvSpPr>
        <p:spPr>
          <a:xfrm>
            <a:off x="2087273" y="4322409"/>
            <a:ext cx="3141950" cy="1107996"/>
          </a:xfrm>
          <a:prstGeom prst="rect">
            <a:avLst/>
          </a:prstGeom>
          <a:noFill/>
        </p:spPr>
        <p:txBody>
          <a:bodyPr wrap="none" rtlCol="0">
            <a:spAutoFit/>
          </a:bodyPr>
          <a:lstStyle/>
          <a:p>
            <a:r>
              <a:rPr lang="fr-FR" sz="2200" b="1" dirty="0">
                <a:solidFill>
                  <a:srgbClr val="1F497D"/>
                </a:solidFill>
              </a:rPr>
              <a:t>Formaliser le double lien </a:t>
            </a:r>
          </a:p>
          <a:p>
            <a:r>
              <a:rPr lang="fr-FR" sz="2200" b="1" dirty="0">
                <a:solidFill>
                  <a:srgbClr val="1F497D"/>
                </a:solidFill>
              </a:rPr>
              <a:t>pédiatrie-soins adultes </a:t>
            </a:r>
          </a:p>
          <a:p>
            <a:pPr marL="285750" indent="-285750">
              <a:buFont typeface="Wingdings" charset="2"/>
              <a:buChar char="Ø"/>
            </a:pPr>
            <a:endParaRPr lang="fr-FR" sz="2200" b="1" dirty="0">
              <a:solidFill>
                <a:srgbClr val="1F497D"/>
              </a:solidFill>
            </a:endParaRPr>
          </a:p>
        </p:txBody>
      </p:sp>
      <p:pic>
        <p:nvPicPr>
          <p:cNvPr id="3074" name="Picture 2" descr="RÃ©sultat de recherche d'images pour &quot;link icon&quot;">
            <a:extLst>
              <a:ext uri="{FF2B5EF4-FFF2-40B4-BE49-F238E27FC236}">
                <a16:creationId xmlns:a16="http://schemas.microsoft.com/office/drawing/2014/main" id="{0EDCC74C-A747-4D14-A576-54B87685D8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0002" y="3217329"/>
            <a:ext cx="1541160" cy="972416"/>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CF0458E-C4F6-4987-8998-CDB6AEF16892}"/>
              </a:ext>
            </a:extLst>
          </p:cNvPr>
          <p:cNvSpPr/>
          <p:nvPr/>
        </p:nvSpPr>
        <p:spPr>
          <a:xfrm>
            <a:off x="5669808" y="4507076"/>
            <a:ext cx="4547399" cy="430887"/>
          </a:xfrm>
          <a:prstGeom prst="rect">
            <a:avLst/>
          </a:prstGeom>
        </p:spPr>
        <p:txBody>
          <a:bodyPr wrap="none">
            <a:spAutoFit/>
          </a:bodyPr>
          <a:lstStyle/>
          <a:p>
            <a:r>
              <a:rPr lang="fr-FR" sz="2200" b="1" dirty="0">
                <a:solidFill>
                  <a:schemeClr val="accent6">
                    <a:lumMod val="75000"/>
                  </a:schemeClr>
                </a:solidFill>
              </a:rPr>
              <a:t>Favoriser l’apprentissage par les pairs</a:t>
            </a:r>
          </a:p>
        </p:txBody>
      </p:sp>
      <p:pic>
        <p:nvPicPr>
          <p:cNvPr id="3076" name="Picture 4" descr="RÃ©sultat de recherche d'images pour &quot;peers learning icon&quot;">
            <a:extLst>
              <a:ext uri="{FF2B5EF4-FFF2-40B4-BE49-F238E27FC236}">
                <a16:creationId xmlns:a16="http://schemas.microsoft.com/office/drawing/2014/main" id="{F5FF4044-9C2B-4ED8-B66D-0C9D307938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3473" y="3084665"/>
            <a:ext cx="1541159" cy="1237744"/>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 coins arrondis 7">
            <a:extLst>
              <a:ext uri="{FF2B5EF4-FFF2-40B4-BE49-F238E27FC236}">
                <a16:creationId xmlns:a16="http://schemas.microsoft.com/office/drawing/2014/main" id="{5B804A24-B45B-4D68-9A7B-7C967FEB6C22}"/>
              </a:ext>
            </a:extLst>
          </p:cNvPr>
          <p:cNvSpPr/>
          <p:nvPr/>
        </p:nvSpPr>
        <p:spPr>
          <a:xfrm>
            <a:off x="3926104" y="1579414"/>
            <a:ext cx="4026407" cy="597907"/>
          </a:xfrm>
          <a:prstGeom prst="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000" b="1" dirty="0"/>
              <a:t>Stratégies éducatives</a:t>
            </a:r>
          </a:p>
        </p:txBody>
      </p:sp>
    </p:spTree>
    <p:extLst>
      <p:ext uri="{BB962C8B-B14F-4D97-AF65-F5344CB8AC3E}">
        <p14:creationId xmlns:p14="http://schemas.microsoft.com/office/powerpoint/2010/main" val="3617828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9320657-7E79-4124-B3BA-F1253E60E121}"/>
              </a:ext>
            </a:extLst>
          </p:cNvPr>
          <p:cNvSpPr>
            <a:spLocks noGrp="1"/>
          </p:cNvSpPr>
          <p:nvPr>
            <p:ph type="sldNum" sz="quarter" idx="4"/>
          </p:nvPr>
        </p:nvSpPr>
        <p:spPr/>
        <p:txBody>
          <a:bodyPr/>
          <a:lstStyle/>
          <a:p>
            <a:fld id="{E6936C4A-2665-CA49-B6F4-6CA76BAD9921}" type="slidenum">
              <a:rPr lang="fr-FR" smtClean="0"/>
              <a:pPr/>
              <a:t>18</a:t>
            </a:fld>
            <a:endParaRPr lang="fr-FR"/>
          </a:p>
        </p:txBody>
      </p:sp>
      <p:sp>
        <p:nvSpPr>
          <p:cNvPr id="4" name="Titre 3">
            <a:extLst>
              <a:ext uri="{FF2B5EF4-FFF2-40B4-BE49-F238E27FC236}">
                <a16:creationId xmlns:a16="http://schemas.microsoft.com/office/drawing/2014/main" id="{9EF9CECD-3784-4B84-9509-33B4A9799DF4}"/>
              </a:ext>
            </a:extLst>
          </p:cNvPr>
          <p:cNvSpPr>
            <a:spLocks noGrp="1"/>
          </p:cNvSpPr>
          <p:nvPr>
            <p:ph type="title"/>
          </p:nvPr>
        </p:nvSpPr>
        <p:spPr/>
        <p:txBody>
          <a:bodyPr>
            <a:normAutofit/>
          </a:bodyPr>
          <a:lstStyle/>
          <a:p>
            <a:r>
              <a:rPr lang="fr-FR" sz="2600" b="1" dirty="0">
                <a:effectLst/>
              </a:rPr>
              <a:t>Discussion - Des parcours adaptés (2)</a:t>
            </a:r>
          </a:p>
        </p:txBody>
      </p:sp>
      <p:sp>
        <p:nvSpPr>
          <p:cNvPr id="6" name="AutoShape 13">
            <a:extLst>
              <a:ext uri="{FF2B5EF4-FFF2-40B4-BE49-F238E27FC236}">
                <a16:creationId xmlns:a16="http://schemas.microsoft.com/office/drawing/2014/main" id="{F81549F6-6BB9-421D-A6D8-32F2BC07ADC5}"/>
              </a:ext>
            </a:extLst>
          </p:cNvPr>
          <p:cNvSpPr>
            <a:spLocks noChangeArrowheads="1"/>
          </p:cNvSpPr>
          <p:nvPr/>
        </p:nvSpPr>
        <p:spPr bwMode="auto">
          <a:xfrm rot="5400000">
            <a:off x="3795456" y="3922633"/>
            <a:ext cx="4298335" cy="276999"/>
          </a:xfrm>
          <a:prstGeom prst="homePlate">
            <a:avLst>
              <a:gd name="adj" fmla="val 10323"/>
            </a:avLst>
          </a:prstGeom>
          <a:solidFill>
            <a:srgbClr val="DDDDDD"/>
          </a:solidFill>
          <a:ln w="6350">
            <a:noFill/>
            <a:miter lim="800000"/>
            <a:headEnd/>
            <a:tailEnd/>
          </a:ln>
        </p:spPr>
        <p:txBody>
          <a:bodyPr wrap="square" lIns="0" tIns="0" rIns="0" bIns="0" anchor="ctr">
            <a:spAutoFit/>
          </a:bodyPr>
          <a:lstStyle>
            <a:defPPr>
              <a:defRPr lang="fr-FR"/>
            </a:defPPr>
            <a:lvl1pPr marL="0" algn="l" defTabSz="914199" rtl="0" eaLnBrk="1" latinLnBrk="0" hangingPunct="1">
              <a:defRPr sz="1800" kern="1200">
                <a:solidFill>
                  <a:schemeClr val="tx1"/>
                </a:solidFill>
                <a:latin typeface="+mn-lt"/>
                <a:ea typeface="+mn-ea"/>
                <a:cs typeface="+mn-cs"/>
              </a:defRPr>
            </a:lvl1pPr>
            <a:lvl2pPr marL="457100" algn="l" defTabSz="914199" rtl="0" eaLnBrk="1" latinLnBrk="0" hangingPunct="1">
              <a:defRPr sz="1800" kern="1200">
                <a:solidFill>
                  <a:schemeClr val="tx1"/>
                </a:solidFill>
                <a:latin typeface="+mn-lt"/>
                <a:ea typeface="+mn-ea"/>
                <a:cs typeface="+mn-cs"/>
              </a:defRPr>
            </a:lvl2pPr>
            <a:lvl3pPr marL="914199" algn="l" defTabSz="914199" rtl="0" eaLnBrk="1" latinLnBrk="0" hangingPunct="1">
              <a:defRPr sz="1800" kern="1200">
                <a:solidFill>
                  <a:schemeClr val="tx1"/>
                </a:solidFill>
                <a:latin typeface="+mn-lt"/>
                <a:ea typeface="+mn-ea"/>
                <a:cs typeface="+mn-cs"/>
              </a:defRPr>
            </a:lvl3pPr>
            <a:lvl4pPr marL="1371299" algn="l" defTabSz="914199" rtl="0" eaLnBrk="1" latinLnBrk="0" hangingPunct="1">
              <a:defRPr sz="1800" kern="1200">
                <a:solidFill>
                  <a:schemeClr val="tx1"/>
                </a:solidFill>
                <a:latin typeface="+mn-lt"/>
                <a:ea typeface="+mn-ea"/>
                <a:cs typeface="+mn-cs"/>
              </a:defRPr>
            </a:lvl4pPr>
            <a:lvl5pPr marL="1828398" algn="l" defTabSz="914199" rtl="0" eaLnBrk="1" latinLnBrk="0" hangingPunct="1">
              <a:defRPr sz="1800" kern="1200">
                <a:solidFill>
                  <a:schemeClr val="tx1"/>
                </a:solidFill>
                <a:latin typeface="+mn-lt"/>
                <a:ea typeface="+mn-ea"/>
                <a:cs typeface="+mn-cs"/>
              </a:defRPr>
            </a:lvl5pPr>
            <a:lvl6pPr marL="2285498" algn="l" defTabSz="914199" rtl="0" eaLnBrk="1" latinLnBrk="0" hangingPunct="1">
              <a:defRPr sz="1800" kern="1200">
                <a:solidFill>
                  <a:schemeClr val="tx1"/>
                </a:solidFill>
                <a:latin typeface="+mn-lt"/>
                <a:ea typeface="+mn-ea"/>
                <a:cs typeface="+mn-cs"/>
              </a:defRPr>
            </a:lvl6pPr>
            <a:lvl7pPr marL="2742596" algn="l" defTabSz="914199" rtl="0" eaLnBrk="1" latinLnBrk="0" hangingPunct="1">
              <a:defRPr sz="1800" kern="1200">
                <a:solidFill>
                  <a:schemeClr val="tx1"/>
                </a:solidFill>
                <a:latin typeface="+mn-lt"/>
                <a:ea typeface="+mn-ea"/>
                <a:cs typeface="+mn-cs"/>
              </a:defRPr>
            </a:lvl7pPr>
            <a:lvl8pPr marL="3199696" algn="l" defTabSz="914199" rtl="0" eaLnBrk="1" latinLnBrk="0" hangingPunct="1">
              <a:defRPr sz="1800" kern="1200">
                <a:solidFill>
                  <a:schemeClr val="tx1"/>
                </a:solidFill>
                <a:latin typeface="+mn-lt"/>
                <a:ea typeface="+mn-ea"/>
                <a:cs typeface="+mn-cs"/>
              </a:defRPr>
            </a:lvl8pPr>
            <a:lvl9pPr marL="3656795" algn="l" defTabSz="914199" rtl="0" eaLnBrk="1" latinLnBrk="0" hangingPunct="1">
              <a:defRPr sz="1800" kern="1200">
                <a:solidFill>
                  <a:schemeClr val="tx1"/>
                </a:solidFill>
                <a:latin typeface="+mn-lt"/>
                <a:ea typeface="+mn-ea"/>
                <a:cs typeface="+mn-cs"/>
              </a:defRPr>
            </a:lvl9pPr>
          </a:lstStyle>
          <a:p>
            <a:endParaRPr lang="fr-FR" dirty="0"/>
          </a:p>
        </p:txBody>
      </p:sp>
      <p:sp>
        <p:nvSpPr>
          <p:cNvPr id="7" name="Rectangle 6">
            <a:extLst>
              <a:ext uri="{FF2B5EF4-FFF2-40B4-BE49-F238E27FC236}">
                <a16:creationId xmlns:a16="http://schemas.microsoft.com/office/drawing/2014/main" id="{A0379DF7-5F1C-4ADF-85C0-0F77AA6FB340}"/>
              </a:ext>
            </a:extLst>
          </p:cNvPr>
          <p:cNvSpPr>
            <a:spLocks noChangeArrowheads="1"/>
          </p:cNvSpPr>
          <p:nvPr/>
        </p:nvSpPr>
        <p:spPr bwMode="auto">
          <a:xfrm>
            <a:off x="5116623" y="1448861"/>
            <a:ext cx="1656000" cy="360000"/>
          </a:xfrm>
          <a:prstGeom prst="rect">
            <a:avLst/>
          </a:prstGeom>
          <a:solidFill>
            <a:schemeClr val="accent6">
              <a:lumMod val="75000"/>
            </a:schemeClr>
          </a:solidFill>
          <a:ln w="3175" algn="ctr">
            <a:noFill/>
            <a:miter lim="800000"/>
            <a:headEnd/>
            <a:tailEnd/>
          </a:ln>
        </p:spPr>
        <p:txBody>
          <a:bodyPr wrap="none" anchor="ctr"/>
          <a:lstStyle>
            <a:defPPr>
              <a:defRPr lang="fr-FR"/>
            </a:defPPr>
            <a:lvl1pPr marL="0" algn="l" defTabSz="914199" rtl="0" eaLnBrk="1" latinLnBrk="0" hangingPunct="1">
              <a:defRPr sz="1800" kern="1200">
                <a:solidFill>
                  <a:schemeClr val="tx1"/>
                </a:solidFill>
                <a:latin typeface="+mn-lt"/>
                <a:ea typeface="+mn-ea"/>
                <a:cs typeface="+mn-cs"/>
              </a:defRPr>
            </a:lvl1pPr>
            <a:lvl2pPr marL="457100" algn="l" defTabSz="914199" rtl="0" eaLnBrk="1" latinLnBrk="0" hangingPunct="1">
              <a:defRPr sz="1800" kern="1200">
                <a:solidFill>
                  <a:schemeClr val="tx1"/>
                </a:solidFill>
                <a:latin typeface="+mn-lt"/>
                <a:ea typeface="+mn-ea"/>
                <a:cs typeface="+mn-cs"/>
              </a:defRPr>
            </a:lvl2pPr>
            <a:lvl3pPr marL="914199" algn="l" defTabSz="914199" rtl="0" eaLnBrk="1" latinLnBrk="0" hangingPunct="1">
              <a:defRPr sz="1800" kern="1200">
                <a:solidFill>
                  <a:schemeClr val="tx1"/>
                </a:solidFill>
                <a:latin typeface="+mn-lt"/>
                <a:ea typeface="+mn-ea"/>
                <a:cs typeface="+mn-cs"/>
              </a:defRPr>
            </a:lvl3pPr>
            <a:lvl4pPr marL="1371299" algn="l" defTabSz="914199" rtl="0" eaLnBrk="1" latinLnBrk="0" hangingPunct="1">
              <a:defRPr sz="1800" kern="1200">
                <a:solidFill>
                  <a:schemeClr val="tx1"/>
                </a:solidFill>
                <a:latin typeface="+mn-lt"/>
                <a:ea typeface="+mn-ea"/>
                <a:cs typeface="+mn-cs"/>
              </a:defRPr>
            </a:lvl4pPr>
            <a:lvl5pPr marL="1828398" algn="l" defTabSz="914199" rtl="0" eaLnBrk="1" latinLnBrk="0" hangingPunct="1">
              <a:defRPr sz="1800" kern="1200">
                <a:solidFill>
                  <a:schemeClr val="tx1"/>
                </a:solidFill>
                <a:latin typeface="+mn-lt"/>
                <a:ea typeface="+mn-ea"/>
                <a:cs typeface="+mn-cs"/>
              </a:defRPr>
            </a:lvl5pPr>
            <a:lvl6pPr marL="2285498" algn="l" defTabSz="914199" rtl="0" eaLnBrk="1" latinLnBrk="0" hangingPunct="1">
              <a:defRPr sz="1800" kern="1200">
                <a:solidFill>
                  <a:schemeClr val="tx1"/>
                </a:solidFill>
                <a:latin typeface="+mn-lt"/>
                <a:ea typeface="+mn-ea"/>
                <a:cs typeface="+mn-cs"/>
              </a:defRPr>
            </a:lvl6pPr>
            <a:lvl7pPr marL="2742596" algn="l" defTabSz="914199" rtl="0" eaLnBrk="1" latinLnBrk="0" hangingPunct="1">
              <a:defRPr sz="1800" kern="1200">
                <a:solidFill>
                  <a:schemeClr val="tx1"/>
                </a:solidFill>
                <a:latin typeface="+mn-lt"/>
                <a:ea typeface="+mn-ea"/>
                <a:cs typeface="+mn-cs"/>
              </a:defRPr>
            </a:lvl7pPr>
            <a:lvl8pPr marL="3199696" algn="l" defTabSz="914199" rtl="0" eaLnBrk="1" latinLnBrk="0" hangingPunct="1">
              <a:defRPr sz="1800" kern="1200">
                <a:solidFill>
                  <a:schemeClr val="tx1"/>
                </a:solidFill>
                <a:latin typeface="+mn-lt"/>
                <a:ea typeface="+mn-ea"/>
                <a:cs typeface="+mn-cs"/>
              </a:defRPr>
            </a:lvl8pPr>
            <a:lvl9pPr marL="3656795" algn="l" defTabSz="914199" rtl="0" eaLnBrk="1" latinLnBrk="0" hangingPunct="1">
              <a:defRPr sz="1800" kern="1200">
                <a:solidFill>
                  <a:schemeClr val="tx1"/>
                </a:solidFill>
                <a:latin typeface="+mn-lt"/>
                <a:ea typeface="+mn-ea"/>
                <a:cs typeface="+mn-cs"/>
              </a:defRPr>
            </a:lvl9pPr>
          </a:lstStyle>
          <a:p>
            <a:pPr algn="ctr">
              <a:lnSpc>
                <a:spcPct val="90000"/>
              </a:lnSpc>
              <a:tabLst>
                <a:tab pos="6464300" algn="r"/>
              </a:tabLst>
            </a:pPr>
            <a:r>
              <a:rPr lang="es-ES_tradnl" sz="2000" b="1" dirty="0" err="1">
                <a:solidFill>
                  <a:srgbClr val="FFFFFF"/>
                </a:solidFill>
              </a:rPr>
              <a:t>Tronc</a:t>
            </a:r>
            <a:r>
              <a:rPr lang="es-ES_tradnl" sz="2000" b="1" dirty="0">
                <a:solidFill>
                  <a:srgbClr val="FFFFFF"/>
                </a:solidFill>
              </a:rPr>
              <a:t> </a:t>
            </a:r>
            <a:r>
              <a:rPr lang="es-ES_tradnl" sz="2000" b="1" dirty="0" err="1">
                <a:solidFill>
                  <a:srgbClr val="FFFFFF"/>
                </a:solidFill>
              </a:rPr>
              <a:t>commun</a:t>
            </a:r>
            <a:endParaRPr lang="es-ES_tradnl" sz="2000" b="1" dirty="0">
              <a:solidFill>
                <a:srgbClr val="FFFFFF"/>
              </a:solidFill>
            </a:endParaRPr>
          </a:p>
        </p:txBody>
      </p:sp>
      <p:sp>
        <p:nvSpPr>
          <p:cNvPr id="8" name="AutoShape 21">
            <a:extLst>
              <a:ext uri="{FF2B5EF4-FFF2-40B4-BE49-F238E27FC236}">
                <a16:creationId xmlns:a16="http://schemas.microsoft.com/office/drawing/2014/main" id="{9AF7786E-D4A3-4DDE-B9ED-51E65EA11561}"/>
              </a:ext>
            </a:extLst>
          </p:cNvPr>
          <p:cNvSpPr>
            <a:spLocks noChangeArrowheads="1"/>
          </p:cNvSpPr>
          <p:nvPr/>
        </p:nvSpPr>
        <p:spPr bwMode="auto">
          <a:xfrm>
            <a:off x="2028825" y="2068415"/>
            <a:ext cx="8134350" cy="1026169"/>
          </a:xfrm>
          <a:prstGeom prst="homePlate">
            <a:avLst>
              <a:gd name="adj" fmla="val 22747"/>
            </a:avLst>
          </a:prstGeom>
          <a:solidFill>
            <a:schemeClr val="tx2"/>
          </a:solidFill>
          <a:ln w="9525">
            <a:noFill/>
            <a:prstDash val="solid"/>
            <a:miter lim="800000"/>
            <a:headEnd/>
            <a:tailEnd/>
          </a:ln>
        </p:spPr>
        <p:txBody>
          <a:bodyPr lIns="72000" tIns="36000" rIns="36000" bIns="36000" anchor="ctr"/>
          <a:lstStyle>
            <a:defPPr>
              <a:defRPr lang="fr-FR"/>
            </a:defPPr>
            <a:lvl1pPr marL="0" algn="l" defTabSz="914199" rtl="0" eaLnBrk="1" latinLnBrk="0" hangingPunct="1">
              <a:defRPr sz="1800" kern="1200">
                <a:solidFill>
                  <a:schemeClr val="tx1"/>
                </a:solidFill>
                <a:latin typeface="+mn-lt"/>
                <a:ea typeface="+mn-ea"/>
                <a:cs typeface="+mn-cs"/>
              </a:defRPr>
            </a:lvl1pPr>
            <a:lvl2pPr marL="457100" algn="l" defTabSz="914199" rtl="0" eaLnBrk="1" latinLnBrk="0" hangingPunct="1">
              <a:defRPr sz="1800" kern="1200">
                <a:solidFill>
                  <a:schemeClr val="tx1"/>
                </a:solidFill>
                <a:latin typeface="+mn-lt"/>
                <a:ea typeface="+mn-ea"/>
                <a:cs typeface="+mn-cs"/>
              </a:defRPr>
            </a:lvl2pPr>
            <a:lvl3pPr marL="914199" algn="l" defTabSz="914199" rtl="0" eaLnBrk="1" latinLnBrk="0" hangingPunct="1">
              <a:defRPr sz="1800" kern="1200">
                <a:solidFill>
                  <a:schemeClr val="tx1"/>
                </a:solidFill>
                <a:latin typeface="+mn-lt"/>
                <a:ea typeface="+mn-ea"/>
                <a:cs typeface="+mn-cs"/>
              </a:defRPr>
            </a:lvl3pPr>
            <a:lvl4pPr marL="1371299" algn="l" defTabSz="914199" rtl="0" eaLnBrk="1" latinLnBrk="0" hangingPunct="1">
              <a:defRPr sz="1800" kern="1200">
                <a:solidFill>
                  <a:schemeClr val="tx1"/>
                </a:solidFill>
                <a:latin typeface="+mn-lt"/>
                <a:ea typeface="+mn-ea"/>
                <a:cs typeface="+mn-cs"/>
              </a:defRPr>
            </a:lvl4pPr>
            <a:lvl5pPr marL="1828398" algn="l" defTabSz="914199" rtl="0" eaLnBrk="1" latinLnBrk="0" hangingPunct="1">
              <a:defRPr sz="1800" kern="1200">
                <a:solidFill>
                  <a:schemeClr val="tx1"/>
                </a:solidFill>
                <a:latin typeface="+mn-lt"/>
                <a:ea typeface="+mn-ea"/>
                <a:cs typeface="+mn-cs"/>
              </a:defRPr>
            </a:lvl5pPr>
            <a:lvl6pPr marL="2285498" algn="l" defTabSz="914199" rtl="0" eaLnBrk="1" latinLnBrk="0" hangingPunct="1">
              <a:defRPr sz="1800" kern="1200">
                <a:solidFill>
                  <a:schemeClr val="tx1"/>
                </a:solidFill>
                <a:latin typeface="+mn-lt"/>
                <a:ea typeface="+mn-ea"/>
                <a:cs typeface="+mn-cs"/>
              </a:defRPr>
            </a:lvl6pPr>
            <a:lvl7pPr marL="2742596" algn="l" defTabSz="914199" rtl="0" eaLnBrk="1" latinLnBrk="0" hangingPunct="1">
              <a:defRPr sz="1800" kern="1200">
                <a:solidFill>
                  <a:schemeClr val="tx1"/>
                </a:solidFill>
                <a:latin typeface="+mn-lt"/>
                <a:ea typeface="+mn-ea"/>
                <a:cs typeface="+mn-cs"/>
              </a:defRPr>
            </a:lvl7pPr>
            <a:lvl8pPr marL="3199696" algn="l" defTabSz="914199" rtl="0" eaLnBrk="1" latinLnBrk="0" hangingPunct="1">
              <a:defRPr sz="1800" kern="1200">
                <a:solidFill>
                  <a:schemeClr val="tx1"/>
                </a:solidFill>
                <a:latin typeface="+mn-lt"/>
                <a:ea typeface="+mn-ea"/>
                <a:cs typeface="+mn-cs"/>
              </a:defRPr>
            </a:lvl8pPr>
            <a:lvl9pPr marL="3656795" algn="l" defTabSz="914199" rtl="0" eaLnBrk="1" latinLnBrk="0" hangingPunct="1">
              <a:defRPr sz="1800" kern="1200">
                <a:solidFill>
                  <a:schemeClr val="tx1"/>
                </a:solidFill>
                <a:latin typeface="+mn-lt"/>
                <a:ea typeface="+mn-ea"/>
                <a:cs typeface="+mn-cs"/>
              </a:defRPr>
            </a:lvl9pPr>
          </a:lstStyle>
          <a:p>
            <a:pPr>
              <a:buClr>
                <a:srgbClr val="E2001A"/>
              </a:buClr>
              <a:buSzPct val="75000"/>
            </a:pPr>
            <a:r>
              <a:rPr lang="fr-FR" sz="2000" b="1" dirty="0">
                <a:solidFill>
                  <a:schemeClr val="accent6"/>
                </a:solidFill>
              </a:rPr>
              <a:t>Parcours « se construire en tant que personne »</a:t>
            </a:r>
          </a:p>
          <a:p>
            <a:pPr>
              <a:buClr>
                <a:srgbClr val="E2001A"/>
              </a:buClr>
              <a:buSzPct val="75000"/>
            </a:pPr>
            <a:r>
              <a:rPr lang="fr-FR" sz="1400" dirty="0">
                <a:solidFill>
                  <a:schemeClr val="bg1"/>
                </a:solidFill>
              </a:rPr>
              <a:t>-&gt; jeunes en rupture, ayant difficile à intégrer la maladie dans leur quotidien ou leur construction identitaire, et dont le besoin prioritaire est de pouvoir se construire comme personne plutôt que comme patient                                                                                 </a:t>
            </a:r>
          </a:p>
        </p:txBody>
      </p:sp>
      <p:sp>
        <p:nvSpPr>
          <p:cNvPr id="9" name="AutoShape 29">
            <a:extLst>
              <a:ext uri="{FF2B5EF4-FFF2-40B4-BE49-F238E27FC236}">
                <a16:creationId xmlns:a16="http://schemas.microsoft.com/office/drawing/2014/main" id="{D5540648-2EB4-4D84-BE45-0C193F45B004}"/>
              </a:ext>
            </a:extLst>
          </p:cNvPr>
          <p:cNvSpPr>
            <a:spLocks noChangeArrowheads="1"/>
          </p:cNvSpPr>
          <p:nvPr/>
        </p:nvSpPr>
        <p:spPr bwMode="auto">
          <a:xfrm>
            <a:off x="2028825" y="3226262"/>
            <a:ext cx="8134350" cy="868029"/>
          </a:xfrm>
          <a:prstGeom prst="homePlate">
            <a:avLst>
              <a:gd name="adj" fmla="val 22747"/>
            </a:avLst>
          </a:prstGeom>
          <a:solidFill>
            <a:schemeClr val="tx2"/>
          </a:solidFill>
          <a:ln w="9525">
            <a:noFill/>
            <a:prstDash val="solid"/>
            <a:miter lim="800000"/>
            <a:headEnd/>
            <a:tailEnd/>
          </a:ln>
        </p:spPr>
        <p:txBody>
          <a:bodyPr lIns="72000" tIns="36000" rIns="36000" bIns="36000" anchor="ctr"/>
          <a:lstStyle>
            <a:defPPr>
              <a:defRPr lang="fr-FR"/>
            </a:defPPr>
            <a:lvl1pPr marL="0" algn="l" defTabSz="914199" rtl="0" eaLnBrk="1" latinLnBrk="0" hangingPunct="1">
              <a:defRPr sz="1800" kern="1200">
                <a:solidFill>
                  <a:schemeClr val="tx1"/>
                </a:solidFill>
                <a:latin typeface="+mn-lt"/>
                <a:ea typeface="+mn-ea"/>
                <a:cs typeface="+mn-cs"/>
              </a:defRPr>
            </a:lvl1pPr>
            <a:lvl2pPr marL="457100" algn="l" defTabSz="914199" rtl="0" eaLnBrk="1" latinLnBrk="0" hangingPunct="1">
              <a:defRPr sz="1800" kern="1200">
                <a:solidFill>
                  <a:schemeClr val="tx1"/>
                </a:solidFill>
                <a:latin typeface="+mn-lt"/>
                <a:ea typeface="+mn-ea"/>
                <a:cs typeface="+mn-cs"/>
              </a:defRPr>
            </a:lvl2pPr>
            <a:lvl3pPr marL="914199" algn="l" defTabSz="914199" rtl="0" eaLnBrk="1" latinLnBrk="0" hangingPunct="1">
              <a:defRPr sz="1800" kern="1200">
                <a:solidFill>
                  <a:schemeClr val="tx1"/>
                </a:solidFill>
                <a:latin typeface="+mn-lt"/>
                <a:ea typeface="+mn-ea"/>
                <a:cs typeface="+mn-cs"/>
              </a:defRPr>
            </a:lvl3pPr>
            <a:lvl4pPr marL="1371299" algn="l" defTabSz="914199" rtl="0" eaLnBrk="1" latinLnBrk="0" hangingPunct="1">
              <a:defRPr sz="1800" kern="1200">
                <a:solidFill>
                  <a:schemeClr val="tx1"/>
                </a:solidFill>
                <a:latin typeface="+mn-lt"/>
                <a:ea typeface="+mn-ea"/>
                <a:cs typeface="+mn-cs"/>
              </a:defRPr>
            </a:lvl4pPr>
            <a:lvl5pPr marL="1828398" algn="l" defTabSz="914199" rtl="0" eaLnBrk="1" latinLnBrk="0" hangingPunct="1">
              <a:defRPr sz="1800" kern="1200">
                <a:solidFill>
                  <a:schemeClr val="tx1"/>
                </a:solidFill>
                <a:latin typeface="+mn-lt"/>
                <a:ea typeface="+mn-ea"/>
                <a:cs typeface="+mn-cs"/>
              </a:defRPr>
            </a:lvl5pPr>
            <a:lvl6pPr marL="2285498" algn="l" defTabSz="914199" rtl="0" eaLnBrk="1" latinLnBrk="0" hangingPunct="1">
              <a:defRPr sz="1800" kern="1200">
                <a:solidFill>
                  <a:schemeClr val="tx1"/>
                </a:solidFill>
                <a:latin typeface="+mn-lt"/>
                <a:ea typeface="+mn-ea"/>
                <a:cs typeface="+mn-cs"/>
              </a:defRPr>
            </a:lvl6pPr>
            <a:lvl7pPr marL="2742596" algn="l" defTabSz="914199" rtl="0" eaLnBrk="1" latinLnBrk="0" hangingPunct="1">
              <a:defRPr sz="1800" kern="1200">
                <a:solidFill>
                  <a:schemeClr val="tx1"/>
                </a:solidFill>
                <a:latin typeface="+mn-lt"/>
                <a:ea typeface="+mn-ea"/>
                <a:cs typeface="+mn-cs"/>
              </a:defRPr>
            </a:lvl7pPr>
            <a:lvl8pPr marL="3199696" algn="l" defTabSz="914199" rtl="0" eaLnBrk="1" latinLnBrk="0" hangingPunct="1">
              <a:defRPr sz="1800" kern="1200">
                <a:solidFill>
                  <a:schemeClr val="tx1"/>
                </a:solidFill>
                <a:latin typeface="+mn-lt"/>
                <a:ea typeface="+mn-ea"/>
                <a:cs typeface="+mn-cs"/>
              </a:defRPr>
            </a:lvl8pPr>
            <a:lvl9pPr marL="3656795" algn="l" defTabSz="914199" rtl="0" eaLnBrk="1" latinLnBrk="0" hangingPunct="1">
              <a:defRPr sz="1800" kern="1200">
                <a:solidFill>
                  <a:schemeClr val="tx1"/>
                </a:solidFill>
                <a:latin typeface="+mn-lt"/>
                <a:ea typeface="+mn-ea"/>
                <a:cs typeface="+mn-cs"/>
              </a:defRPr>
            </a:lvl9pPr>
          </a:lstStyle>
          <a:p>
            <a:pPr>
              <a:buClr>
                <a:srgbClr val="E2001A"/>
              </a:buClr>
              <a:buSzPct val="75000"/>
            </a:pPr>
            <a:r>
              <a:rPr lang="fr-FR" sz="2000" b="1" dirty="0">
                <a:solidFill>
                  <a:schemeClr val="accent6"/>
                </a:solidFill>
              </a:rPr>
              <a:t>Parcours « gérer sa santé au quotidien »</a:t>
            </a:r>
          </a:p>
          <a:p>
            <a:pPr>
              <a:buClr>
                <a:srgbClr val="E2001A"/>
              </a:buClr>
              <a:buSzPct val="75000"/>
            </a:pPr>
            <a:r>
              <a:rPr lang="fr-FR" sz="1400" dirty="0">
                <a:solidFill>
                  <a:schemeClr val="bg1"/>
                </a:solidFill>
              </a:rPr>
              <a:t>-&gt; jeunes pour lesquels le transfert de compétences par les parents n’est pas initié ou en demande de mieux gérer leur maladie et traitement</a:t>
            </a:r>
          </a:p>
        </p:txBody>
      </p:sp>
      <p:sp>
        <p:nvSpPr>
          <p:cNvPr id="10" name="AutoShape 30">
            <a:extLst>
              <a:ext uri="{FF2B5EF4-FFF2-40B4-BE49-F238E27FC236}">
                <a16:creationId xmlns:a16="http://schemas.microsoft.com/office/drawing/2014/main" id="{19FA8664-E449-4A1B-8826-3436F3CA8E3A}"/>
              </a:ext>
            </a:extLst>
          </p:cNvPr>
          <p:cNvSpPr>
            <a:spLocks noChangeArrowheads="1"/>
          </p:cNvSpPr>
          <p:nvPr/>
        </p:nvSpPr>
        <p:spPr bwMode="auto">
          <a:xfrm>
            <a:off x="2028825" y="4245379"/>
            <a:ext cx="8134350" cy="941508"/>
          </a:xfrm>
          <a:prstGeom prst="homePlate">
            <a:avLst>
              <a:gd name="adj" fmla="val 22747"/>
            </a:avLst>
          </a:prstGeom>
          <a:solidFill>
            <a:schemeClr val="tx2"/>
          </a:solidFill>
          <a:ln w="9525">
            <a:noFill/>
            <a:prstDash val="solid"/>
            <a:miter lim="800000"/>
            <a:headEnd/>
            <a:tailEnd/>
          </a:ln>
        </p:spPr>
        <p:txBody>
          <a:bodyPr lIns="72000" tIns="36000" rIns="36000" bIns="36000" anchor="ctr"/>
          <a:lstStyle>
            <a:defPPr>
              <a:defRPr lang="fr-FR"/>
            </a:defPPr>
            <a:lvl1pPr marL="0" algn="l" defTabSz="914199" rtl="0" eaLnBrk="1" latinLnBrk="0" hangingPunct="1">
              <a:defRPr sz="1800" kern="1200">
                <a:solidFill>
                  <a:schemeClr val="tx1"/>
                </a:solidFill>
                <a:latin typeface="+mn-lt"/>
                <a:ea typeface="+mn-ea"/>
                <a:cs typeface="+mn-cs"/>
              </a:defRPr>
            </a:lvl1pPr>
            <a:lvl2pPr marL="457100" algn="l" defTabSz="914199" rtl="0" eaLnBrk="1" latinLnBrk="0" hangingPunct="1">
              <a:defRPr sz="1800" kern="1200">
                <a:solidFill>
                  <a:schemeClr val="tx1"/>
                </a:solidFill>
                <a:latin typeface="+mn-lt"/>
                <a:ea typeface="+mn-ea"/>
                <a:cs typeface="+mn-cs"/>
              </a:defRPr>
            </a:lvl2pPr>
            <a:lvl3pPr marL="914199" algn="l" defTabSz="914199" rtl="0" eaLnBrk="1" latinLnBrk="0" hangingPunct="1">
              <a:defRPr sz="1800" kern="1200">
                <a:solidFill>
                  <a:schemeClr val="tx1"/>
                </a:solidFill>
                <a:latin typeface="+mn-lt"/>
                <a:ea typeface="+mn-ea"/>
                <a:cs typeface="+mn-cs"/>
              </a:defRPr>
            </a:lvl3pPr>
            <a:lvl4pPr marL="1371299" algn="l" defTabSz="914199" rtl="0" eaLnBrk="1" latinLnBrk="0" hangingPunct="1">
              <a:defRPr sz="1800" kern="1200">
                <a:solidFill>
                  <a:schemeClr val="tx1"/>
                </a:solidFill>
                <a:latin typeface="+mn-lt"/>
                <a:ea typeface="+mn-ea"/>
                <a:cs typeface="+mn-cs"/>
              </a:defRPr>
            </a:lvl4pPr>
            <a:lvl5pPr marL="1828398" algn="l" defTabSz="914199" rtl="0" eaLnBrk="1" latinLnBrk="0" hangingPunct="1">
              <a:defRPr sz="1800" kern="1200">
                <a:solidFill>
                  <a:schemeClr val="tx1"/>
                </a:solidFill>
                <a:latin typeface="+mn-lt"/>
                <a:ea typeface="+mn-ea"/>
                <a:cs typeface="+mn-cs"/>
              </a:defRPr>
            </a:lvl5pPr>
            <a:lvl6pPr marL="2285498" algn="l" defTabSz="914199" rtl="0" eaLnBrk="1" latinLnBrk="0" hangingPunct="1">
              <a:defRPr sz="1800" kern="1200">
                <a:solidFill>
                  <a:schemeClr val="tx1"/>
                </a:solidFill>
                <a:latin typeface="+mn-lt"/>
                <a:ea typeface="+mn-ea"/>
                <a:cs typeface="+mn-cs"/>
              </a:defRPr>
            </a:lvl6pPr>
            <a:lvl7pPr marL="2742596" algn="l" defTabSz="914199" rtl="0" eaLnBrk="1" latinLnBrk="0" hangingPunct="1">
              <a:defRPr sz="1800" kern="1200">
                <a:solidFill>
                  <a:schemeClr val="tx1"/>
                </a:solidFill>
                <a:latin typeface="+mn-lt"/>
                <a:ea typeface="+mn-ea"/>
                <a:cs typeface="+mn-cs"/>
              </a:defRPr>
            </a:lvl7pPr>
            <a:lvl8pPr marL="3199696" algn="l" defTabSz="914199" rtl="0" eaLnBrk="1" latinLnBrk="0" hangingPunct="1">
              <a:defRPr sz="1800" kern="1200">
                <a:solidFill>
                  <a:schemeClr val="tx1"/>
                </a:solidFill>
                <a:latin typeface="+mn-lt"/>
                <a:ea typeface="+mn-ea"/>
                <a:cs typeface="+mn-cs"/>
              </a:defRPr>
            </a:lvl8pPr>
            <a:lvl9pPr marL="3656795" algn="l" defTabSz="914199" rtl="0" eaLnBrk="1" latinLnBrk="0" hangingPunct="1">
              <a:defRPr sz="1800" kern="1200">
                <a:solidFill>
                  <a:schemeClr val="tx1"/>
                </a:solidFill>
                <a:latin typeface="+mn-lt"/>
                <a:ea typeface="+mn-ea"/>
                <a:cs typeface="+mn-cs"/>
              </a:defRPr>
            </a:lvl9pPr>
          </a:lstStyle>
          <a:p>
            <a:pPr marL="174625" indent="-174625">
              <a:spcBef>
                <a:spcPct val="25000"/>
              </a:spcBef>
              <a:buClr>
                <a:srgbClr val="E2001A"/>
              </a:buClr>
              <a:buSzPct val="75000"/>
            </a:pPr>
            <a:r>
              <a:rPr lang="fr-FR" sz="2000" b="1" dirty="0">
                <a:solidFill>
                  <a:schemeClr val="accent6"/>
                </a:solidFill>
              </a:rPr>
              <a:t>Parcours « maintenir le bon suivi »</a:t>
            </a:r>
          </a:p>
          <a:p>
            <a:pPr>
              <a:buClr>
                <a:srgbClr val="E2001A"/>
              </a:buClr>
              <a:buSzPct val="75000"/>
            </a:pPr>
            <a:r>
              <a:rPr lang="fr-FR" sz="1400" dirty="0">
                <a:solidFill>
                  <a:schemeClr val="bg1"/>
                </a:solidFill>
                <a:sym typeface="Wingdings" panose="05000000000000000000" pitchFamily="2" charset="2"/>
              </a:rPr>
              <a:t> </a:t>
            </a:r>
            <a:r>
              <a:rPr lang="fr-FR" sz="1400" dirty="0">
                <a:solidFill>
                  <a:schemeClr val="bg1"/>
                </a:solidFill>
              </a:rPr>
              <a:t>jeunes n’exprimant pas de besoins éducatifs particuliers, l’ETP pouvant alors se limiter à une éducation à minima notamment sur les soins adultes et leur fonctionnement, incluant les parents.</a:t>
            </a:r>
          </a:p>
        </p:txBody>
      </p:sp>
      <p:sp>
        <p:nvSpPr>
          <p:cNvPr id="13" name="ZoneTexte 12">
            <a:extLst>
              <a:ext uri="{FF2B5EF4-FFF2-40B4-BE49-F238E27FC236}">
                <a16:creationId xmlns:a16="http://schemas.microsoft.com/office/drawing/2014/main" id="{09B373F6-CD74-49CD-AD78-46B5A825A44E}"/>
              </a:ext>
            </a:extLst>
          </p:cNvPr>
          <p:cNvSpPr txBox="1"/>
          <p:nvPr/>
        </p:nvSpPr>
        <p:spPr>
          <a:xfrm>
            <a:off x="5238750" y="5332939"/>
            <a:ext cx="1466850" cy="523220"/>
          </a:xfrm>
          <a:prstGeom prst="rect">
            <a:avLst/>
          </a:prstGeom>
          <a:noFill/>
        </p:spPr>
        <p:txBody>
          <a:bodyPr wrap="square" rtlCol="0">
            <a:spAutoFit/>
          </a:bodyPr>
          <a:lstStyle/>
          <a:p>
            <a:pPr algn="ctr"/>
            <a:r>
              <a:rPr lang="fr-FR" sz="1400" b="1" dirty="0"/>
              <a:t>Education aux soins adultes</a:t>
            </a:r>
          </a:p>
        </p:txBody>
      </p:sp>
      <p:sp>
        <p:nvSpPr>
          <p:cNvPr id="15" name="ZoneTexte 14">
            <a:extLst>
              <a:ext uri="{FF2B5EF4-FFF2-40B4-BE49-F238E27FC236}">
                <a16:creationId xmlns:a16="http://schemas.microsoft.com/office/drawing/2014/main" id="{FD781240-404A-447D-9BDE-6A7D595CA6CB}"/>
              </a:ext>
            </a:extLst>
          </p:cNvPr>
          <p:cNvSpPr txBox="1"/>
          <p:nvPr/>
        </p:nvSpPr>
        <p:spPr>
          <a:xfrm>
            <a:off x="2523505" y="5987020"/>
            <a:ext cx="1981200" cy="369332"/>
          </a:xfrm>
          <a:prstGeom prst="rect">
            <a:avLst/>
          </a:prstGeom>
          <a:noFill/>
        </p:spPr>
        <p:txBody>
          <a:bodyPr wrap="square" rtlCol="0">
            <a:spAutoFit/>
          </a:bodyPr>
          <a:lstStyle/>
          <a:p>
            <a:pPr algn="ctr"/>
            <a:r>
              <a:rPr lang="fr-FR" i="1" dirty="0">
                <a:solidFill>
                  <a:schemeClr val="tx2"/>
                </a:solidFill>
              </a:rPr>
              <a:t>Pédiatrie</a:t>
            </a:r>
          </a:p>
        </p:txBody>
      </p:sp>
      <p:sp>
        <p:nvSpPr>
          <p:cNvPr id="16" name="ZoneTexte 15">
            <a:extLst>
              <a:ext uri="{FF2B5EF4-FFF2-40B4-BE49-F238E27FC236}">
                <a16:creationId xmlns:a16="http://schemas.microsoft.com/office/drawing/2014/main" id="{56023D96-675D-4C92-BE72-211A004E8328}"/>
              </a:ext>
            </a:extLst>
          </p:cNvPr>
          <p:cNvSpPr txBox="1"/>
          <p:nvPr/>
        </p:nvSpPr>
        <p:spPr>
          <a:xfrm>
            <a:off x="7384540" y="5975779"/>
            <a:ext cx="1981200" cy="369332"/>
          </a:xfrm>
          <a:prstGeom prst="rect">
            <a:avLst/>
          </a:prstGeom>
          <a:noFill/>
        </p:spPr>
        <p:txBody>
          <a:bodyPr wrap="square" rtlCol="0">
            <a:spAutoFit/>
          </a:bodyPr>
          <a:lstStyle/>
          <a:p>
            <a:pPr algn="ctr"/>
            <a:r>
              <a:rPr lang="fr-FR" i="1" dirty="0">
                <a:solidFill>
                  <a:schemeClr val="tx2"/>
                </a:solidFill>
              </a:rPr>
              <a:t>Soins adultes</a:t>
            </a:r>
          </a:p>
        </p:txBody>
      </p:sp>
      <p:cxnSp>
        <p:nvCxnSpPr>
          <p:cNvPr id="18" name="Connecteur droit 17">
            <a:extLst>
              <a:ext uri="{FF2B5EF4-FFF2-40B4-BE49-F238E27FC236}">
                <a16:creationId xmlns:a16="http://schemas.microsoft.com/office/drawing/2014/main" id="{FF8EAAB9-8085-4C16-956C-AD61212A645B}"/>
              </a:ext>
            </a:extLst>
          </p:cNvPr>
          <p:cNvCxnSpPr>
            <a:cxnSpLocks/>
          </p:cNvCxnSpPr>
          <p:nvPr/>
        </p:nvCxnSpPr>
        <p:spPr>
          <a:xfrm>
            <a:off x="4647406" y="6183700"/>
            <a:ext cx="2649538"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Image 2">
            <a:extLst>
              <a:ext uri="{FF2B5EF4-FFF2-40B4-BE49-F238E27FC236}">
                <a16:creationId xmlns:a16="http://schemas.microsoft.com/office/drawing/2014/main" id="{55A70708-C323-4456-918D-474CFACC09B9}"/>
              </a:ext>
            </a:extLst>
          </p:cNvPr>
          <p:cNvPicPr>
            <a:picLocks noChangeAspect="1"/>
          </p:cNvPicPr>
          <p:nvPr/>
        </p:nvPicPr>
        <p:blipFill>
          <a:blip r:embed="rId2"/>
          <a:stretch>
            <a:fillRect/>
          </a:stretch>
        </p:blipFill>
        <p:spPr>
          <a:xfrm>
            <a:off x="2153936" y="1671113"/>
            <a:ext cx="690865" cy="1397390"/>
          </a:xfrm>
          <a:prstGeom prst="rect">
            <a:avLst/>
          </a:prstGeom>
        </p:spPr>
      </p:pic>
      <p:pic>
        <p:nvPicPr>
          <p:cNvPr id="14" name="Image 13">
            <a:extLst>
              <a:ext uri="{FF2B5EF4-FFF2-40B4-BE49-F238E27FC236}">
                <a16:creationId xmlns:a16="http://schemas.microsoft.com/office/drawing/2014/main" id="{5D1C34C4-23E0-4599-ADA8-DD632696A026}"/>
              </a:ext>
            </a:extLst>
          </p:cNvPr>
          <p:cNvPicPr>
            <a:picLocks noChangeAspect="1"/>
          </p:cNvPicPr>
          <p:nvPr/>
        </p:nvPicPr>
        <p:blipFill>
          <a:blip r:embed="rId2"/>
          <a:stretch>
            <a:fillRect/>
          </a:stretch>
        </p:blipFill>
        <p:spPr>
          <a:xfrm>
            <a:off x="3503779" y="2793189"/>
            <a:ext cx="690865" cy="1397390"/>
          </a:xfrm>
          <a:prstGeom prst="rect">
            <a:avLst/>
          </a:prstGeom>
        </p:spPr>
      </p:pic>
      <p:pic>
        <p:nvPicPr>
          <p:cNvPr id="17" name="Image 16">
            <a:extLst>
              <a:ext uri="{FF2B5EF4-FFF2-40B4-BE49-F238E27FC236}">
                <a16:creationId xmlns:a16="http://schemas.microsoft.com/office/drawing/2014/main" id="{26568653-554F-4D6D-8F55-2373795D4D41}"/>
              </a:ext>
            </a:extLst>
          </p:cNvPr>
          <p:cNvPicPr>
            <a:picLocks noChangeAspect="1"/>
          </p:cNvPicPr>
          <p:nvPr/>
        </p:nvPicPr>
        <p:blipFill>
          <a:blip r:embed="rId2"/>
          <a:stretch>
            <a:fillRect/>
          </a:stretch>
        </p:blipFill>
        <p:spPr>
          <a:xfrm>
            <a:off x="5013659" y="3846400"/>
            <a:ext cx="690865" cy="1397390"/>
          </a:xfrm>
          <a:prstGeom prst="rect">
            <a:avLst/>
          </a:prstGeom>
        </p:spPr>
      </p:pic>
      <p:pic>
        <p:nvPicPr>
          <p:cNvPr id="12" name="Image 11">
            <a:extLst>
              <a:ext uri="{FF2B5EF4-FFF2-40B4-BE49-F238E27FC236}">
                <a16:creationId xmlns:a16="http://schemas.microsoft.com/office/drawing/2014/main" id="{53AFF34A-0BA3-4239-BF4E-54F39FFD8FD0}"/>
              </a:ext>
            </a:extLst>
          </p:cNvPr>
          <p:cNvPicPr>
            <a:picLocks noChangeAspect="1"/>
          </p:cNvPicPr>
          <p:nvPr/>
        </p:nvPicPr>
        <p:blipFill>
          <a:blip r:embed="rId2"/>
          <a:stretch>
            <a:fillRect/>
          </a:stretch>
        </p:blipFill>
        <p:spPr>
          <a:xfrm>
            <a:off x="4067691" y="1968413"/>
            <a:ext cx="690865" cy="1126171"/>
          </a:xfrm>
          <a:prstGeom prst="rect">
            <a:avLst/>
          </a:prstGeom>
        </p:spPr>
      </p:pic>
      <p:pic>
        <p:nvPicPr>
          <p:cNvPr id="20" name="Image 19">
            <a:extLst>
              <a:ext uri="{FF2B5EF4-FFF2-40B4-BE49-F238E27FC236}">
                <a16:creationId xmlns:a16="http://schemas.microsoft.com/office/drawing/2014/main" id="{98120159-C149-4F9C-B1DC-6C0A04E652F6}"/>
              </a:ext>
            </a:extLst>
          </p:cNvPr>
          <p:cNvPicPr>
            <a:picLocks noChangeAspect="1"/>
          </p:cNvPicPr>
          <p:nvPr/>
        </p:nvPicPr>
        <p:blipFill>
          <a:blip r:embed="rId2"/>
          <a:stretch>
            <a:fillRect/>
          </a:stretch>
        </p:blipFill>
        <p:spPr>
          <a:xfrm>
            <a:off x="4119799" y="3043664"/>
            <a:ext cx="690865" cy="1126171"/>
          </a:xfrm>
          <a:prstGeom prst="rect">
            <a:avLst/>
          </a:prstGeom>
        </p:spPr>
      </p:pic>
    </p:spTree>
    <p:extLst>
      <p:ext uri="{BB962C8B-B14F-4D97-AF65-F5344CB8AC3E}">
        <p14:creationId xmlns:p14="http://schemas.microsoft.com/office/powerpoint/2010/main" val="302669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4" fill="hold" nodeType="clickEffect">
                                  <p:stCondLst>
                                    <p:cond delay="0"/>
                                  </p:stCondLst>
                                  <p:childTnLst>
                                    <p:animEffect transition="out" filter="wipe(down)">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22" presetClass="exit" presetSubtype="4" fill="hold" nodeType="withEffect">
                                  <p:stCondLst>
                                    <p:cond delay="0"/>
                                  </p:stCondLst>
                                  <p:childTnLst>
                                    <p:animEffect transition="out" filter="wipe(down)">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par>
                                <p:cTn id="19" presetID="22" presetClass="exit" presetSubtype="4" fill="hold" nodeType="withEffect">
                                  <p:stCondLst>
                                    <p:cond delay="0"/>
                                  </p:stCondLst>
                                  <p:childTnLst>
                                    <p:animEffect transition="out" filter="wipe(down)">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nodeType="clickEffect">
                                  <p:stCondLst>
                                    <p:cond delay="0"/>
                                  </p:stCondLst>
                                  <p:childTnLst>
                                    <p:animEffect transition="out" filter="wipe(down)">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22" presetClass="exit" presetSubtype="4" fill="hold" nodeType="withEffect">
                                  <p:stCondLst>
                                    <p:cond delay="0"/>
                                  </p:stCondLst>
                                  <p:childTnLst>
                                    <p:animEffect transition="out" filter="wipe(down)">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E6936C4A-2665-CA49-B6F4-6CA76BAD9921}" type="slidenum">
              <a:rPr lang="fr-FR" smtClean="0"/>
              <a:pPr/>
              <a:t>1</a:t>
            </a:fld>
            <a:endParaRPr lang="fr-FR"/>
          </a:p>
        </p:txBody>
      </p:sp>
      <p:sp>
        <p:nvSpPr>
          <p:cNvPr id="4" name="Titre 3"/>
          <p:cNvSpPr>
            <a:spLocks noGrp="1"/>
          </p:cNvSpPr>
          <p:nvPr>
            <p:ph type="title"/>
          </p:nvPr>
        </p:nvSpPr>
        <p:spPr/>
        <p:txBody>
          <a:bodyPr>
            <a:normAutofit/>
          </a:bodyPr>
          <a:lstStyle/>
          <a:p>
            <a:r>
              <a:rPr lang="fr-FR" sz="2600" b="1" dirty="0"/>
              <a:t>Un processus complexe et multifactoriel</a:t>
            </a:r>
          </a:p>
        </p:txBody>
      </p:sp>
      <p:pic>
        <p:nvPicPr>
          <p:cNvPr id="6" name="Image 5" descr="Macintosh HD:Users:secreteria2 1:Desktop:Capture d’écran 2019-03-11 à 10.55.56.png"/>
          <p:cNvPicPr/>
          <p:nvPr/>
        </p:nvPicPr>
        <p:blipFill rotWithShape="1">
          <a:blip r:embed="rId2">
            <a:extLst>
              <a:ext uri="{28A0092B-C50C-407E-A947-70E740481C1C}">
                <a14:useLocalDpi xmlns:a14="http://schemas.microsoft.com/office/drawing/2010/main" val="0"/>
              </a:ext>
            </a:extLst>
          </a:blip>
          <a:srcRect l="-1" t="-1328" r="718" b="30723"/>
          <a:stretch/>
        </p:blipFill>
        <p:spPr bwMode="auto">
          <a:xfrm>
            <a:off x="1962020" y="1868265"/>
            <a:ext cx="5871869" cy="4448077"/>
          </a:xfrm>
          <a:prstGeom prst="rect">
            <a:avLst/>
          </a:prstGeom>
          <a:noFill/>
          <a:ln>
            <a:noFill/>
          </a:ln>
        </p:spPr>
      </p:pic>
      <p:sp>
        <p:nvSpPr>
          <p:cNvPr id="7" name="Rectangle 6"/>
          <p:cNvSpPr/>
          <p:nvPr/>
        </p:nvSpPr>
        <p:spPr>
          <a:xfrm>
            <a:off x="1962020" y="1366590"/>
            <a:ext cx="3458433" cy="461665"/>
          </a:xfrm>
          <a:prstGeom prst="rect">
            <a:avLst/>
          </a:prstGeom>
        </p:spPr>
        <p:txBody>
          <a:bodyPr wrap="square">
            <a:spAutoFit/>
          </a:bodyPr>
          <a:lstStyle/>
          <a:p>
            <a:r>
              <a:rPr lang="fr-FR" sz="1400" b="1" i="1" dirty="0" err="1">
                <a:solidFill>
                  <a:srgbClr val="1F497D"/>
                </a:solidFill>
              </a:rPr>
              <a:t>Health</a:t>
            </a:r>
            <a:r>
              <a:rPr lang="fr-FR" sz="1400" b="1" i="1" dirty="0">
                <a:solidFill>
                  <a:srgbClr val="1F497D"/>
                </a:solidFill>
              </a:rPr>
              <a:t> Care Transition </a:t>
            </a:r>
            <a:r>
              <a:rPr lang="fr-FR" sz="1400" b="1" i="1" dirty="0" err="1">
                <a:solidFill>
                  <a:srgbClr val="1F497D"/>
                </a:solidFill>
              </a:rPr>
              <a:t>Theoretical</a:t>
            </a:r>
            <a:r>
              <a:rPr lang="fr-FR" sz="1400" b="1" i="1" dirty="0">
                <a:solidFill>
                  <a:srgbClr val="1F497D"/>
                </a:solidFill>
              </a:rPr>
              <a:t> Model</a:t>
            </a:r>
            <a:r>
              <a:rPr lang="fr-FR" sz="1400" b="1" dirty="0">
                <a:solidFill>
                  <a:srgbClr val="1F497D"/>
                </a:solidFill>
              </a:rPr>
              <a:t> </a:t>
            </a:r>
            <a:r>
              <a:rPr lang="fr-FR" sz="1000" i="1" dirty="0" err="1"/>
              <a:t>Betz</a:t>
            </a:r>
            <a:r>
              <a:rPr lang="fr-FR" sz="1000" i="1" dirty="0"/>
              <a:t> et al., 2014</a:t>
            </a:r>
          </a:p>
        </p:txBody>
      </p:sp>
      <p:pic>
        <p:nvPicPr>
          <p:cNvPr id="1026" name="Picture 2" descr="RÃ©sultat de recherche d'images pour &quot;entonnoir icon&quot;">
            <a:extLst>
              <a:ext uri="{FF2B5EF4-FFF2-40B4-BE49-F238E27FC236}">
                <a16:creationId xmlns:a16="http://schemas.microsoft.com/office/drawing/2014/main" id="{71514902-2578-4433-B59D-26F578ACDF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8536" y="2127134"/>
            <a:ext cx="1179576" cy="987784"/>
          </a:xfrm>
          <a:prstGeom prst="rect">
            <a:avLst/>
          </a:prstGeom>
          <a:noFill/>
          <a:extLst>
            <a:ext uri="{909E8E84-426E-40dd-AFC4-6F175D3DCCD1}">
              <a14:hiddenFill xmlns=""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58D0426A-B02C-40B5-9715-DCE53B37D230}"/>
              </a:ext>
            </a:extLst>
          </p:cNvPr>
          <p:cNvSpPr txBox="1"/>
          <p:nvPr/>
        </p:nvSpPr>
        <p:spPr>
          <a:xfrm>
            <a:off x="7744521" y="1757802"/>
            <a:ext cx="2620027" cy="369332"/>
          </a:xfrm>
          <a:prstGeom prst="rect">
            <a:avLst/>
          </a:prstGeom>
          <a:noFill/>
        </p:spPr>
        <p:txBody>
          <a:bodyPr wrap="square" rtlCol="0">
            <a:spAutoFit/>
          </a:bodyPr>
          <a:lstStyle/>
          <a:p>
            <a:r>
              <a:rPr lang="fr-FR" b="1" dirty="0">
                <a:solidFill>
                  <a:schemeClr val="accent6">
                    <a:lumMod val="75000"/>
                  </a:schemeClr>
                </a:solidFill>
              </a:rPr>
              <a:t>Un dispositif global…</a:t>
            </a:r>
          </a:p>
        </p:txBody>
      </p:sp>
      <p:sp>
        <p:nvSpPr>
          <p:cNvPr id="9" name="ZoneTexte 8">
            <a:extLst>
              <a:ext uri="{FF2B5EF4-FFF2-40B4-BE49-F238E27FC236}">
                <a16:creationId xmlns:a16="http://schemas.microsoft.com/office/drawing/2014/main" id="{EAE4D8B4-C986-4E7E-838C-ECDEA8A76343}"/>
              </a:ext>
            </a:extLst>
          </p:cNvPr>
          <p:cNvSpPr txBox="1"/>
          <p:nvPr/>
        </p:nvSpPr>
        <p:spPr>
          <a:xfrm>
            <a:off x="7822897" y="3026666"/>
            <a:ext cx="2620027" cy="830997"/>
          </a:xfrm>
          <a:prstGeom prst="rect">
            <a:avLst/>
          </a:prstGeom>
          <a:noFill/>
        </p:spPr>
        <p:txBody>
          <a:bodyPr wrap="square" rtlCol="0">
            <a:spAutoFit/>
          </a:bodyPr>
          <a:lstStyle/>
          <a:p>
            <a:r>
              <a:rPr lang="fr-FR" sz="1600" dirty="0">
                <a:solidFill>
                  <a:schemeClr val="accent6">
                    <a:lumMod val="75000"/>
                  </a:schemeClr>
                </a:solidFill>
              </a:rPr>
              <a:t>… comprenant une série </a:t>
            </a:r>
            <a:r>
              <a:rPr lang="fr-FR" sz="1600" b="1" dirty="0">
                <a:solidFill>
                  <a:schemeClr val="accent6">
                    <a:lumMod val="75000"/>
                  </a:schemeClr>
                </a:solidFill>
              </a:rPr>
              <a:t>d’intervention spécifiques</a:t>
            </a:r>
            <a:r>
              <a:rPr lang="fr-FR" sz="1600" dirty="0">
                <a:solidFill>
                  <a:schemeClr val="accent6">
                    <a:lumMod val="75000"/>
                  </a:schemeClr>
                </a:solidFill>
              </a:rPr>
              <a:t>, par domaine</a:t>
            </a:r>
          </a:p>
        </p:txBody>
      </p:sp>
      <p:pic>
        <p:nvPicPr>
          <p:cNvPr id="11" name="Picture 2" descr="RÃ©sultat de recherche d'images pour &quot;magnifying glass icon&quot;">
            <a:extLst>
              <a:ext uri="{FF2B5EF4-FFF2-40B4-BE49-F238E27FC236}">
                <a16:creationId xmlns:a16="http://schemas.microsoft.com/office/drawing/2014/main" id="{98311703-DFE7-4FBD-B578-736EF5EBDD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2901" y="5334001"/>
            <a:ext cx="1801112" cy="1092803"/>
          </a:xfrm>
          <a:prstGeom prst="rect">
            <a:avLst/>
          </a:prstGeom>
          <a:noFill/>
          <a:extLst>
            <a:ext uri="{909E8E84-426E-40dd-AFC4-6F175D3DCCD1}">
              <a14:hiddenFill xmlns="" xmlns:a14="http://schemas.microsoft.com/office/drawing/2010/main">
                <a:solidFill>
                  <a:srgbClr val="FFFFFF"/>
                </a:solidFill>
              </a14:hiddenFill>
            </a:ext>
          </a:extLst>
        </p:spPr>
      </p:pic>
      <p:cxnSp>
        <p:nvCxnSpPr>
          <p:cNvPr id="10" name="Connecteur droit 9">
            <a:extLst>
              <a:ext uri="{FF2B5EF4-FFF2-40B4-BE49-F238E27FC236}">
                <a16:creationId xmlns:a16="http://schemas.microsoft.com/office/drawing/2014/main" id="{2D81CD34-B4FF-477E-83D1-AD957CBE5176}"/>
              </a:ext>
            </a:extLst>
          </p:cNvPr>
          <p:cNvCxnSpPr>
            <a:cxnSpLocks/>
          </p:cNvCxnSpPr>
          <p:nvPr/>
        </p:nvCxnSpPr>
        <p:spPr>
          <a:xfrm flipV="1">
            <a:off x="6416040" y="4908472"/>
            <a:ext cx="1499616" cy="257888"/>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12" name="ZoneTexte 11">
            <a:extLst>
              <a:ext uri="{FF2B5EF4-FFF2-40B4-BE49-F238E27FC236}">
                <a16:creationId xmlns:a16="http://schemas.microsoft.com/office/drawing/2014/main" id="{7FC2A061-E27A-4AA6-837C-B4B95EAF0A42}"/>
              </a:ext>
            </a:extLst>
          </p:cNvPr>
          <p:cNvSpPr txBox="1"/>
          <p:nvPr/>
        </p:nvSpPr>
        <p:spPr>
          <a:xfrm>
            <a:off x="8030319" y="4412743"/>
            <a:ext cx="2334229" cy="1138773"/>
          </a:xfrm>
          <a:prstGeom prst="rect">
            <a:avLst/>
          </a:prstGeom>
          <a:noFill/>
        </p:spPr>
        <p:txBody>
          <a:bodyPr wrap="square" rtlCol="0">
            <a:spAutoFit/>
          </a:bodyPr>
          <a:lstStyle/>
          <a:p>
            <a:r>
              <a:rPr lang="fr-FR" sz="1700" dirty="0">
                <a:solidFill>
                  <a:schemeClr val="tx2"/>
                </a:solidFill>
              </a:rPr>
              <a:t>Une proposition de modèle d’intervention agissant sur le </a:t>
            </a:r>
          </a:p>
          <a:p>
            <a:r>
              <a:rPr lang="fr-FR" sz="1700" dirty="0">
                <a:solidFill>
                  <a:schemeClr val="tx2"/>
                </a:solidFill>
              </a:rPr>
              <a:t>domaine individuel</a:t>
            </a:r>
          </a:p>
        </p:txBody>
      </p:sp>
      <p:pic>
        <p:nvPicPr>
          <p:cNvPr id="13" name="Image 12" descr="Macintosh HD:Users:secreteria2 1:Desktop:Capture d’écran 2019-03-11 à 10.55.56.png">
            <a:extLst>
              <a:ext uri="{FF2B5EF4-FFF2-40B4-BE49-F238E27FC236}">
                <a16:creationId xmlns:a16="http://schemas.microsoft.com/office/drawing/2014/main" id="{7A4CE639-CDB1-41B5-9513-4793CB73E3B7}"/>
              </a:ext>
            </a:extLst>
          </p:cNvPr>
          <p:cNvPicPr/>
          <p:nvPr/>
        </p:nvPicPr>
        <p:blipFill rotWithShape="1">
          <a:blip r:embed="rId2">
            <a:extLst>
              <a:ext uri="{28A0092B-C50C-407E-A947-70E740481C1C}">
                <a14:useLocalDpi xmlns:a14="http://schemas.microsoft.com/office/drawing/2010/main" val="0"/>
              </a:ext>
            </a:extLst>
          </a:blip>
          <a:srcRect l="28713" t="42761" r="29713" b="30817"/>
          <a:stretch/>
        </p:blipFill>
        <p:spPr bwMode="auto">
          <a:xfrm>
            <a:off x="2894406" y="2025106"/>
            <a:ext cx="3688080" cy="2956561"/>
          </a:xfrm>
          <a:prstGeom prst="rect">
            <a:avLst/>
          </a:prstGeom>
          <a:noFill/>
          <a:ln>
            <a:noFill/>
          </a:ln>
        </p:spPr>
      </p:pic>
      <p:cxnSp>
        <p:nvCxnSpPr>
          <p:cNvPr id="8" name="Connecteur droit 7">
            <a:extLst>
              <a:ext uri="{FF2B5EF4-FFF2-40B4-BE49-F238E27FC236}">
                <a16:creationId xmlns:a16="http://schemas.microsoft.com/office/drawing/2014/main" id="{D38D2782-6BE4-42BB-B8A7-492BE56E840F}"/>
              </a:ext>
            </a:extLst>
          </p:cNvPr>
          <p:cNvCxnSpPr/>
          <p:nvPr/>
        </p:nvCxnSpPr>
        <p:spPr>
          <a:xfrm flipH="1" flipV="1">
            <a:off x="4541520" y="4981666"/>
            <a:ext cx="243840" cy="768894"/>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779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par>
                                <p:cTn id="11" presetID="3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par>
                                <p:cTn id="17" presetID="3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par>
                                <p:cTn id="23" presetID="3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416896" y="2600020"/>
            <a:ext cx="5355215" cy="492443"/>
          </a:xfrm>
          <a:prstGeom prst="rect">
            <a:avLst/>
          </a:prstGeom>
          <a:noFill/>
        </p:spPr>
        <p:txBody>
          <a:bodyPr wrap="square" rtlCol="0">
            <a:spAutoFit/>
          </a:bodyPr>
          <a:lstStyle/>
          <a:p>
            <a:pPr algn="ctr"/>
            <a:r>
              <a:rPr lang="fr-FR" sz="2600" dirty="0">
                <a:solidFill>
                  <a:schemeClr val="tx2"/>
                </a:solidFill>
                <a:latin typeface="Bauhaus 93"/>
                <a:cs typeface="Bauhaus 93"/>
              </a:rPr>
              <a:t>Merci pour votre attention</a:t>
            </a:r>
          </a:p>
        </p:txBody>
      </p:sp>
      <p:pic>
        <p:nvPicPr>
          <p:cNvPr id="5" name="Image 4"/>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141841" y="236133"/>
            <a:ext cx="1438275" cy="387350"/>
          </a:xfrm>
          <a:prstGeom prst="rect">
            <a:avLst/>
          </a:prstGeom>
          <a:noFill/>
          <a:ln>
            <a:noFill/>
          </a:ln>
        </p:spPr>
      </p:pic>
      <p:sp>
        <p:nvSpPr>
          <p:cNvPr id="2" name="Espace réservé du numéro de diapositive 1"/>
          <p:cNvSpPr>
            <a:spLocks noGrp="1"/>
          </p:cNvSpPr>
          <p:nvPr>
            <p:ph type="sldNum" sz="quarter" idx="11"/>
          </p:nvPr>
        </p:nvSpPr>
        <p:spPr/>
        <p:txBody>
          <a:bodyPr/>
          <a:lstStyle/>
          <a:p>
            <a:fld id="{1789C0F2-17E0-497A-9BBE-0C73201AAFE3}" type="slidenum">
              <a:rPr lang="en-US" smtClean="0"/>
              <a:pPr/>
              <a:t>19</a:t>
            </a:fld>
            <a:endParaRPr lang="en-US" dirty="0"/>
          </a:p>
        </p:txBody>
      </p:sp>
    </p:spTree>
    <p:extLst>
      <p:ext uri="{BB962C8B-B14F-4D97-AF65-F5344CB8AC3E}">
        <p14:creationId xmlns:p14="http://schemas.microsoft.com/office/powerpoint/2010/main" val="1266447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C921457-F3C7-46AE-AB09-EC85414951F9}"/>
              </a:ext>
            </a:extLst>
          </p:cNvPr>
          <p:cNvSpPr>
            <a:spLocks noGrp="1"/>
          </p:cNvSpPr>
          <p:nvPr>
            <p:ph type="title"/>
          </p:nvPr>
        </p:nvSpPr>
        <p:spPr/>
        <p:txBody>
          <a:bodyPr>
            <a:normAutofit/>
          </a:bodyPr>
          <a:lstStyle/>
          <a:p>
            <a:r>
              <a:rPr lang="fr-FR" sz="2600" b="1" dirty="0">
                <a:effectLst/>
              </a:rPr>
              <a:t>Bibliographie</a:t>
            </a:r>
          </a:p>
        </p:txBody>
      </p:sp>
      <p:sp>
        <p:nvSpPr>
          <p:cNvPr id="4" name="Espace réservé du texte 3">
            <a:extLst>
              <a:ext uri="{FF2B5EF4-FFF2-40B4-BE49-F238E27FC236}">
                <a16:creationId xmlns:a16="http://schemas.microsoft.com/office/drawing/2014/main" id="{A170705D-45D4-435F-9DE1-F8FA8717E489}"/>
              </a:ext>
            </a:extLst>
          </p:cNvPr>
          <p:cNvSpPr>
            <a:spLocks noGrp="1"/>
          </p:cNvSpPr>
          <p:nvPr>
            <p:ph type="body" sz="quarter" idx="11"/>
          </p:nvPr>
        </p:nvSpPr>
        <p:spPr>
          <a:xfrm>
            <a:off x="1868488" y="1420320"/>
            <a:ext cx="8229600" cy="4635500"/>
          </a:xfrm>
        </p:spPr>
        <p:txBody>
          <a:bodyPr>
            <a:normAutofit fontScale="25000" lnSpcReduction="20000"/>
          </a:bodyPr>
          <a:lstStyle/>
          <a:p>
            <a:r>
              <a:rPr lang="fr-FR" sz="4000" dirty="0" err="1"/>
              <a:t>Pacaud</a:t>
            </a:r>
            <a:r>
              <a:rPr lang="fr-FR" sz="4000" dirty="0"/>
              <a:t> D, Yale JF. </a:t>
            </a:r>
            <a:r>
              <a:rPr lang="fr-FR" sz="4000" dirty="0" err="1"/>
              <a:t>Exploring</a:t>
            </a:r>
            <a:r>
              <a:rPr lang="fr-FR" sz="4000" dirty="0"/>
              <a:t> a black </a:t>
            </a:r>
            <a:r>
              <a:rPr lang="fr-FR" sz="4000" dirty="0" err="1"/>
              <a:t>hole</a:t>
            </a:r>
            <a:r>
              <a:rPr lang="fr-FR" sz="4000" dirty="0"/>
              <a:t>: transition </a:t>
            </a:r>
            <a:r>
              <a:rPr lang="fr-FR" sz="4000" dirty="0" err="1"/>
              <a:t>from</a:t>
            </a:r>
            <a:r>
              <a:rPr lang="fr-FR" sz="4000" dirty="0"/>
              <a:t> </a:t>
            </a:r>
            <a:r>
              <a:rPr lang="fr-FR" sz="4000" dirty="0" err="1"/>
              <a:t>paediatric</a:t>
            </a:r>
            <a:r>
              <a:rPr lang="fr-FR" sz="4000" dirty="0"/>
              <a:t> to </a:t>
            </a:r>
            <a:r>
              <a:rPr lang="fr-FR" sz="4000" dirty="0" err="1"/>
              <a:t>adult</a:t>
            </a:r>
            <a:r>
              <a:rPr lang="fr-FR" sz="4000" dirty="0"/>
              <a:t> care services for </a:t>
            </a:r>
            <a:r>
              <a:rPr lang="fr-FR" sz="4000" dirty="0" err="1"/>
              <a:t>youth</a:t>
            </a:r>
            <a:r>
              <a:rPr lang="fr-FR" sz="4000" dirty="0"/>
              <a:t> </a:t>
            </a:r>
            <a:r>
              <a:rPr lang="fr-FR" sz="4000" dirty="0" err="1"/>
              <a:t>with</a:t>
            </a:r>
            <a:r>
              <a:rPr lang="fr-FR" sz="4000" dirty="0"/>
              <a:t> </a:t>
            </a:r>
            <a:r>
              <a:rPr lang="fr-FR" sz="4000" dirty="0" err="1"/>
              <a:t>diabetes</a:t>
            </a:r>
            <a:r>
              <a:rPr lang="fr-FR" sz="4000" dirty="0"/>
              <a:t>. </a:t>
            </a:r>
            <a:r>
              <a:rPr lang="fr-FR" sz="4000" dirty="0" err="1"/>
              <a:t>Paediatrics</a:t>
            </a:r>
            <a:r>
              <a:rPr lang="fr-FR" sz="4000" dirty="0"/>
              <a:t> &amp; Child </a:t>
            </a:r>
            <a:r>
              <a:rPr lang="fr-FR" sz="4000" dirty="0" err="1"/>
              <a:t>Health</a:t>
            </a:r>
            <a:r>
              <a:rPr lang="fr-FR" sz="4000" dirty="0"/>
              <a:t>. 2005;10:31–34.</a:t>
            </a:r>
          </a:p>
          <a:p>
            <a:r>
              <a:rPr lang="fr-FR" sz="4000" dirty="0"/>
              <a:t>Reid GJ, Irvine MJ, </a:t>
            </a:r>
            <a:r>
              <a:rPr lang="fr-FR" sz="4000" dirty="0" err="1"/>
              <a:t>McCrindle</a:t>
            </a:r>
            <a:r>
              <a:rPr lang="fr-FR" sz="4000" dirty="0"/>
              <a:t> BW, </a:t>
            </a:r>
            <a:r>
              <a:rPr lang="fr-FR" sz="4000" dirty="0" err="1"/>
              <a:t>Sananes</a:t>
            </a:r>
            <a:r>
              <a:rPr lang="fr-FR" sz="4000" dirty="0"/>
              <a:t> R, </a:t>
            </a:r>
            <a:r>
              <a:rPr lang="fr-FR" sz="4000" dirty="0" err="1"/>
              <a:t>Ritvo</a:t>
            </a:r>
            <a:r>
              <a:rPr lang="fr-FR" sz="4000" dirty="0"/>
              <a:t> PG, </a:t>
            </a:r>
            <a:r>
              <a:rPr lang="fr-FR" sz="4000" dirty="0" err="1"/>
              <a:t>Siu</a:t>
            </a:r>
            <a:r>
              <a:rPr lang="fr-FR" sz="4000" dirty="0"/>
              <a:t> SC, Webb GD. </a:t>
            </a:r>
            <a:r>
              <a:rPr lang="fr-FR" sz="4000" dirty="0" err="1"/>
              <a:t>Prevalence</a:t>
            </a:r>
            <a:r>
              <a:rPr lang="fr-FR" sz="4000" dirty="0"/>
              <a:t> and </a:t>
            </a:r>
            <a:r>
              <a:rPr lang="fr-FR" sz="4000" dirty="0" err="1"/>
              <a:t>correlates</a:t>
            </a:r>
            <a:r>
              <a:rPr lang="fr-FR" sz="4000" dirty="0"/>
              <a:t> of </a:t>
            </a:r>
            <a:r>
              <a:rPr lang="fr-FR" sz="4000" dirty="0" err="1"/>
              <a:t>successful</a:t>
            </a:r>
            <a:r>
              <a:rPr lang="fr-FR" sz="4000" dirty="0"/>
              <a:t> </a:t>
            </a:r>
            <a:r>
              <a:rPr lang="fr-FR" sz="4000" dirty="0" err="1"/>
              <a:t>transfer</a:t>
            </a:r>
            <a:r>
              <a:rPr lang="fr-FR" sz="4000" dirty="0"/>
              <a:t> </a:t>
            </a:r>
            <a:r>
              <a:rPr lang="fr-FR" sz="4000" dirty="0" err="1"/>
              <a:t>from</a:t>
            </a:r>
            <a:r>
              <a:rPr lang="fr-FR" sz="4000" dirty="0"/>
              <a:t> </a:t>
            </a:r>
            <a:r>
              <a:rPr lang="fr-FR" sz="4000" dirty="0" err="1"/>
              <a:t>pediatric</a:t>
            </a:r>
            <a:r>
              <a:rPr lang="fr-FR" sz="4000" dirty="0"/>
              <a:t> to </a:t>
            </a:r>
            <a:r>
              <a:rPr lang="fr-FR" sz="4000" dirty="0" err="1"/>
              <a:t>adult</a:t>
            </a:r>
            <a:r>
              <a:rPr lang="fr-FR" sz="4000" dirty="0"/>
              <a:t> </a:t>
            </a:r>
            <a:r>
              <a:rPr lang="fr-FR" sz="4000" dirty="0" err="1"/>
              <a:t>health</a:t>
            </a:r>
            <a:r>
              <a:rPr lang="fr-FR" sz="4000" dirty="0"/>
              <a:t> care </a:t>
            </a:r>
            <a:r>
              <a:rPr lang="fr-FR" sz="4000" dirty="0" err="1"/>
              <a:t>among</a:t>
            </a:r>
            <a:r>
              <a:rPr lang="fr-FR" sz="4000" dirty="0"/>
              <a:t> a </a:t>
            </a:r>
            <a:r>
              <a:rPr lang="fr-FR" sz="4000" dirty="0" err="1"/>
              <a:t>cohort</a:t>
            </a:r>
            <a:r>
              <a:rPr lang="fr-FR" sz="4000" dirty="0"/>
              <a:t> of </a:t>
            </a:r>
            <a:r>
              <a:rPr lang="fr-FR" sz="4000" dirty="0" err="1"/>
              <a:t>young</a:t>
            </a:r>
            <a:r>
              <a:rPr lang="fr-FR" sz="4000" dirty="0"/>
              <a:t> </a:t>
            </a:r>
            <a:r>
              <a:rPr lang="fr-FR" sz="4000" dirty="0" err="1"/>
              <a:t>adults</a:t>
            </a:r>
            <a:r>
              <a:rPr lang="fr-FR" sz="4000" dirty="0"/>
              <a:t> </a:t>
            </a:r>
            <a:r>
              <a:rPr lang="fr-FR" sz="4000" dirty="0" err="1"/>
              <a:t>with</a:t>
            </a:r>
            <a:r>
              <a:rPr lang="fr-FR" sz="4000" dirty="0"/>
              <a:t> </a:t>
            </a:r>
            <a:r>
              <a:rPr lang="fr-FR" sz="4000" dirty="0" err="1"/>
              <a:t>complex</a:t>
            </a:r>
            <a:r>
              <a:rPr lang="fr-FR" sz="4000" dirty="0"/>
              <a:t> </a:t>
            </a:r>
            <a:r>
              <a:rPr lang="fr-FR" sz="4000" dirty="0" err="1"/>
              <a:t>congenital</a:t>
            </a:r>
            <a:r>
              <a:rPr lang="fr-FR" sz="4000" dirty="0"/>
              <a:t> </a:t>
            </a:r>
            <a:r>
              <a:rPr lang="fr-FR" sz="4000" dirty="0" err="1"/>
              <a:t>heart</a:t>
            </a:r>
            <a:r>
              <a:rPr lang="fr-FR" sz="4000" dirty="0"/>
              <a:t> </a:t>
            </a:r>
            <a:r>
              <a:rPr lang="fr-FR" sz="4000" dirty="0" err="1"/>
              <a:t>defects</a:t>
            </a:r>
            <a:r>
              <a:rPr lang="fr-FR" sz="4000" dirty="0"/>
              <a:t>. </a:t>
            </a:r>
            <a:r>
              <a:rPr lang="fr-FR" sz="4000" dirty="0" err="1"/>
              <a:t>Pediatrics</a:t>
            </a:r>
            <a:r>
              <a:rPr lang="fr-FR" sz="4000" dirty="0"/>
              <a:t>. </a:t>
            </a:r>
            <a:r>
              <a:rPr lang="is-IS" sz="4000" dirty="0"/>
              <a:t>2004;113:197-205.</a:t>
            </a:r>
          </a:p>
          <a:p>
            <a:r>
              <a:rPr lang="fr-FR" sz="4000" dirty="0"/>
              <a:t>Sawyer SM, Drew S, Yeo MS, </a:t>
            </a:r>
            <a:r>
              <a:rPr lang="fr-FR" sz="4000" dirty="0" err="1"/>
              <a:t>Britto</a:t>
            </a:r>
            <a:r>
              <a:rPr lang="fr-FR" sz="4000" dirty="0"/>
              <a:t> MT. Adolescents </a:t>
            </a:r>
            <a:r>
              <a:rPr lang="fr-FR" sz="4000" dirty="0" err="1"/>
              <a:t>with</a:t>
            </a:r>
            <a:r>
              <a:rPr lang="fr-FR" sz="4000" dirty="0"/>
              <a:t> a </a:t>
            </a:r>
            <a:r>
              <a:rPr lang="fr-FR" sz="4000" dirty="0" err="1"/>
              <a:t>chronic</a:t>
            </a:r>
            <a:r>
              <a:rPr lang="fr-FR" sz="4000" dirty="0"/>
              <a:t> condition: challenges living, challenges </a:t>
            </a:r>
            <a:r>
              <a:rPr lang="fr-FR" sz="4000" dirty="0" err="1"/>
              <a:t>treating</a:t>
            </a:r>
            <a:r>
              <a:rPr lang="fr-FR" sz="4000" dirty="0"/>
              <a:t>. The Lancet. 2007;369: 1481-1489.</a:t>
            </a:r>
          </a:p>
          <a:p>
            <a:r>
              <a:rPr lang="fr-FR" sz="4000" dirty="0" err="1"/>
              <a:t>Godding</a:t>
            </a:r>
            <a:r>
              <a:rPr lang="fr-FR" sz="4000" dirty="0"/>
              <a:t> V, </a:t>
            </a:r>
            <a:r>
              <a:rPr lang="fr-FR" sz="4000" dirty="0" err="1"/>
              <a:t>Argaz</a:t>
            </a:r>
            <a:r>
              <a:rPr lang="fr-FR" sz="4000" dirty="0"/>
              <a:t> M, </a:t>
            </a:r>
            <a:r>
              <a:rPr lang="fr-FR" sz="4000" dirty="0" err="1"/>
              <a:t>Lebecque</a:t>
            </a:r>
            <a:r>
              <a:rPr lang="fr-FR" sz="4000" dirty="0"/>
              <a:t> P. Comment susciter l’autonomie chez les enfants atteints de maladie chronique? L’exemple de l’asthme. Education du Patient et Enjeux de Santé. 2007;25(4):103-106.</a:t>
            </a:r>
          </a:p>
          <a:p>
            <a:r>
              <a:rPr lang="fr-FR" sz="4000" dirty="0"/>
              <a:t>Blum RW, </a:t>
            </a:r>
            <a:r>
              <a:rPr lang="fr-FR" sz="4000" dirty="0" err="1"/>
              <a:t>Garell</a:t>
            </a:r>
            <a:r>
              <a:rPr lang="fr-FR" sz="4000" dirty="0"/>
              <a:t> D, </a:t>
            </a:r>
            <a:r>
              <a:rPr lang="fr-FR" sz="4000" dirty="0" err="1"/>
              <a:t>Hodgman</a:t>
            </a:r>
            <a:r>
              <a:rPr lang="fr-FR" sz="4000" dirty="0"/>
              <a:t> CH, </a:t>
            </a:r>
            <a:r>
              <a:rPr lang="fr-FR" sz="4000" dirty="0" err="1"/>
              <a:t>Jorissen</a:t>
            </a:r>
            <a:r>
              <a:rPr lang="fr-FR" sz="4000" dirty="0"/>
              <a:t> TW, </a:t>
            </a:r>
            <a:r>
              <a:rPr lang="fr-FR" sz="4000" dirty="0" err="1"/>
              <a:t>Okinow</a:t>
            </a:r>
            <a:r>
              <a:rPr lang="fr-FR" sz="4000" dirty="0"/>
              <a:t> NA, </a:t>
            </a:r>
            <a:r>
              <a:rPr lang="fr-FR" sz="4000" dirty="0" err="1"/>
              <a:t>Orr</a:t>
            </a:r>
            <a:r>
              <a:rPr lang="fr-FR" sz="4000" dirty="0"/>
              <a:t> DP, </a:t>
            </a:r>
            <a:r>
              <a:rPr lang="fr-FR" sz="4000" dirty="0" err="1"/>
              <a:t>Slap</a:t>
            </a:r>
            <a:r>
              <a:rPr lang="fr-FR" sz="4000" dirty="0"/>
              <a:t> GB. Transition </a:t>
            </a:r>
            <a:r>
              <a:rPr lang="fr-FR" sz="4000" dirty="0" err="1"/>
              <a:t>from</a:t>
            </a:r>
            <a:r>
              <a:rPr lang="fr-FR" sz="4000" dirty="0"/>
              <a:t> </a:t>
            </a:r>
            <a:r>
              <a:rPr lang="fr-FR" sz="4000" dirty="0" err="1"/>
              <a:t>child-centered</a:t>
            </a:r>
            <a:r>
              <a:rPr lang="fr-FR" sz="4000" dirty="0"/>
              <a:t> to </a:t>
            </a:r>
            <a:r>
              <a:rPr lang="fr-FR" sz="4000" dirty="0" err="1"/>
              <a:t>adult</a:t>
            </a:r>
            <a:r>
              <a:rPr lang="fr-FR" sz="4000" dirty="0"/>
              <a:t> </a:t>
            </a:r>
            <a:r>
              <a:rPr lang="fr-FR" sz="4000" dirty="0" err="1"/>
              <a:t>health</a:t>
            </a:r>
            <a:r>
              <a:rPr lang="fr-FR" sz="4000" dirty="0"/>
              <a:t>-care </a:t>
            </a:r>
            <a:r>
              <a:rPr lang="fr-FR" sz="4000" dirty="0" err="1"/>
              <a:t>systems</a:t>
            </a:r>
            <a:r>
              <a:rPr lang="fr-FR" sz="4000" dirty="0"/>
              <a:t> for adolescents </a:t>
            </a:r>
            <a:r>
              <a:rPr lang="fr-FR" sz="4000" dirty="0" err="1"/>
              <a:t>with</a:t>
            </a:r>
            <a:r>
              <a:rPr lang="fr-FR" sz="4000" dirty="0"/>
              <a:t> </a:t>
            </a:r>
            <a:r>
              <a:rPr lang="fr-FR" sz="4000" dirty="0" err="1"/>
              <a:t>chronic</a:t>
            </a:r>
            <a:r>
              <a:rPr lang="fr-FR" sz="4000" dirty="0"/>
              <a:t> conditions. A position </a:t>
            </a:r>
            <a:r>
              <a:rPr lang="fr-FR" sz="4000" dirty="0" err="1"/>
              <a:t>paper</a:t>
            </a:r>
            <a:r>
              <a:rPr lang="fr-FR" sz="4000" dirty="0"/>
              <a:t> of the Society for Adolescent </a:t>
            </a:r>
            <a:r>
              <a:rPr lang="fr-FR" sz="4000" dirty="0" err="1"/>
              <a:t>Medicine</a:t>
            </a:r>
            <a:r>
              <a:rPr lang="fr-FR" sz="4000" dirty="0"/>
              <a:t>. The Journal of Adolescent </a:t>
            </a:r>
            <a:r>
              <a:rPr lang="fr-FR" sz="4000" dirty="0" err="1"/>
              <a:t>Health</a:t>
            </a:r>
            <a:r>
              <a:rPr lang="fr-FR" sz="4000" dirty="0"/>
              <a:t>. 1993;14:570–576.</a:t>
            </a:r>
          </a:p>
          <a:p>
            <a:r>
              <a:rPr lang="fr-FR" sz="4000" dirty="0"/>
              <a:t>OMS. Education thérapeutique du patient-professionnels de soins dans le domaine de la prévention des maladies chroniques. Recommandations d’un groupe de travail de l’OMS. Bureau régional pour l’Europe (Copenhague). 1998. 88p.</a:t>
            </a:r>
          </a:p>
          <a:p>
            <a:r>
              <a:rPr lang="fr-FR" sz="4000" dirty="0" err="1"/>
              <a:t>Gubelmann</a:t>
            </a:r>
            <a:r>
              <a:rPr lang="fr-FR" sz="4000" dirty="0"/>
              <a:t> A, </a:t>
            </a:r>
            <a:r>
              <a:rPr lang="fr-FR" sz="4000" dirty="0" err="1"/>
              <a:t>Bertchtold</a:t>
            </a:r>
            <a:r>
              <a:rPr lang="fr-FR" sz="4000" dirty="0"/>
              <a:t> A, </a:t>
            </a:r>
            <a:r>
              <a:rPr lang="fr-FR" sz="4000" dirty="0" err="1"/>
              <a:t>Barrense</a:t>
            </a:r>
            <a:r>
              <a:rPr lang="fr-FR" sz="4000" dirty="0"/>
              <a:t>-Dias Y, </a:t>
            </a:r>
            <a:r>
              <a:rPr lang="fr-FR" sz="4000" dirty="0" err="1"/>
              <a:t>Akre</a:t>
            </a:r>
            <a:r>
              <a:rPr lang="fr-FR" sz="4000" dirty="0"/>
              <a:t> C, Newman CJ, Suris JC. </a:t>
            </a:r>
            <a:r>
              <a:rPr lang="fr-FR" sz="4000" dirty="0" err="1"/>
              <a:t>Youth</a:t>
            </a:r>
            <a:r>
              <a:rPr lang="fr-FR" sz="4000" dirty="0"/>
              <a:t> </a:t>
            </a:r>
            <a:r>
              <a:rPr lang="fr-FR" sz="4000" dirty="0" err="1"/>
              <a:t>with</a:t>
            </a:r>
            <a:r>
              <a:rPr lang="fr-FR" sz="4000" dirty="0"/>
              <a:t> </a:t>
            </a:r>
            <a:r>
              <a:rPr lang="fr-FR" sz="4000" dirty="0" err="1"/>
              <a:t>chronic</a:t>
            </a:r>
            <a:r>
              <a:rPr lang="fr-FR" sz="4000" dirty="0"/>
              <a:t> conditions and </a:t>
            </a:r>
            <a:r>
              <a:rPr lang="fr-FR" sz="4000" dirty="0" err="1"/>
              <a:t>risky</a:t>
            </a:r>
            <a:r>
              <a:rPr lang="fr-FR" sz="4000" dirty="0"/>
              <a:t> </a:t>
            </a:r>
            <a:r>
              <a:rPr lang="fr-FR" sz="4000" dirty="0" err="1"/>
              <a:t>behaviors</a:t>
            </a:r>
            <a:r>
              <a:rPr lang="fr-FR" sz="4000" dirty="0"/>
              <a:t>: an indirect </a:t>
            </a:r>
            <a:r>
              <a:rPr lang="fr-FR" sz="4000" dirty="0" err="1"/>
              <a:t>path</a:t>
            </a:r>
            <a:r>
              <a:rPr lang="fr-FR" sz="4000" dirty="0"/>
              <a:t>. Journal of </a:t>
            </a:r>
            <a:r>
              <a:rPr lang="en-US" sz="4000" dirty="0"/>
              <a:t>Adolescent Health. 2018;63(6):785-791.</a:t>
            </a:r>
          </a:p>
          <a:p>
            <a:r>
              <a:rPr lang="en-US" sz="4000" dirty="0" err="1"/>
              <a:t>Heery</a:t>
            </a:r>
            <a:r>
              <a:rPr lang="en-US" sz="4000" dirty="0"/>
              <a:t> E, </a:t>
            </a:r>
            <a:r>
              <a:rPr lang="en-US" sz="4000" dirty="0" err="1"/>
              <a:t>Aisling</a:t>
            </a:r>
            <a:r>
              <a:rPr lang="en-US" sz="4000" dirty="0"/>
              <a:t> MS, While AE, Coyne I. Experiences and outcomes of transition from pediatric to adult health care services for young people with congenital hearth disease: a systematic review. Congenital Hearth Disease. 2015;10:413-427.</a:t>
            </a:r>
          </a:p>
          <a:p>
            <a:r>
              <a:rPr lang="en-US" sz="4000" dirty="0"/>
              <a:t>Ferro MA. Adolescents and young adults with physical illness: a comparative study of psychological distress. </a:t>
            </a:r>
            <a:r>
              <a:rPr lang="en-US" sz="4000" i="1" dirty="0"/>
              <a:t>Acta </a:t>
            </a:r>
            <a:r>
              <a:rPr lang="en-US" sz="4000" i="1" dirty="0" err="1"/>
              <a:t>Paediatrica</a:t>
            </a:r>
            <a:r>
              <a:rPr lang="en-US" sz="4000" dirty="0"/>
              <a:t>. 2013;103:32-37.</a:t>
            </a:r>
            <a:endParaRPr lang="fr-FR" sz="4000" dirty="0"/>
          </a:p>
          <a:p>
            <a:r>
              <a:rPr lang="en-US" sz="4000" dirty="0"/>
              <a:t>Campbell F, Biggs K, Aldiss SK, O’Neill PM, Clowes M, McDonagh J, While A, Gibson F. Transition of care for adolescents from </a:t>
            </a:r>
            <a:r>
              <a:rPr lang="en-US" sz="4000" dirty="0" err="1"/>
              <a:t>paediatric</a:t>
            </a:r>
            <a:r>
              <a:rPr lang="en-US" sz="4000" dirty="0"/>
              <a:t> services to adult health services. </a:t>
            </a:r>
            <a:r>
              <a:rPr lang="en-US" sz="4000" i="1" dirty="0"/>
              <a:t>Cochrane Database of Systematic Reviews.</a:t>
            </a:r>
            <a:r>
              <a:rPr lang="en-US" sz="4000" dirty="0"/>
              <a:t> 2016;4. Art. No.: CD009794. DOI: 10.1002/14651858.CD009794.pub2.</a:t>
            </a:r>
            <a:endParaRPr lang="fr-FR" sz="4000" dirty="0"/>
          </a:p>
          <a:p>
            <a:r>
              <a:rPr lang="en-US" sz="4000" dirty="0"/>
              <a:t>Schmidt S, Herrmann-</a:t>
            </a:r>
            <a:r>
              <a:rPr lang="en-US" sz="4000" dirty="0" err="1"/>
              <a:t>Garitz</a:t>
            </a:r>
            <a:r>
              <a:rPr lang="en-US" sz="4000" dirty="0"/>
              <a:t> C, </a:t>
            </a:r>
            <a:r>
              <a:rPr lang="en-US" sz="4000" dirty="0" err="1"/>
              <a:t>Bomba</a:t>
            </a:r>
            <a:r>
              <a:rPr lang="en-US" sz="4000" dirty="0"/>
              <a:t> F, </a:t>
            </a:r>
            <a:r>
              <a:rPr lang="en-US" sz="4000" dirty="0" err="1"/>
              <a:t>Thyen</a:t>
            </a:r>
            <a:r>
              <a:rPr lang="en-US" sz="4000" dirty="0"/>
              <a:t> U. A multicenter prospective quasi-experimental study on the impact of a transition-oriented generic patient education program on health service participation and quality of life in adolescents and young adults. </a:t>
            </a:r>
            <a:r>
              <a:rPr lang="en-US" sz="4000" i="1" dirty="0"/>
              <a:t>Patient Education and Counseling</a:t>
            </a:r>
            <a:r>
              <a:rPr lang="en-US" sz="4000" dirty="0"/>
              <a:t>. 2016;99:421-428. doi:10.1016/j.pec.2015.10.024.</a:t>
            </a:r>
            <a:endParaRPr lang="fr-FR" sz="4000" dirty="0"/>
          </a:p>
          <a:p>
            <a:r>
              <a:rPr lang="en-US" sz="4000" dirty="0"/>
              <a:t>Crowley R, Wolfe I, Lock K, McKee M. Improving the transition between </a:t>
            </a:r>
            <a:r>
              <a:rPr lang="en-US" sz="4000" dirty="0" err="1"/>
              <a:t>paediatric</a:t>
            </a:r>
            <a:r>
              <a:rPr lang="en-US" sz="4000" dirty="0"/>
              <a:t> and adult healthcare: a systematic review. </a:t>
            </a:r>
            <a:r>
              <a:rPr lang="en-US" sz="4000" i="1" dirty="0"/>
              <a:t>Arch Dis Child</a:t>
            </a:r>
            <a:r>
              <a:rPr lang="en-US" sz="4000" dirty="0"/>
              <a:t>. 2011;96(6):548-553. doi:10.1136/adc.2010.202473.</a:t>
            </a:r>
          </a:p>
          <a:p>
            <a:r>
              <a:rPr lang="en-US" sz="4000" dirty="0" err="1"/>
              <a:t>Fegran</a:t>
            </a:r>
            <a:r>
              <a:rPr lang="en-US" sz="4000" dirty="0"/>
              <a:t> L, Hall EOC, </a:t>
            </a:r>
            <a:r>
              <a:rPr lang="en-US" sz="4000" dirty="0" err="1"/>
              <a:t>Uhrenfeldt</a:t>
            </a:r>
            <a:r>
              <a:rPr lang="en-US" sz="4000" dirty="0"/>
              <a:t> L, </a:t>
            </a:r>
            <a:r>
              <a:rPr lang="en-US" sz="4000" dirty="0" err="1"/>
              <a:t>Aagaard</a:t>
            </a:r>
            <a:r>
              <a:rPr lang="en-US" sz="4000" dirty="0"/>
              <a:t> H, </a:t>
            </a:r>
            <a:r>
              <a:rPr lang="en-US" sz="4000" dirty="0" err="1"/>
              <a:t>Ludvigsen</a:t>
            </a:r>
            <a:r>
              <a:rPr lang="en-US" sz="4000" dirty="0"/>
              <a:t> MS. Adolescents’ and young adults’ transition experiences when transferring from </a:t>
            </a:r>
            <a:r>
              <a:rPr lang="en-US" sz="4000" dirty="0" err="1"/>
              <a:t>paediatric</a:t>
            </a:r>
            <a:r>
              <a:rPr lang="en-US" sz="4000" dirty="0"/>
              <a:t> to adult care: a qualitative </a:t>
            </a:r>
            <a:r>
              <a:rPr lang="en-US" sz="4000" dirty="0" err="1"/>
              <a:t>metasynthesis</a:t>
            </a:r>
            <a:r>
              <a:rPr lang="en-US" sz="4000" dirty="0"/>
              <a:t>. </a:t>
            </a:r>
            <a:r>
              <a:rPr lang="en-US" sz="4000" i="1" dirty="0"/>
              <a:t>Int J </a:t>
            </a:r>
            <a:r>
              <a:rPr lang="en-US" sz="4000" i="1" dirty="0" err="1"/>
              <a:t>Nurs</a:t>
            </a:r>
            <a:r>
              <a:rPr lang="en-US" sz="4000" i="1" dirty="0"/>
              <a:t> Stud</a:t>
            </a:r>
            <a:r>
              <a:rPr lang="en-US" sz="4000" dirty="0"/>
              <a:t>. 2014;51(1):123-135. doi:10.1016/j.ijnurstu.2013.02.001.</a:t>
            </a:r>
          </a:p>
          <a:p>
            <a:r>
              <a:rPr lang="fr-FR" sz="4000" dirty="0"/>
              <a:t>Michaud PA, Suris JC, Viner R. The adolescent </a:t>
            </a:r>
            <a:r>
              <a:rPr lang="fr-FR" sz="4000" dirty="0" err="1"/>
              <a:t>with</a:t>
            </a:r>
            <a:r>
              <a:rPr lang="fr-FR" sz="4000" dirty="0"/>
              <a:t> a </a:t>
            </a:r>
            <a:r>
              <a:rPr lang="fr-FR" sz="4000" dirty="0" err="1"/>
              <a:t>chronic</a:t>
            </a:r>
            <a:r>
              <a:rPr lang="fr-FR" sz="4000" dirty="0"/>
              <a:t> condition. </a:t>
            </a:r>
            <a:r>
              <a:rPr lang="fr-FR" sz="4000" dirty="0" err="1"/>
              <a:t>Epidemiology</a:t>
            </a:r>
            <a:r>
              <a:rPr lang="fr-FR" sz="4000" dirty="0"/>
              <a:t>, </a:t>
            </a:r>
            <a:r>
              <a:rPr lang="fr-FR" sz="4000" dirty="0" err="1"/>
              <a:t>developmental</a:t>
            </a:r>
            <a:r>
              <a:rPr lang="fr-FR" sz="4000" dirty="0"/>
              <a:t> issues and </a:t>
            </a:r>
            <a:r>
              <a:rPr lang="fr-FR" sz="4000" dirty="0" err="1"/>
              <a:t>health</a:t>
            </a:r>
            <a:r>
              <a:rPr lang="fr-FR" sz="4000" dirty="0"/>
              <a:t> care provision. WHO discussion </a:t>
            </a:r>
            <a:r>
              <a:rPr lang="fr-FR" sz="4000" dirty="0" err="1"/>
              <a:t>papers</a:t>
            </a:r>
            <a:r>
              <a:rPr lang="fr-FR" sz="4000" dirty="0"/>
              <a:t> on adolescence. 2007. 44p.</a:t>
            </a:r>
            <a:endParaRPr lang="en-US" sz="4000" dirty="0"/>
          </a:p>
          <a:p>
            <a:r>
              <a:rPr lang="en-US" sz="4000" dirty="0"/>
              <a:t>Rich M, Ginsburg KR. The reason and rhyme of qualitative research: why, when, and how to use qualitative methods in the study of adolescent health. </a:t>
            </a:r>
            <a:r>
              <a:rPr lang="en-US" sz="4000" i="1" dirty="0"/>
              <a:t>J </a:t>
            </a:r>
            <a:r>
              <a:rPr lang="en-US" sz="4000" i="1" dirty="0" err="1"/>
              <a:t>Adolesc</a:t>
            </a:r>
            <a:r>
              <a:rPr lang="en-US" sz="4000" i="1" dirty="0"/>
              <a:t> Health</a:t>
            </a:r>
            <a:r>
              <a:rPr lang="en-US" sz="4000" dirty="0"/>
              <a:t>. 1999;25:371-8.</a:t>
            </a:r>
            <a:endParaRPr lang="fr-FR" sz="4000" dirty="0"/>
          </a:p>
          <a:p>
            <a:r>
              <a:rPr lang="fr-FR" sz="4000" dirty="0"/>
              <a:t>Suris JC, Dominé F, </a:t>
            </a:r>
            <a:r>
              <a:rPr lang="fr-FR" sz="4000" dirty="0" err="1"/>
              <a:t>Akré</a:t>
            </a:r>
            <a:r>
              <a:rPr lang="fr-FR" sz="4000" dirty="0"/>
              <a:t> C. La transition des soins pédiatriques aux soins adultes des adolescents souffrant d’affections chroniques. </a:t>
            </a:r>
            <a:r>
              <a:rPr lang="fr-FR" sz="4000" i="1" dirty="0"/>
              <a:t>Médecine de L’adolescence</a:t>
            </a:r>
            <a:r>
              <a:rPr lang="fr-FR" sz="4000" dirty="0"/>
              <a:t>. 2008;161: 1441–4.</a:t>
            </a:r>
          </a:p>
          <a:p>
            <a:r>
              <a:rPr lang="en-US" sz="4000" dirty="0" err="1"/>
              <a:t>Luyckx</a:t>
            </a:r>
            <a:r>
              <a:rPr lang="en-US" sz="4000" dirty="0"/>
              <a:t> K, </a:t>
            </a:r>
            <a:r>
              <a:rPr lang="en-US" sz="4000" dirty="0" err="1"/>
              <a:t>Seiffge-Krenke</a:t>
            </a:r>
            <a:r>
              <a:rPr lang="en-US" sz="4000" dirty="0"/>
              <a:t> I, Schwartz SJ, et al. Identity Development, Coping, and Adjustment in Emerging Adults With a Chronic Illness: The Sample Case of Type 1 Diabetes. </a:t>
            </a:r>
            <a:r>
              <a:rPr lang="en-US" sz="4000" i="1" dirty="0"/>
              <a:t>Journal of Adolescent Health</a:t>
            </a:r>
            <a:r>
              <a:rPr lang="en-US" sz="4000" dirty="0"/>
              <a:t>. 2008;43(5):451-458. doi:10.1016/j.jadohealth.2008.04.005.</a:t>
            </a:r>
            <a:endParaRPr lang="fr-FR" sz="4000" dirty="0"/>
          </a:p>
          <a:p>
            <a:r>
              <a:rPr lang="en-US" sz="4000" dirty="0" err="1"/>
              <a:t>Karazivan</a:t>
            </a:r>
            <a:r>
              <a:rPr lang="en-US" sz="4000" dirty="0"/>
              <a:t> P, Dumez V, Flora L, </a:t>
            </a:r>
            <a:r>
              <a:rPr lang="en-US" sz="4000" dirty="0" err="1"/>
              <a:t>Pomey</a:t>
            </a:r>
            <a:r>
              <a:rPr lang="en-US" sz="4000" dirty="0"/>
              <a:t> MP, Del Grande C, </a:t>
            </a:r>
            <a:r>
              <a:rPr lang="en-US" sz="4000" dirty="0" err="1"/>
              <a:t>Ghadiri</a:t>
            </a:r>
            <a:r>
              <a:rPr lang="en-US" sz="4000" dirty="0"/>
              <a:t> DP, Fernandez N, </a:t>
            </a:r>
            <a:r>
              <a:rPr lang="en-US" sz="4000" dirty="0" err="1"/>
              <a:t>Jouet</a:t>
            </a:r>
            <a:r>
              <a:rPr lang="en-US" sz="4000" dirty="0"/>
              <a:t> E, Las </a:t>
            </a:r>
            <a:r>
              <a:rPr lang="en-US" sz="4000" dirty="0" err="1"/>
              <a:t>Vergnas</a:t>
            </a:r>
            <a:r>
              <a:rPr lang="en-US" sz="4000" dirty="0"/>
              <a:t> O, Lebel P. The patient-as-partner </a:t>
            </a:r>
            <a:r>
              <a:rPr lang="en-US" sz="4000" dirty="0" err="1"/>
              <a:t>approch</a:t>
            </a:r>
            <a:r>
              <a:rPr lang="en-US" sz="4000" dirty="0"/>
              <a:t> in health care: a conceptual framework for a necessary transition.  </a:t>
            </a:r>
            <a:r>
              <a:rPr lang="fr-FR" sz="4000" i="1" dirty="0"/>
              <a:t>Academic </a:t>
            </a:r>
            <a:r>
              <a:rPr lang="fr-FR" sz="4000" i="1" dirty="0" err="1"/>
              <a:t>Medecine</a:t>
            </a:r>
            <a:r>
              <a:rPr lang="fr-FR" sz="4000" dirty="0"/>
              <a:t>. 2015;90:437-41. </a:t>
            </a:r>
            <a:r>
              <a:rPr lang="fr-FR" sz="4000" dirty="0" err="1"/>
              <a:t>doi</a:t>
            </a:r>
            <a:r>
              <a:rPr lang="fr-FR" sz="4000" dirty="0"/>
              <a:t>: 10.1097/ACM.0000000000000603.</a:t>
            </a:r>
          </a:p>
          <a:p>
            <a:endParaRPr lang="fr-FR" dirty="0"/>
          </a:p>
        </p:txBody>
      </p:sp>
      <p:sp>
        <p:nvSpPr>
          <p:cNvPr id="5" name="Espace réservé du numéro de diapositive 4"/>
          <p:cNvSpPr>
            <a:spLocks noGrp="1"/>
          </p:cNvSpPr>
          <p:nvPr>
            <p:ph type="sldNum" sz="quarter" idx="4"/>
          </p:nvPr>
        </p:nvSpPr>
        <p:spPr/>
        <p:txBody>
          <a:bodyPr/>
          <a:lstStyle/>
          <a:p>
            <a:fld id="{E6936C4A-2665-CA49-B6F4-6CA76BAD9921}" type="slidenum">
              <a:rPr lang="fr-FR" smtClean="0"/>
              <a:pPr/>
              <a:t>20</a:t>
            </a:fld>
            <a:endParaRPr lang="fr-FR"/>
          </a:p>
        </p:txBody>
      </p:sp>
    </p:spTree>
    <p:extLst>
      <p:ext uri="{BB962C8B-B14F-4D97-AF65-F5344CB8AC3E}">
        <p14:creationId xmlns:p14="http://schemas.microsoft.com/office/powerpoint/2010/main" val="640734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E6936C4A-2665-CA49-B6F4-6CA76BAD9921}" type="slidenum">
              <a:rPr lang="fr-FR" smtClean="0"/>
              <a:pPr/>
              <a:t>2</a:t>
            </a:fld>
            <a:endParaRPr lang="fr-FR"/>
          </a:p>
        </p:txBody>
      </p:sp>
      <p:sp>
        <p:nvSpPr>
          <p:cNvPr id="4" name="Titre 3"/>
          <p:cNvSpPr>
            <a:spLocks noGrp="1"/>
          </p:cNvSpPr>
          <p:nvPr>
            <p:ph type="title"/>
          </p:nvPr>
        </p:nvSpPr>
        <p:spPr/>
        <p:txBody>
          <a:bodyPr>
            <a:normAutofit/>
          </a:bodyPr>
          <a:lstStyle/>
          <a:p>
            <a:r>
              <a:rPr lang="fr-FR" sz="2600" b="1" dirty="0"/>
              <a:t>La transition : une période d’apprentissage</a:t>
            </a:r>
          </a:p>
        </p:txBody>
      </p:sp>
      <p:sp>
        <p:nvSpPr>
          <p:cNvPr id="8" name="ZoneTexte 7"/>
          <p:cNvSpPr txBox="1"/>
          <p:nvPr/>
        </p:nvSpPr>
        <p:spPr>
          <a:xfrm>
            <a:off x="3303725" y="1995224"/>
            <a:ext cx="2508966" cy="830997"/>
          </a:xfrm>
          <a:prstGeom prst="rect">
            <a:avLst/>
          </a:prstGeom>
          <a:solidFill>
            <a:schemeClr val="accent6">
              <a:lumMod val="75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600" b="1" dirty="0" err="1">
                <a:solidFill>
                  <a:schemeClr val="bg1"/>
                </a:solidFill>
              </a:rPr>
              <a:t>Deviennent</a:t>
            </a:r>
            <a:r>
              <a:rPr lang="en-US" sz="1600" b="1" dirty="0">
                <a:solidFill>
                  <a:schemeClr val="bg1"/>
                </a:solidFill>
              </a:rPr>
              <a:t> </a:t>
            </a:r>
            <a:r>
              <a:rPr lang="en-US" sz="1600" b="1" dirty="0" err="1">
                <a:solidFill>
                  <a:schemeClr val="bg1"/>
                </a:solidFill>
              </a:rPr>
              <a:t>automomes</a:t>
            </a:r>
            <a:r>
              <a:rPr lang="en-US" sz="1600" b="1" dirty="0">
                <a:solidFill>
                  <a:schemeClr val="bg1"/>
                </a:solidFill>
              </a:rPr>
              <a:t> </a:t>
            </a:r>
            <a:r>
              <a:rPr lang="en-US" sz="1600" b="1" dirty="0" err="1">
                <a:solidFill>
                  <a:schemeClr val="bg1"/>
                </a:solidFill>
              </a:rPr>
              <a:t>dans</a:t>
            </a:r>
            <a:r>
              <a:rPr lang="en-US" sz="1600" b="1" dirty="0">
                <a:solidFill>
                  <a:schemeClr val="bg1"/>
                </a:solidFill>
              </a:rPr>
              <a:t> la </a:t>
            </a:r>
            <a:r>
              <a:rPr lang="en-US" sz="1600" b="1" dirty="0" err="1">
                <a:solidFill>
                  <a:schemeClr val="bg1"/>
                </a:solidFill>
              </a:rPr>
              <a:t>gestion</a:t>
            </a:r>
            <a:r>
              <a:rPr lang="en-US" sz="1600" b="1" dirty="0">
                <a:solidFill>
                  <a:schemeClr val="bg1"/>
                </a:solidFill>
              </a:rPr>
              <a:t> de la </a:t>
            </a:r>
            <a:r>
              <a:rPr lang="en-US" sz="1600" b="1" dirty="0" err="1">
                <a:solidFill>
                  <a:schemeClr val="bg1"/>
                </a:solidFill>
              </a:rPr>
              <a:t>maladie</a:t>
            </a:r>
            <a:r>
              <a:rPr lang="en-US" sz="1600" b="1" dirty="0">
                <a:solidFill>
                  <a:schemeClr val="bg1"/>
                </a:solidFill>
              </a:rPr>
              <a:t> et des </a:t>
            </a:r>
            <a:r>
              <a:rPr lang="en-US" sz="1600" b="1" dirty="0" err="1">
                <a:solidFill>
                  <a:schemeClr val="bg1"/>
                </a:solidFill>
              </a:rPr>
              <a:t>traitements</a:t>
            </a:r>
            <a:endParaRPr lang="fr-FR" sz="1600" b="1" dirty="0">
              <a:solidFill>
                <a:schemeClr val="bg1"/>
              </a:solidFill>
            </a:endParaRPr>
          </a:p>
        </p:txBody>
      </p:sp>
      <p:sp>
        <p:nvSpPr>
          <p:cNvPr id="9" name="Rectangle 8"/>
          <p:cNvSpPr/>
          <p:nvPr/>
        </p:nvSpPr>
        <p:spPr>
          <a:xfrm>
            <a:off x="3306020" y="3020851"/>
            <a:ext cx="2506672" cy="830997"/>
          </a:xfrm>
          <a:prstGeom prst="rect">
            <a:avLst/>
          </a:prstGeom>
          <a:solidFill>
            <a:schemeClr val="accent6">
              <a:lumMod val="75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fr-FR" sz="1600" b="1" dirty="0">
                <a:solidFill>
                  <a:schemeClr val="bg1"/>
                </a:solidFill>
              </a:rPr>
              <a:t>Se développent sur le plan physique, cognitif, psychique et social</a:t>
            </a:r>
          </a:p>
        </p:txBody>
      </p:sp>
      <p:sp>
        <p:nvSpPr>
          <p:cNvPr id="10" name="Rectangle 9"/>
          <p:cNvSpPr/>
          <p:nvPr/>
        </p:nvSpPr>
        <p:spPr>
          <a:xfrm>
            <a:off x="3289849" y="4038465"/>
            <a:ext cx="2522842" cy="584776"/>
          </a:xfrm>
          <a:prstGeom prst="rect">
            <a:avLst/>
          </a:prstGeom>
          <a:solidFill>
            <a:schemeClr val="accent6">
              <a:lumMod val="75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fr-FR" sz="1600" b="1" dirty="0">
                <a:solidFill>
                  <a:schemeClr val="bg1"/>
                </a:solidFill>
              </a:rPr>
              <a:t>Quittent la pédiatrie pour les soins adultes</a:t>
            </a:r>
          </a:p>
        </p:txBody>
      </p:sp>
      <p:sp>
        <p:nvSpPr>
          <p:cNvPr id="12" name="ZoneTexte 11"/>
          <p:cNvSpPr txBox="1"/>
          <p:nvPr/>
        </p:nvSpPr>
        <p:spPr>
          <a:xfrm>
            <a:off x="1867549" y="5313063"/>
            <a:ext cx="8456902" cy="707886"/>
          </a:xfrm>
          <a:prstGeom prst="rect">
            <a:avLst/>
          </a:prstGeom>
          <a:solidFill>
            <a:srgbClr val="1F497D"/>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fr-FR" sz="2000" dirty="0">
                <a:sym typeface="Wingdings"/>
              </a:rPr>
              <a:t>Dans une perspective socio-constructiviste, nous considérons que les jeunes construisent des connaissances multiples durant la période de transition</a:t>
            </a:r>
            <a:endParaRPr lang="fr-FR" strike="sngStrike" dirty="0"/>
          </a:p>
        </p:txBody>
      </p:sp>
      <p:sp>
        <p:nvSpPr>
          <p:cNvPr id="5" name="ZoneTexte 4"/>
          <p:cNvSpPr txBox="1"/>
          <p:nvPr/>
        </p:nvSpPr>
        <p:spPr>
          <a:xfrm>
            <a:off x="5957521" y="2016411"/>
            <a:ext cx="4397865" cy="830997"/>
          </a:xfrm>
          <a:prstGeom prst="rect">
            <a:avLst/>
          </a:prstGeom>
          <a:noFill/>
        </p:spPr>
        <p:txBody>
          <a:bodyPr wrap="square" rtlCol="0">
            <a:spAutoFit/>
          </a:bodyPr>
          <a:lstStyle/>
          <a:p>
            <a:r>
              <a:rPr lang="en-US" sz="1600" dirty="0">
                <a:solidFill>
                  <a:schemeClr val="tx2"/>
                </a:solidFill>
                <a:sym typeface="Wingdings"/>
              </a:rPr>
              <a:t></a:t>
            </a:r>
            <a:r>
              <a:rPr lang="en-US" sz="1600" dirty="0">
                <a:solidFill>
                  <a:schemeClr val="tx2"/>
                </a:solidFill>
              </a:rPr>
              <a:t> </a:t>
            </a:r>
            <a:r>
              <a:rPr lang="en-US" sz="1600" b="1" dirty="0" err="1">
                <a:solidFill>
                  <a:schemeClr val="tx2"/>
                </a:solidFill>
              </a:rPr>
              <a:t>Ils</a:t>
            </a:r>
            <a:r>
              <a:rPr lang="en-US" sz="1600" b="1" dirty="0">
                <a:solidFill>
                  <a:schemeClr val="tx2"/>
                </a:solidFill>
              </a:rPr>
              <a:t> </a:t>
            </a:r>
            <a:r>
              <a:rPr lang="en-US" sz="1600" b="1" dirty="0" err="1">
                <a:solidFill>
                  <a:schemeClr val="tx2"/>
                </a:solidFill>
              </a:rPr>
              <a:t>apprennent</a:t>
            </a:r>
            <a:r>
              <a:rPr lang="en-US" sz="1600" dirty="0">
                <a:solidFill>
                  <a:schemeClr val="tx2"/>
                </a:solidFill>
              </a:rPr>
              <a:t> à adapter la </a:t>
            </a:r>
            <a:r>
              <a:rPr lang="en-US" sz="1600" dirty="0" err="1">
                <a:solidFill>
                  <a:schemeClr val="tx2"/>
                </a:solidFill>
              </a:rPr>
              <a:t>thérapeutique</a:t>
            </a:r>
            <a:r>
              <a:rPr lang="en-US" sz="1600" dirty="0">
                <a:solidFill>
                  <a:schemeClr val="tx2"/>
                </a:solidFill>
              </a:rPr>
              <a:t>, à </a:t>
            </a:r>
            <a:r>
              <a:rPr lang="en-US" sz="1600" dirty="0" err="1">
                <a:solidFill>
                  <a:schemeClr val="tx2"/>
                </a:solidFill>
              </a:rPr>
              <a:t>gérer</a:t>
            </a:r>
            <a:r>
              <a:rPr lang="en-US" sz="1600" dirty="0">
                <a:solidFill>
                  <a:schemeClr val="tx2"/>
                </a:solidFill>
              </a:rPr>
              <a:t> les </a:t>
            </a:r>
            <a:r>
              <a:rPr lang="en-US" sz="1600" dirty="0" err="1">
                <a:solidFill>
                  <a:schemeClr val="tx2"/>
                </a:solidFill>
              </a:rPr>
              <a:t>soins</a:t>
            </a:r>
            <a:r>
              <a:rPr lang="en-US" sz="1600" dirty="0">
                <a:solidFill>
                  <a:schemeClr val="tx2"/>
                </a:solidFill>
              </a:rPr>
              <a:t>, </a:t>
            </a:r>
            <a:r>
              <a:rPr lang="en-US" sz="1600" dirty="0" err="1">
                <a:solidFill>
                  <a:schemeClr val="tx2"/>
                </a:solidFill>
              </a:rPr>
              <a:t>comprendre</a:t>
            </a:r>
            <a:r>
              <a:rPr lang="en-US" sz="1600" dirty="0">
                <a:solidFill>
                  <a:schemeClr val="tx2"/>
                </a:solidFill>
              </a:rPr>
              <a:t> et </a:t>
            </a:r>
            <a:r>
              <a:rPr lang="en-US" sz="1600" dirty="0" err="1">
                <a:solidFill>
                  <a:schemeClr val="tx2"/>
                </a:solidFill>
              </a:rPr>
              <a:t>interpréter</a:t>
            </a:r>
            <a:r>
              <a:rPr lang="en-US" sz="1600" dirty="0">
                <a:solidFill>
                  <a:schemeClr val="tx2"/>
                </a:solidFill>
              </a:rPr>
              <a:t> un </a:t>
            </a:r>
            <a:r>
              <a:rPr lang="en-US" sz="1600" dirty="0" err="1">
                <a:solidFill>
                  <a:schemeClr val="tx2"/>
                </a:solidFill>
              </a:rPr>
              <a:t>bilan</a:t>
            </a:r>
            <a:r>
              <a:rPr lang="en-US" sz="1600" dirty="0">
                <a:solidFill>
                  <a:schemeClr val="tx2"/>
                </a:solidFill>
              </a:rPr>
              <a:t> de santé, etc.</a:t>
            </a:r>
            <a:endParaRPr lang="fr-FR" sz="1600" dirty="0">
              <a:solidFill>
                <a:schemeClr val="tx2"/>
              </a:solidFill>
            </a:endParaRPr>
          </a:p>
        </p:txBody>
      </p:sp>
      <p:sp>
        <p:nvSpPr>
          <p:cNvPr id="11" name="ZoneTexte 10"/>
          <p:cNvSpPr txBox="1"/>
          <p:nvPr/>
        </p:nvSpPr>
        <p:spPr>
          <a:xfrm>
            <a:off x="5957862" y="2996691"/>
            <a:ext cx="4231446" cy="830997"/>
          </a:xfrm>
          <a:prstGeom prst="rect">
            <a:avLst/>
          </a:prstGeom>
          <a:noFill/>
        </p:spPr>
        <p:txBody>
          <a:bodyPr wrap="square" rtlCol="0">
            <a:spAutoFit/>
          </a:bodyPr>
          <a:lstStyle/>
          <a:p>
            <a:r>
              <a:rPr lang="en-US" sz="1600" dirty="0">
                <a:solidFill>
                  <a:schemeClr val="tx2"/>
                </a:solidFill>
                <a:sym typeface="Wingdings"/>
              </a:rPr>
              <a:t></a:t>
            </a:r>
            <a:r>
              <a:rPr lang="en-US" sz="1600" dirty="0">
                <a:solidFill>
                  <a:schemeClr val="tx2"/>
                </a:solidFill>
              </a:rPr>
              <a:t> </a:t>
            </a:r>
            <a:r>
              <a:rPr lang="en-US" sz="1600" b="1" dirty="0" err="1">
                <a:solidFill>
                  <a:schemeClr val="tx2"/>
                </a:solidFill>
              </a:rPr>
              <a:t>Ils</a:t>
            </a:r>
            <a:r>
              <a:rPr lang="en-US" sz="1600" b="1" dirty="0">
                <a:solidFill>
                  <a:schemeClr val="tx2"/>
                </a:solidFill>
              </a:rPr>
              <a:t> </a:t>
            </a:r>
            <a:r>
              <a:rPr lang="en-US" sz="1600" b="1" dirty="0" err="1">
                <a:solidFill>
                  <a:schemeClr val="tx2"/>
                </a:solidFill>
              </a:rPr>
              <a:t>apprennent</a:t>
            </a:r>
            <a:r>
              <a:rPr lang="en-US" sz="1600" b="1" dirty="0">
                <a:solidFill>
                  <a:schemeClr val="tx2"/>
                </a:solidFill>
              </a:rPr>
              <a:t> </a:t>
            </a:r>
            <a:r>
              <a:rPr lang="en-US" sz="1600" dirty="0">
                <a:solidFill>
                  <a:schemeClr val="tx2"/>
                </a:solidFill>
              </a:rPr>
              <a:t>à se </a:t>
            </a:r>
            <a:r>
              <a:rPr lang="en-US" sz="1600" dirty="0" err="1">
                <a:solidFill>
                  <a:schemeClr val="tx2"/>
                </a:solidFill>
              </a:rPr>
              <a:t>connaitre</a:t>
            </a:r>
            <a:r>
              <a:rPr lang="en-US" sz="1600" dirty="0">
                <a:solidFill>
                  <a:schemeClr val="tx2"/>
                </a:solidFill>
              </a:rPr>
              <a:t>, à </a:t>
            </a:r>
            <a:r>
              <a:rPr lang="en-US" sz="1600" dirty="0" err="1">
                <a:solidFill>
                  <a:schemeClr val="tx2"/>
                </a:solidFill>
              </a:rPr>
              <a:t>penser</a:t>
            </a:r>
            <a:r>
              <a:rPr lang="en-US" sz="1600" dirty="0">
                <a:solidFill>
                  <a:schemeClr val="tx2"/>
                </a:solidFill>
              </a:rPr>
              <a:t> avec </a:t>
            </a:r>
            <a:r>
              <a:rPr lang="en-US" sz="1600" dirty="0" err="1">
                <a:solidFill>
                  <a:schemeClr val="tx2"/>
                </a:solidFill>
              </a:rPr>
              <a:t>davantage</a:t>
            </a:r>
            <a:r>
              <a:rPr lang="en-US" sz="1600" dirty="0">
                <a:solidFill>
                  <a:schemeClr val="tx2"/>
                </a:solidFill>
              </a:rPr>
              <a:t> de </a:t>
            </a:r>
            <a:r>
              <a:rPr lang="en-US" sz="1600" dirty="0" err="1">
                <a:solidFill>
                  <a:schemeClr val="tx2"/>
                </a:solidFill>
              </a:rPr>
              <a:t>capacités</a:t>
            </a:r>
            <a:r>
              <a:rPr lang="en-US" sz="1600" dirty="0">
                <a:solidFill>
                  <a:schemeClr val="tx2"/>
                </a:solidFill>
              </a:rPr>
              <a:t> </a:t>
            </a:r>
            <a:r>
              <a:rPr lang="en-US" sz="1600" dirty="0" err="1">
                <a:solidFill>
                  <a:schemeClr val="tx2"/>
                </a:solidFill>
              </a:rPr>
              <a:t>intellectuelles</a:t>
            </a:r>
            <a:r>
              <a:rPr lang="en-US" sz="1600" dirty="0">
                <a:solidFill>
                  <a:schemeClr val="tx2"/>
                </a:solidFill>
              </a:rPr>
              <a:t>, à </a:t>
            </a:r>
            <a:r>
              <a:rPr lang="en-US" sz="1600" dirty="0" err="1">
                <a:solidFill>
                  <a:schemeClr val="tx2"/>
                </a:solidFill>
              </a:rPr>
              <a:t>formuler</a:t>
            </a:r>
            <a:r>
              <a:rPr lang="en-US" sz="1600" dirty="0">
                <a:solidFill>
                  <a:schemeClr val="tx2"/>
                </a:solidFill>
              </a:rPr>
              <a:t> des </a:t>
            </a:r>
            <a:r>
              <a:rPr lang="en-US" sz="1600" dirty="0" err="1">
                <a:solidFill>
                  <a:schemeClr val="tx2"/>
                </a:solidFill>
              </a:rPr>
              <a:t>projets</a:t>
            </a:r>
            <a:r>
              <a:rPr lang="en-US" sz="1600" dirty="0">
                <a:solidFill>
                  <a:schemeClr val="tx2"/>
                </a:solidFill>
              </a:rPr>
              <a:t>, etc.</a:t>
            </a:r>
            <a:endParaRPr lang="fr-FR" sz="1600" dirty="0">
              <a:solidFill>
                <a:schemeClr val="tx2"/>
              </a:solidFill>
            </a:endParaRPr>
          </a:p>
        </p:txBody>
      </p:sp>
      <p:sp>
        <p:nvSpPr>
          <p:cNvPr id="16" name="ZoneTexte 15"/>
          <p:cNvSpPr txBox="1"/>
          <p:nvPr/>
        </p:nvSpPr>
        <p:spPr>
          <a:xfrm>
            <a:off x="5958055" y="4017574"/>
            <a:ext cx="3911113" cy="830997"/>
          </a:xfrm>
          <a:prstGeom prst="rect">
            <a:avLst/>
          </a:prstGeom>
          <a:noFill/>
        </p:spPr>
        <p:txBody>
          <a:bodyPr wrap="square" rtlCol="0">
            <a:spAutoFit/>
          </a:bodyPr>
          <a:lstStyle/>
          <a:p>
            <a:r>
              <a:rPr lang="en-US" sz="1600" dirty="0">
                <a:solidFill>
                  <a:schemeClr val="tx2"/>
                </a:solidFill>
                <a:sym typeface="Wingdings"/>
              </a:rPr>
              <a:t> </a:t>
            </a:r>
            <a:r>
              <a:rPr lang="en-US" sz="1600" b="1" dirty="0" err="1">
                <a:solidFill>
                  <a:schemeClr val="tx2"/>
                </a:solidFill>
                <a:sym typeface="Wingdings"/>
              </a:rPr>
              <a:t>Ils</a:t>
            </a:r>
            <a:r>
              <a:rPr lang="en-US" sz="1600" b="1" dirty="0">
                <a:solidFill>
                  <a:schemeClr val="tx2"/>
                </a:solidFill>
                <a:sym typeface="Wingdings"/>
              </a:rPr>
              <a:t> </a:t>
            </a:r>
            <a:r>
              <a:rPr lang="en-US" sz="1600" b="1" dirty="0" err="1">
                <a:solidFill>
                  <a:schemeClr val="tx2"/>
                </a:solidFill>
                <a:sym typeface="Wingdings"/>
              </a:rPr>
              <a:t>apprennent</a:t>
            </a:r>
            <a:r>
              <a:rPr lang="en-US" sz="1600" b="1" dirty="0">
                <a:solidFill>
                  <a:schemeClr val="tx2"/>
                </a:solidFill>
                <a:sym typeface="Wingdings"/>
              </a:rPr>
              <a:t> </a:t>
            </a:r>
            <a:r>
              <a:rPr lang="en-US" sz="1600" dirty="0" err="1">
                <a:solidFill>
                  <a:schemeClr val="tx2"/>
                </a:solidFill>
                <a:sym typeface="Wingdings"/>
              </a:rPr>
              <a:t>à</a:t>
            </a:r>
            <a:r>
              <a:rPr lang="en-US" sz="1600" dirty="0">
                <a:solidFill>
                  <a:schemeClr val="tx2"/>
                </a:solidFill>
                <a:sym typeface="Wingdings"/>
              </a:rPr>
              <a:t> </a:t>
            </a:r>
            <a:r>
              <a:rPr lang="en-US" sz="1600" dirty="0" err="1">
                <a:solidFill>
                  <a:schemeClr val="tx2"/>
                </a:solidFill>
                <a:sym typeface="Wingdings"/>
              </a:rPr>
              <a:t>utiliser</a:t>
            </a:r>
            <a:r>
              <a:rPr lang="en-US" sz="1600" dirty="0">
                <a:solidFill>
                  <a:schemeClr val="tx2"/>
                </a:solidFill>
                <a:sym typeface="Wingdings"/>
              </a:rPr>
              <a:t> le nouveau service (consultation en </a:t>
            </a:r>
            <a:r>
              <a:rPr lang="en-US" sz="1600" dirty="0" err="1">
                <a:solidFill>
                  <a:schemeClr val="tx2"/>
                </a:solidFill>
                <a:sym typeface="Wingdings"/>
              </a:rPr>
              <a:t>binôme</a:t>
            </a:r>
            <a:r>
              <a:rPr lang="en-US" sz="1600" dirty="0">
                <a:solidFill>
                  <a:schemeClr val="tx2"/>
                </a:solidFill>
                <a:sym typeface="Wingdings"/>
              </a:rPr>
              <a:t>, plus </a:t>
            </a:r>
            <a:r>
              <a:rPr lang="en-US" sz="1600" dirty="0" err="1">
                <a:solidFill>
                  <a:schemeClr val="tx2"/>
                </a:solidFill>
                <a:sym typeface="Wingdings"/>
              </a:rPr>
              <a:t>impersonnelle</a:t>
            </a:r>
            <a:r>
              <a:rPr lang="en-US" sz="1600" dirty="0">
                <a:solidFill>
                  <a:schemeClr val="tx2"/>
                </a:solidFill>
                <a:sym typeface="Wingdings"/>
              </a:rPr>
              <a:t>, </a:t>
            </a:r>
            <a:r>
              <a:rPr lang="en-US" sz="1600" dirty="0" err="1">
                <a:solidFill>
                  <a:schemeClr val="tx2"/>
                </a:solidFill>
                <a:sym typeface="Wingdings"/>
              </a:rPr>
              <a:t>etc</a:t>
            </a:r>
            <a:r>
              <a:rPr lang="en-US" sz="1600" dirty="0">
                <a:solidFill>
                  <a:schemeClr val="tx2"/>
                </a:solidFill>
                <a:sym typeface="Wingdings"/>
              </a:rPr>
              <a:t>).</a:t>
            </a:r>
            <a:endParaRPr lang="fr-FR" dirty="0">
              <a:solidFill>
                <a:schemeClr val="tx2"/>
              </a:solidFill>
            </a:endParaRPr>
          </a:p>
        </p:txBody>
      </p:sp>
      <p:sp>
        <p:nvSpPr>
          <p:cNvPr id="19" name="ZoneTexte 18"/>
          <p:cNvSpPr txBox="1"/>
          <p:nvPr/>
        </p:nvSpPr>
        <p:spPr>
          <a:xfrm>
            <a:off x="1412627" y="1465385"/>
            <a:ext cx="1498104" cy="338554"/>
          </a:xfrm>
          <a:prstGeom prst="rect">
            <a:avLst/>
          </a:prstGeom>
          <a:noFill/>
        </p:spPr>
        <p:txBody>
          <a:bodyPr wrap="square" rtlCol="0">
            <a:spAutoFit/>
          </a:bodyPr>
          <a:lstStyle/>
          <a:p>
            <a:r>
              <a:rPr lang="fr-FR" sz="1600" b="1" dirty="0">
                <a:solidFill>
                  <a:schemeClr val="tx2"/>
                </a:solidFill>
              </a:rPr>
              <a:t>10 </a:t>
            </a:r>
            <a:r>
              <a:rPr lang="mr-IN" sz="1600" b="1" dirty="0">
                <a:solidFill>
                  <a:schemeClr val="tx2"/>
                </a:solidFill>
              </a:rPr>
              <a:t>–</a:t>
            </a:r>
            <a:r>
              <a:rPr lang="fr-FR" sz="1600" b="1" dirty="0">
                <a:solidFill>
                  <a:schemeClr val="tx2"/>
                </a:solidFill>
              </a:rPr>
              <a:t> 24 ans</a:t>
            </a:r>
          </a:p>
        </p:txBody>
      </p:sp>
      <p:sp>
        <p:nvSpPr>
          <p:cNvPr id="20" name="ZoneTexte 19"/>
          <p:cNvSpPr txBox="1"/>
          <p:nvPr/>
        </p:nvSpPr>
        <p:spPr>
          <a:xfrm>
            <a:off x="2624013" y="1475154"/>
            <a:ext cx="4286900" cy="338554"/>
          </a:xfrm>
          <a:prstGeom prst="rect">
            <a:avLst/>
          </a:prstGeom>
          <a:noFill/>
        </p:spPr>
        <p:txBody>
          <a:bodyPr wrap="square" rtlCol="0">
            <a:spAutoFit/>
          </a:bodyPr>
          <a:lstStyle/>
          <a:p>
            <a:r>
              <a:rPr lang="fr-FR" sz="1600" b="1" dirty="0">
                <a:solidFill>
                  <a:srgbClr val="1F497D"/>
                </a:solidFill>
              </a:rPr>
              <a:t>Les jeunes atteints de mucoviscidose </a:t>
            </a:r>
            <a:r>
              <a:rPr lang="fr-FR" sz="1600" dirty="0">
                <a:solidFill>
                  <a:srgbClr val="1F497D"/>
                </a:solidFill>
              </a:rPr>
              <a:t>:</a:t>
            </a:r>
          </a:p>
        </p:txBody>
      </p:sp>
      <p:pic>
        <p:nvPicPr>
          <p:cNvPr id="21" name="Image 20"/>
          <p:cNvPicPr>
            <a:picLocks noChangeAspect="1"/>
          </p:cNvPicPr>
          <p:nvPr/>
        </p:nvPicPr>
        <p:blipFill>
          <a:blip r:embed="rId2"/>
          <a:stretch>
            <a:fillRect/>
          </a:stretch>
        </p:blipFill>
        <p:spPr>
          <a:xfrm>
            <a:off x="1680306" y="2188308"/>
            <a:ext cx="1582617" cy="1787770"/>
          </a:xfrm>
          <a:prstGeom prst="rect">
            <a:avLst/>
          </a:prstGeom>
        </p:spPr>
      </p:pic>
      <p:sp>
        <p:nvSpPr>
          <p:cNvPr id="15" name="ZoneTexte 14"/>
          <p:cNvSpPr txBox="1"/>
          <p:nvPr/>
        </p:nvSpPr>
        <p:spPr>
          <a:xfrm>
            <a:off x="3257961" y="4730078"/>
            <a:ext cx="985742" cy="200055"/>
          </a:xfrm>
          <a:prstGeom prst="rect">
            <a:avLst/>
          </a:prstGeom>
          <a:noFill/>
        </p:spPr>
        <p:txBody>
          <a:bodyPr wrap="none" rtlCol="0">
            <a:spAutoFit/>
          </a:bodyPr>
          <a:lstStyle/>
          <a:p>
            <a:r>
              <a:rPr lang="fr-FR" sz="700" dirty="0"/>
              <a:t>Campbell et al. (2016)</a:t>
            </a:r>
          </a:p>
        </p:txBody>
      </p:sp>
    </p:spTree>
    <p:extLst>
      <p:ext uri="{BB962C8B-B14F-4D97-AF65-F5344CB8AC3E}">
        <p14:creationId xmlns:p14="http://schemas.microsoft.com/office/powerpoint/2010/main" val="190410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11"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E6936C4A-2665-CA49-B6F4-6CA76BAD9921}" type="slidenum">
              <a:rPr lang="fr-FR" smtClean="0"/>
              <a:pPr/>
              <a:t>3</a:t>
            </a:fld>
            <a:endParaRPr lang="fr-FR"/>
          </a:p>
        </p:txBody>
      </p:sp>
      <p:sp>
        <p:nvSpPr>
          <p:cNvPr id="3" name="Espace réservé du texte 2"/>
          <p:cNvSpPr>
            <a:spLocks noGrp="1"/>
          </p:cNvSpPr>
          <p:nvPr>
            <p:ph type="body" sz="quarter" idx="10"/>
          </p:nvPr>
        </p:nvSpPr>
        <p:spPr/>
        <p:txBody>
          <a:bodyPr/>
          <a:lstStyle/>
          <a:p>
            <a:endParaRPr lang="fr-FR"/>
          </a:p>
        </p:txBody>
      </p:sp>
      <p:sp>
        <p:nvSpPr>
          <p:cNvPr id="4" name="Titre 3"/>
          <p:cNvSpPr>
            <a:spLocks noGrp="1"/>
          </p:cNvSpPr>
          <p:nvPr>
            <p:ph type="title"/>
          </p:nvPr>
        </p:nvSpPr>
        <p:spPr/>
        <p:txBody>
          <a:bodyPr>
            <a:normAutofit/>
          </a:bodyPr>
          <a:lstStyle/>
          <a:p>
            <a:r>
              <a:rPr lang="fr-FR" sz="2600" b="1" dirty="0">
                <a:effectLst/>
              </a:rPr>
              <a:t>Transition et éducation thérapeutique du patient (ETP)</a:t>
            </a:r>
          </a:p>
        </p:txBody>
      </p:sp>
      <p:sp>
        <p:nvSpPr>
          <p:cNvPr id="6" name="Espace réservé du numéro de diapositive 1"/>
          <p:cNvSpPr txBox="1">
            <a:spLocks/>
          </p:cNvSpPr>
          <p:nvPr/>
        </p:nvSpPr>
        <p:spPr>
          <a:xfrm>
            <a:off x="5030788" y="6356353"/>
            <a:ext cx="21336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rgbClr val="E5672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936C4A-2665-CA49-B6F4-6CA76BAD9921}" type="slidenum">
              <a:rPr lang="fr-FR"/>
              <a:pPr/>
              <a:t>3</a:t>
            </a:fld>
            <a:endParaRPr lang="fr-FR"/>
          </a:p>
        </p:txBody>
      </p:sp>
      <p:sp>
        <p:nvSpPr>
          <p:cNvPr id="9" name="Espace réservé du texte 8"/>
          <p:cNvSpPr>
            <a:spLocks noGrp="1"/>
          </p:cNvSpPr>
          <p:nvPr>
            <p:ph type="body" sz="quarter" idx="11"/>
          </p:nvPr>
        </p:nvSpPr>
        <p:spPr>
          <a:xfrm>
            <a:off x="397590" y="1418869"/>
            <a:ext cx="11709597" cy="707886"/>
          </a:xfrm>
          <a:prstGeom prst="rect">
            <a:avLst/>
          </a:prstGeom>
        </p:spPr>
        <p:txBody>
          <a:bodyPr wrap="square">
            <a:spAutoFit/>
          </a:bodyPr>
          <a:lstStyle/>
          <a:p>
            <a:pPr marL="0" indent="0">
              <a:buNone/>
            </a:pPr>
            <a:r>
              <a:rPr lang="fr-FR" sz="2000" dirty="0">
                <a:solidFill>
                  <a:srgbClr val="1F497D"/>
                </a:solidFill>
              </a:rPr>
              <a:t>Pour aider le jeune dans ses apprentissages de la vie avec la maladie, </a:t>
            </a:r>
            <a:r>
              <a:rPr lang="fr-FR" sz="2000" b="1" dirty="0">
                <a:solidFill>
                  <a:srgbClr val="1F497D"/>
                </a:solidFill>
              </a:rPr>
              <a:t>les interventions éducatives sont recommandée </a:t>
            </a:r>
            <a:r>
              <a:rPr lang="fr-FR" sz="1400" dirty="0">
                <a:solidFill>
                  <a:srgbClr val="1F497D"/>
                </a:solidFill>
              </a:rPr>
              <a:t>(Crowley et al., 2011)</a:t>
            </a:r>
          </a:p>
        </p:txBody>
      </p:sp>
      <p:pic>
        <p:nvPicPr>
          <p:cNvPr id="5" name="Image 4">
            <a:extLst>
              <a:ext uri="{FF2B5EF4-FFF2-40B4-BE49-F238E27FC236}">
                <a16:creationId xmlns:a16="http://schemas.microsoft.com/office/drawing/2014/main" id="{5E30FE83-00D2-41AE-9828-2BFEEBFB0F9E}"/>
              </a:ext>
            </a:extLst>
          </p:cNvPr>
          <p:cNvPicPr>
            <a:picLocks noChangeAspect="1"/>
          </p:cNvPicPr>
          <p:nvPr/>
        </p:nvPicPr>
        <p:blipFill>
          <a:blip r:embed="rId3"/>
          <a:stretch>
            <a:fillRect/>
          </a:stretch>
        </p:blipFill>
        <p:spPr>
          <a:xfrm>
            <a:off x="1330909" y="2246100"/>
            <a:ext cx="9530181" cy="2194152"/>
          </a:xfrm>
          <a:prstGeom prst="rect">
            <a:avLst/>
          </a:prstGeom>
        </p:spPr>
      </p:pic>
      <p:sp>
        <p:nvSpPr>
          <p:cNvPr id="8" name="ZoneTexte 7">
            <a:extLst>
              <a:ext uri="{FF2B5EF4-FFF2-40B4-BE49-F238E27FC236}">
                <a16:creationId xmlns:a16="http://schemas.microsoft.com/office/drawing/2014/main" id="{60E0370D-4E0D-496D-9FD4-6B8639CED401}"/>
              </a:ext>
            </a:extLst>
          </p:cNvPr>
          <p:cNvSpPr txBox="1"/>
          <p:nvPr/>
        </p:nvSpPr>
        <p:spPr>
          <a:xfrm>
            <a:off x="818701" y="4692256"/>
            <a:ext cx="11288486" cy="1846659"/>
          </a:xfrm>
          <a:prstGeom prst="rect">
            <a:avLst/>
          </a:prstGeom>
          <a:noFill/>
        </p:spPr>
        <p:txBody>
          <a:bodyPr wrap="square" rtlCol="0">
            <a:spAutoFit/>
          </a:bodyPr>
          <a:lstStyle/>
          <a:p>
            <a:pPr marL="514350" indent="-514350">
              <a:buAutoNum type="arabicParenR"/>
            </a:pPr>
            <a:r>
              <a:rPr lang="fr-FR" sz="2000" b="1" dirty="0">
                <a:solidFill>
                  <a:schemeClr val="tx2"/>
                </a:solidFill>
              </a:rPr>
              <a:t>Soutien informationnel passif</a:t>
            </a:r>
            <a:r>
              <a:rPr lang="fr-FR" sz="2000" dirty="0">
                <a:solidFill>
                  <a:schemeClr val="tx2"/>
                </a:solidFill>
              </a:rPr>
              <a:t>, </a:t>
            </a:r>
            <a:r>
              <a:rPr lang="fr-FR" sz="1800" dirty="0">
                <a:solidFill>
                  <a:schemeClr val="tx2"/>
                </a:solidFill>
              </a:rPr>
              <a:t>qui s’effectue par la mise à disposition de documentation écrite ou audiovisuelle sur le processus de transition. </a:t>
            </a:r>
          </a:p>
          <a:p>
            <a:pPr marL="514350" indent="-514350">
              <a:buAutoNum type="arabicParenR"/>
            </a:pPr>
            <a:r>
              <a:rPr lang="fr-FR" sz="2000" b="1" dirty="0">
                <a:solidFill>
                  <a:schemeClr val="tx2"/>
                </a:solidFill>
              </a:rPr>
              <a:t>Soutien informationnel actif</a:t>
            </a:r>
            <a:r>
              <a:rPr lang="fr-FR" sz="2000" dirty="0">
                <a:solidFill>
                  <a:schemeClr val="tx2"/>
                </a:solidFill>
              </a:rPr>
              <a:t>, </a:t>
            </a:r>
            <a:r>
              <a:rPr lang="fr-FR" sz="1800" dirty="0">
                <a:solidFill>
                  <a:schemeClr val="tx2"/>
                </a:solidFill>
              </a:rPr>
              <a:t>qui est fourni par un ou des professionnels de la santé (médecin, infirmière, coordonnateur de transition, etc.). </a:t>
            </a:r>
          </a:p>
          <a:p>
            <a:pPr marL="514350" indent="-514350">
              <a:buAutoNum type="arabicParenR"/>
            </a:pPr>
            <a:r>
              <a:rPr lang="fr-FR" sz="2000" b="1" dirty="0">
                <a:solidFill>
                  <a:schemeClr val="tx2"/>
                </a:solidFill>
              </a:rPr>
              <a:t>Soutien mixte</a:t>
            </a:r>
            <a:r>
              <a:rPr lang="fr-FR" sz="2000" dirty="0">
                <a:solidFill>
                  <a:schemeClr val="tx2"/>
                </a:solidFill>
              </a:rPr>
              <a:t>, </a:t>
            </a:r>
            <a:r>
              <a:rPr lang="fr-FR" sz="1800" dirty="0">
                <a:solidFill>
                  <a:schemeClr val="tx2"/>
                </a:solidFill>
              </a:rPr>
              <a:t>qui comprend des ressources écrites ou numériques et des contacts avec des professionnels</a:t>
            </a:r>
            <a:endParaRPr lang="fr-FR" sz="2000" dirty="0">
              <a:solidFill>
                <a:schemeClr val="tx2"/>
              </a:solidFill>
            </a:endParaRPr>
          </a:p>
          <a:p>
            <a:endParaRPr lang="fr-FR" dirty="0"/>
          </a:p>
        </p:txBody>
      </p:sp>
    </p:spTree>
    <p:extLst>
      <p:ext uri="{BB962C8B-B14F-4D97-AF65-F5344CB8AC3E}">
        <p14:creationId xmlns:p14="http://schemas.microsoft.com/office/powerpoint/2010/main" val="4253022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4E5B41DD-0DC9-4DF2-919E-E48E7733A15F}"/>
              </a:ext>
            </a:extLst>
          </p:cNvPr>
          <p:cNvSpPr>
            <a:spLocks noGrp="1"/>
          </p:cNvSpPr>
          <p:nvPr>
            <p:ph type="sldNum" sz="quarter" idx="4"/>
          </p:nvPr>
        </p:nvSpPr>
        <p:spPr/>
        <p:txBody>
          <a:bodyPr/>
          <a:lstStyle/>
          <a:p>
            <a:fld id="{E6936C4A-2665-CA49-B6F4-6CA76BAD9921}" type="slidenum">
              <a:rPr lang="fr-FR" smtClean="0"/>
              <a:pPr/>
              <a:t>4</a:t>
            </a:fld>
            <a:endParaRPr lang="fr-FR"/>
          </a:p>
        </p:txBody>
      </p:sp>
      <p:sp>
        <p:nvSpPr>
          <p:cNvPr id="3" name="Espace réservé du texte 2">
            <a:extLst>
              <a:ext uri="{FF2B5EF4-FFF2-40B4-BE49-F238E27FC236}">
                <a16:creationId xmlns:a16="http://schemas.microsoft.com/office/drawing/2014/main" id="{973FD26E-F366-4967-ACD0-7848B9B7B502}"/>
              </a:ext>
            </a:extLst>
          </p:cNvPr>
          <p:cNvSpPr>
            <a:spLocks noGrp="1"/>
          </p:cNvSpPr>
          <p:nvPr>
            <p:ph type="body" sz="quarter" idx="10"/>
          </p:nvPr>
        </p:nvSpPr>
        <p:spPr/>
        <p:txBody>
          <a:bodyPr/>
          <a:lstStyle/>
          <a:p>
            <a:endParaRPr lang="fr-FR"/>
          </a:p>
        </p:txBody>
      </p:sp>
      <p:sp>
        <p:nvSpPr>
          <p:cNvPr id="4" name="Titre 3">
            <a:extLst>
              <a:ext uri="{FF2B5EF4-FFF2-40B4-BE49-F238E27FC236}">
                <a16:creationId xmlns:a16="http://schemas.microsoft.com/office/drawing/2014/main" id="{9AE25808-F153-45E4-8D39-5E399979EA87}"/>
              </a:ext>
            </a:extLst>
          </p:cNvPr>
          <p:cNvSpPr>
            <a:spLocks noGrp="1"/>
          </p:cNvSpPr>
          <p:nvPr>
            <p:ph type="title"/>
          </p:nvPr>
        </p:nvSpPr>
        <p:spPr/>
        <p:txBody>
          <a:bodyPr>
            <a:normAutofit fontScale="90000"/>
          </a:bodyPr>
          <a:lstStyle/>
          <a:p>
            <a:r>
              <a:rPr lang="fr-FR" dirty="0"/>
              <a:t>Typologie des modèles éducatifs lors de la transition </a:t>
            </a:r>
            <a:r>
              <a:rPr lang="fr-FR" sz="2200" dirty="0"/>
              <a:t>(Dumais, 2019)</a:t>
            </a:r>
            <a:endParaRPr lang="fr-FR" dirty="0"/>
          </a:p>
        </p:txBody>
      </p:sp>
      <p:pic>
        <p:nvPicPr>
          <p:cNvPr id="7" name="Image 6">
            <a:extLst>
              <a:ext uri="{FF2B5EF4-FFF2-40B4-BE49-F238E27FC236}">
                <a16:creationId xmlns:a16="http://schemas.microsoft.com/office/drawing/2014/main" id="{3F3A5EF7-7733-4FD9-ADAA-D82C48C9E8BC}"/>
              </a:ext>
            </a:extLst>
          </p:cNvPr>
          <p:cNvPicPr>
            <a:picLocks noChangeAspect="1"/>
          </p:cNvPicPr>
          <p:nvPr/>
        </p:nvPicPr>
        <p:blipFill>
          <a:blip r:embed="rId2"/>
          <a:stretch>
            <a:fillRect/>
          </a:stretch>
        </p:blipFill>
        <p:spPr>
          <a:xfrm>
            <a:off x="3570374" y="1238572"/>
            <a:ext cx="6575250" cy="4737003"/>
          </a:xfrm>
          <a:prstGeom prst="rect">
            <a:avLst/>
          </a:prstGeom>
        </p:spPr>
      </p:pic>
      <p:sp>
        <p:nvSpPr>
          <p:cNvPr id="9" name="Rectangle 8">
            <a:extLst>
              <a:ext uri="{FF2B5EF4-FFF2-40B4-BE49-F238E27FC236}">
                <a16:creationId xmlns:a16="http://schemas.microsoft.com/office/drawing/2014/main" id="{51CD5A38-61B8-46F3-A43F-36D944647A72}"/>
              </a:ext>
            </a:extLst>
          </p:cNvPr>
          <p:cNvSpPr/>
          <p:nvPr/>
        </p:nvSpPr>
        <p:spPr>
          <a:xfrm>
            <a:off x="482403" y="1534084"/>
            <a:ext cx="2831731" cy="1600438"/>
          </a:xfrm>
          <a:prstGeom prst="rect">
            <a:avLst/>
          </a:prstGeom>
        </p:spPr>
        <p:txBody>
          <a:bodyPr wrap="square">
            <a:spAutoFit/>
          </a:bodyPr>
          <a:lstStyle/>
          <a:p>
            <a:r>
              <a:rPr lang="fr-FR" sz="2000" b="1" dirty="0">
                <a:solidFill>
                  <a:schemeClr val="tx2"/>
                </a:solidFill>
              </a:rPr>
              <a:t>Il n’y a actuellement pas de consensus </a:t>
            </a:r>
          </a:p>
          <a:p>
            <a:r>
              <a:rPr lang="fr-FR" sz="2000" dirty="0">
                <a:solidFill>
                  <a:schemeClr val="tx2"/>
                </a:solidFill>
              </a:rPr>
              <a:t>sur un modèle d’ETP au cours de la transition </a:t>
            </a:r>
          </a:p>
          <a:p>
            <a:r>
              <a:rPr lang="fr-FR" dirty="0">
                <a:solidFill>
                  <a:schemeClr val="tx2"/>
                </a:solidFill>
              </a:rPr>
              <a:t>      </a:t>
            </a:r>
          </a:p>
        </p:txBody>
      </p:sp>
    </p:spTree>
    <p:extLst>
      <p:ext uri="{BB962C8B-B14F-4D97-AF65-F5344CB8AC3E}">
        <p14:creationId xmlns:p14="http://schemas.microsoft.com/office/powerpoint/2010/main" val="753462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E6936C4A-2665-CA49-B6F4-6CA76BAD9921}" type="slidenum">
              <a:rPr lang="fr-FR" smtClean="0"/>
              <a:pPr/>
              <a:t>5</a:t>
            </a:fld>
            <a:endParaRPr lang="fr-FR"/>
          </a:p>
        </p:txBody>
      </p:sp>
      <p:sp>
        <p:nvSpPr>
          <p:cNvPr id="3" name="Espace réservé du texte 2"/>
          <p:cNvSpPr>
            <a:spLocks noGrp="1"/>
          </p:cNvSpPr>
          <p:nvPr>
            <p:ph type="body" sz="quarter" idx="10"/>
          </p:nvPr>
        </p:nvSpPr>
        <p:spPr/>
        <p:txBody>
          <a:bodyPr/>
          <a:lstStyle/>
          <a:p>
            <a:endParaRPr lang="fr-FR"/>
          </a:p>
        </p:txBody>
      </p:sp>
      <p:sp>
        <p:nvSpPr>
          <p:cNvPr id="4" name="Titre 3"/>
          <p:cNvSpPr>
            <a:spLocks noGrp="1"/>
          </p:cNvSpPr>
          <p:nvPr>
            <p:ph type="title"/>
          </p:nvPr>
        </p:nvSpPr>
        <p:spPr/>
        <p:txBody>
          <a:bodyPr>
            <a:normAutofit fontScale="90000"/>
          </a:bodyPr>
          <a:lstStyle/>
          <a:p>
            <a:r>
              <a:rPr lang="fr-FR" sz="2600" b="1" dirty="0"/>
              <a:t>Quelles compétences permettent aux jeunes de vivre une transition favorables ?</a:t>
            </a:r>
          </a:p>
        </p:txBody>
      </p:sp>
      <p:sp>
        <p:nvSpPr>
          <p:cNvPr id="6" name="Espace réservé du numéro de diapositive 1"/>
          <p:cNvSpPr txBox="1">
            <a:spLocks/>
          </p:cNvSpPr>
          <p:nvPr/>
        </p:nvSpPr>
        <p:spPr>
          <a:xfrm>
            <a:off x="5030788" y="6356353"/>
            <a:ext cx="21336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rgbClr val="E5672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936C4A-2665-CA49-B6F4-6CA76BAD9921}" type="slidenum">
              <a:rPr lang="fr-FR"/>
              <a:pPr/>
              <a:t>5</a:t>
            </a:fld>
            <a:endParaRPr lang="fr-FR"/>
          </a:p>
        </p:txBody>
      </p:sp>
      <p:sp>
        <p:nvSpPr>
          <p:cNvPr id="10" name="Rectangle 9"/>
          <p:cNvSpPr/>
          <p:nvPr/>
        </p:nvSpPr>
        <p:spPr>
          <a:xfrm>
            <a:off x="790421" y="1727491"/>
            <a:ext cx="9703408" cy="3785652"/>
          </a:xfrm>
          <a:prstGeom prst="rect">
            <a:avLst/>
          </a:prstGeom>
        </p:spPr>
        <p:txBody>
          <a:bodyPr wrap="square">
            <a:spAutoFit/>
          </a:bodyPr>
          <a:lstStyle/>
          <a:p>
            <a:pPr marL="285750" indent="-285750">
              <a:buFont typeface="Wingdings" charset="2"/>
              <a:buChar char="Ø"/>
            </a:pPr>
            <a:r>
              <a:rPr lang="fr-FR" sz="2800" dirty="0">
                <a:solidFill>
                  <a:srgbClr val="1F497D"/>
                </a:solidFill>
              </a:rPr>
              <a:t>L'ETP doit</a:t>
            </a:r>
            <a:r>
              <a:rPr lang="fr-FR" sz="2800" i="1" dirty="0">
                <a:solidFill>
                  <a:srgbClr val="1F497D"/>
                </a:solidFill>
              </a:rPr>
              <a:t> </a:t>
            </a:r>
            <a:r>
              <a:rPr lang="fr-FR" sz="2800" dirty="0">
                <a:solidFill>
                  <a:srgbClr val="1F497D"/>
                </a:solidFill>
              </a:rPr>
              <a:t>permettre à la personne d’acquérir </a:t>
            </a:r>
            <a:r>
              <a:rPr lang="fr-FR" sz="3600" b="1" dirty="0">
                <a:solidFill>
                  <a:srgbClr val="1F497D"/>
                </a:solidFill>
              </a:rPr>
              <a:t>les compétences </a:t>
            </a:r>
            <a:r>
              <a:rPr lang="fr-FR" sz="2800" dirty="0">
                <a:solidFill>
                  <a:srgbClr val="1F497D"/>
                </a:solidFill>
              </a:rPr>
              <a:t>qui l’aident à vivre de manière optimale sa vie avec sa maladie </a:t>
            </a:r>
            <a:r>
              <a:rPr lang="fr-FR" sz="1200" dirty="0">
                <a:solidFill>
                  <a:srgbClr val="1F497D"/>
                </a:solidFill>
              </a:rPr>
              <a:t>(OMS, 1998].</a:t>
            </a:r>
          </a:p>
          <a:p>
            <a:pPr lvl="1"/>
            <a:endParaRPr lang="fr-FR" sz="2000" dirty="0">
              <a:solidFill>
                <a:srgbClr val="FF0000"/>
              </a:solidFill>
            </a:endParaRPr>
          </a:p>
          <a:p>
            <a:endParaRPr lang="fr-FR" sz="2800" dirty="0">
              <a:solidFill>
                <a:schemeClr val="tx2"/>
              </a:solidFill>
            </a:endParaRPr>
          </a:p>
          <a:p>
            <a:pPr marL="285750" indent="-285750">
              <a:buFont typeface="Wingdings" charset="2"/>
              <a:buChar char="Ø"/>
            </a:pPr>
            <a:r>
              <a:rPr lang="fr-FR" sz="2800" dirty="0">
                <a:solidFill>
                  <a:schemeClr val="tx2"/>
                </a:solidFill>
              </a:rPr>
              <a:t>Nous savons pas </a:t>
            </a:r>
            <a:r>
              <a:rPr lang="fr-FR" sz="3600" b="1" dirty="0">
                <a:solidFill>
                  <a:schemeClr val="tx2"/>
                </a:solidFill>
              </a:rPr>
              <a:t>quelles compétences </a:t>
            </a:r>
            <a:r>
              <a:rPr lang="fr-FR" sz="2800" dirty="0">
                <a:solidFill>
                  <a:schemeClr val="tx2"/>
                </a:solidFill>
              </a:rPr>
              <a:t>permettent aux jeunes de vivre une transition favorable à leurs projets de vie et de santé </a:t>
            </a:r>
            <a:r>
              <a:rPr lang="fr-FR" sz="1200" dirty="0">
                <a:solidFill>
                  <a:schemeClr val="tx2"/>
                </a:solidFill>
              </a:rPr>
              <a:t>(Schmidt et al., 2016)</a:t>
            </a:r>
          </a:p>
        </p:txBody>
      </p:sp>
      <p:pic>
        <p:nvPicPr>
          <p:cNvPr id="8" name="Image 7"/>
          <p:cNvPicPr>
            <a:picLocks noChangeAspect="1"/>
          </p:cNvPicPr>
          <p:nvPr/>
        </p:nvPicPr>
        <p:blipFill>
          <a:blip r:embed="rId3"/>
          <a:stretch>
            <a:fillRect/>
          </a:stretch>
        </p:blipFill>
        <p:spPr>
          <a:xfrm>
            <a:off x="4765168" y="2884331"/>
            <a:ext cx="577987" cy="544669"/>
          </a:xfrm>
          <a:prstGeom prst="rect">
            <a:avLst/>
          </a:prstGeom>
        </p:spPr>
      </p:pic>
      <p:sp>
        <p:nvSpPr>
          <p:cNvPr id="14" name="Freeform 123"/>
          <p:cNvSpPr>
            <a:spLocks noEditPoints="1"/>
          </p:cNvSpPr>
          <p:nvPr/>
        </p:nvSpPr>
        <p:spPr bwMode="auto">
          <a:xfrm>
            <a:off x="4675717" y="5144459"/>
            <a:ext cx="923125" cy="737368"/>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accent6">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393239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8C26C0C-02AF-4BD6-BC5B-59751D323755}"/>
              </a:ext>
            </a:extLst>
          </p:cNvPr>
          <p:cNvSpPr>
            <a:spLocks noGrp="1"/>
          </p:cNvSpPr>
          <p:nvPr>
            <p:ph type="sldNum" sz="quarter" idx="4"/>
          </p:nvPr>
        </p:nvSpPr>
        <p:spPr/>
        <p:txBody>
          <a:bodyPr/>
          <a:lstStyle/>
          <a:p>
            <a:fld id="{E6936C4A-2665-CA49-B6F4-6CA76BAD9921}" type="slidenum">
              <a:rPr lang="fr-FR" smtClean="0"/>
              <a:pPr/>
              <a:t>6</a:t>
            </a:fld>
            <a:endParaRPr lang="fr-FR"/>
          </a:p>
        </p:txBody>
      </p:sp>
      <p:sp>
        <p:nvSpPr>
          <p:cNvPr id="3" name="Espace réservé du texte 2">
            <a:extLst>
              <a:ext uri="{FF2B5EF4-FFF2-40B4-BE49-F238E27FC236}">
                <a16:creationId xmlns:a16="http://schemas.microsoft.com/office/drawing/2014/main" id="{718CF85E-C037-4274-9455-C00AD48E4713}"/>
              </a:ext>
            </a:extLst>
          </p:cNvPr>
          <p:cNvSpPr>
            <a:spLocks noGrp="1"/>
          </p:cNvSpPr>
          <p:nvPr>
            <p:ph type="body" sz="quarter" idx="10"/>
          </p:nvPr>
        </p:nvSpPr>
        <p:spPr/>
        <p:txBody>
          <a:bodyPr/>
          <a:lstStyle/>
          <a:p>
            <a:endParaRPr lang="fr-FR"/>
          </a:p>
        </p:txBody>
      </p:sp>
      <p:sp>
        <p:nvSpPr>
          <p:cNvPr id="4" name="Titre 3">
            <a:extLst>
              <a:ext uri="{FF2B5EF4-FFF2-40B4-BE49-F238E27FC236}">
                <a16:creationId xmlns:a16="http://schemas.microsoft.com/office/drawing/2014/main" id="{53764F86-AB0A-4FA2-A34B-3B01B108A741}"/>
              </a:ext>
            </a:extLst>
          </p:cNvPr>
          <p:cNvSpPr>
            <a:spLocks noGrp="1"/>
          </p:cNvSpPr>
          <p:nvPr>
            <p:ph type="title"/>
          </p:nvPr>
        </p:nvSpPr>
        <p:spPr/>
        <p:txBody>
          <a:bodyPr/>
          <a:lstStyle/>
          <a:p>
            <a:r>
              <a:rPr lang="fr-FR" dirty="0"/>
              <a:t>Modèle d’ETP générique ou centré sur la maladie ?</a:t>
            </a:r>
          </a:p>
        </p:txBody>
      </p:sp>
      <p:pic>
        <p:nvPicPr>
          <p:cNvPr id="7" name="Image 6">
            <a:extLst>
              <a:ext uri="{FF2B5EF4-FFF2-40B4-BE49-F238E27FC236}">
                <a16:creationId xmlns:a16="http://schemas.microsoft.com/office/drawing/2014/main" id="{8B1A3695-CB9F-4FA3-8C51-691BFF916407}"/>
              </a:ext>
            </a:extLst>
          </p:cNvPr>
          <p:cNvPicPr>
            <a:picLocks noChangeAspect="1"/>
          </p:cNvPicPr>
          <p:nvPr/>
        </p:nvPicPr>
        <p:blipFill>
          <a:blip r:embed="rId2"/>
          <a:stretch>
            <a:fillRect/>
          </a:stretch>
        </p:blipFill>
        <p:spPr>
          <a:xfrm>
            <a:off x="482403" y="1276278"/>
            <a:ext cx="4884253" cy="2152722"/>
          </a:xfrm>
          <a:prstGeom prst="rect">
            <a:avLst/>
          </a:prstGeom>
        </p:spPr>
      </p:pic>
      <p:pic>
        <p:nvPicPr>
          <p:cNvPr id="9" name="Image 8">
            <a:extLst>
              <a:ext uri="{FF2B5EF4-FFF2-40B4-BE49-F238E27FC236}">
                <a16:creationId xmlns:a16="http://schemas.microsoft.com/office/drawing/2014/main" id="{7C3F06D9-B4BC-400D-AFEF-EC7A1D59FB7A}"/>
              </a:ext>
            </a:extLst>
          </p:cNvPr>
          <p:cNvPicPr>
            <a:picLocks noChangeAspect="1"/>
          </p:cNvPicPr>
          <p:nvPr/>
        </p:nvPicPr>
        <p:blipFill>
          <a:blip r:embed="rId3"/>
          <a:stretch>
            <a:fillRect/>
          </a:stretch>
        </p:blipFill>
        <p:spPr>
          <a:xfrm>
            <a:off x="482403" y="3607997"/>
            <a:ext cx="9565111" cy="2930918"/>
          </a:xfrm>
          <a:prstGeom prst="rect">
            <a:avLst/>
          </a:prstGeom>
        </p:spPr>
      </p:pic>
      <p:sp>
        <p:nvSpPr>
          <p:cNvPr id="10" name="ZoneTexte 9">
            <a:extLst>
              <a:ext uri="{FF2B5EF4-FFF2-40B4-BE49-F238E27FC236}">
                <a16:creationId xmlns:a16="http://schemas.microsoft.com/office/drawing/2014/main" id="{B10719EC-E9CC-422B-ACFA-B9C9A1525554}"/>
              </a:ext>
            </a:extLst>
          </p:cNvPr>
          <p:cNvSpPr txBox="1"/>
          <p:nvPr/>
        </p:nvSpPr>
        <p:spPr>
          <a:xfrm>
            <a:off x="5613597" y="2961666"/>
            <a:ext cx="4433917" cy="646331"/>
          </a:xfrm>
          <a:prstGeom prst="rect">
            <a:avLst/>
          </a:prstGeom>
          <a:noFill/>
        </p:spPr>
        <p:txBody>
          <a:bodyPr wrap="square" rtlCol="0">
            <a:spAutoFit/>
          </a:bodyPr>
          <a:lstStyle/>
          <a:p>
            <a:r>
              <a:rPr lang="fr-FR" b="1" dirty="0">
                <a:solidFill>
                  <a:schemeClr val="accent6"/>
                </a:solidFill>
                <a:sym typeface="Wingdings" panose="05000000000000000000" pitchFamily="2" charset="2"/>
              </a:rPr>
              <a:t> </a:t>
            </a:r>
            <a:r>
              <a:rPr lang="fr-FR" b="1" dirty="0">
                <a:solidFill>
                  <a:schemeClr val="accent6"/>
                </a:solidFill>
              </a:rPr>
              <a:t>Programme d’ETP pour la « transition » (le transfert ?) dispensé pendant deux jours</a:t>
            </a:r>
          </a:p>
        </p:txBody>
      </p:sp>
    </p:spTree>
    <p:extLst>
      <p:ext uri="{BB962C8B-B14F-4D97-AF65-F5344CB8AC3E}">
        <p14:creationId xmlns:p14="http://schemas.microsoft.com/office/powerpoint/2010/main" val="4183728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E6936C4A-2665-CA49-B6F4-6CA76BAD9921}" type="slidenum">
              <a:rPr lang="fr-FR" smtClean="0"/>
              <a:pPr/>
              <a:t>7</a:t>
            </a:fld>
            <a:endParaRPr lang="fr-FR"/>
          </a:p>
        </p:txBody>
      </p:sp>
      <p:sp>
        <p:nvSpPr>
          <p:cNvPr id="3" name="Espace réservé du texte 2"/>
          <p:cNvSpPr>
            <a:spLocks noGrp="1"/>
          </p:cNvSpPr>
          <p:nvPr>
            <p:ph type="body" sz="quarter" idx="10"/>
          </p:nvPr>
        </p:nvSpPr>
        <p:spPr/>
        <p:txBody>
          <a:bodyPr/>
          <a:lstStyle/>
          <a:p>
            <a:endParaRPr lang="fr-FR"/>
          </a:p>
        </p:txBody>
      </p:sp>
      <p:sp>
        <p:nvSpPr>
          <p:cNvPr id="4" name="Titre 3"/>
          <p:cNvSpPr>
            <a:spLocks noGrp="1"/>
          </p:cNvSpPr>
          <p:nvPr>
            <p:ph type="title"/>
          </p:nvPr>
        </p:nvSpPr>
        <p:spPr/>
        <p:txBody>
          <a:bodyPr>
            <a:normAutofit fontScale="90000"/>
          </a:bodyPr>
          <a:lstStyle/>
          <a:p>
            <a:r>
              <a:rPr lang="fr-FR" dirty="0"/>
              <a:t>Quels objectifs viser pour une ETP spécifique à la transition ?</a:t>
            </a:r>
          </a:p>
        </p:txBody>
      </p:sp>
      <p:sp>
        <p:nvSpPr>
          <p:cNvPr id="5" name="Espace réservé du texte 4"/>
          <p:cNvSpPr>
            <a:spLocks noGrp="1"/>
          </p:cNvSpPr>
          <p:nvPr>
            <p:ph type="body" sz="quarter" idx="11"/>
          </p:nvPr>
        </p:nvSpPr>
        <p:spPr/>
        <p:txBody>
          <a:bodyPr>
            <a:normAutofit/>
          </a:bodyPr>
          <a:lstStyle/>
          <a:p>
            <a:r>
              <a:rPr lang="fr-FR" sz="2400" dirty="0"/>
              <a:t>Utiliser le système de soins adultes ?</a:t>
            </a:r>
          </a:p>
          <a:p>
            <a:r>
              <a:rPr lang="fr-FR" sz="2400" dirty="0"/>
              <a:t>Maintien du suivi ?</a:t>
            </a:r>
          </a:p>
          <a:p>
            <a:r>
              <a:rPr lang="fr-FR" sz="2400" dirty="0"/>
              <a:t>Etre autonome (observant ?)</a:t>
            </a:r>
          </a:p>
          <a:p>
            <a:r>
              <a:rPr lang="fr-FR" sz="2400" dirty="0"/>
              <a:t>Se détacher des parents ?</a:t>
            </a:r>
          </a:p>
          <a:p>
            <a:r>
              <a:rPr lang="fr-FR" sz="2400" dirty="0"/>
              <a:t>Gérer les nouveaux éléments de la vie quotidienne (fac / travail, logement, couple, alimentation, voyage, etc.)</a:t>
            </a:r>
          </a:p>
          <a:p>
            <a:r>
              <a:rPr lang="fr-FR" sz="2400" dirty="0"/>
              <a:t>Se développer sur le plan humain ?</a:t>
            </a:r>
          </a:p>
          <a:p>
            <a:pPr marL="0" indent="0">
              <a:buNone/>
            </a:pPr>
            <a:endParaRPr lang="fr-FR" sz="2000" dirty="0"/>
          </a:p>
          <a:p>
            <a:pPr marL="0" indent="0">
              <a:buNone/>
            </a:pPr>
            <a:endParaRPr lang="fr-FR" sz="2000" dirty="0"/>
          </a:p>
          <a:p>
            <a:pPr marL="0" indent="0">
              <a:buNone/>
            </a:pPr>
            <a:r>
              <a:rPr lang="fr-FR" sz="2000" b="1" dirty="0">
                <a:solidFill>
                  <a:schemeClr val="accent6"/>
                </a:solidFill>
                <a:sym typeface="Wingdings"/>
              </a:rPr>
              <a:t> De la réponse vont dépendre les contenus, méthodes, organisations, etc.</a:t>
            </a:r>
            <a:endParaRPr lang="fr-FR" sz="2000" b="1" dirty="0">
              <a:solidFill>
                <a:schemeClr val="accent6"/>
              </a:solidFill>
            </a:endParaRPr>
          </a:p>
        </p:txBody>
      </p:sp>
    </p:spTree>
    <p:extLst>
      <p:ext uri="{BB962C8B-B14F-4D97-AF65-F5344CB8AC3E}">
        <p14:creationId xmlns:p14="http://schemas.microsoft.com/office/powerpoint/2010/main" val="3069122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E6936C4A-2665-CA49-B6F4-6CA76BAD9921}" type="slidenum">
              <a:rPr lang="fr-FR" smtClean="0"/>
              <a:pPr/>
              <a:t>8</a:t>
            </a:fld>
            <a:endParaRPr lang="fr-FR" dirty="0"/>
          </a:p>
        </p:txBody>
      </p:sp>
      <p:sp>
        <p:nvSpPr>
          <p:cNvPr id="3" name="Espace réservé du texte 2"/>
          <p:cNvSpPr>
            <a:spLocks noGrp="1"/>
          </p:cNvSpPr>
          <p:nvPr>
            <p:ph type="body" sz="quarter" idx="10"/>
          </p:nvPr>
        </p:nvSpPr>
        <p:spPr/>
        <p:txBody>
          <a:bodyPr/>
          <a:lstStyle/>
          <a:p>
            <a:endParaRPr lang="fr-FR"/>
          </a:p>
        </p:txBody>
      </p:sp>
      <p:pic>
        <p:nvPicPr>
          <p:cNvPr id="14" name="Image 13"/>
          <p:cNvPicPr>
            <a:picLocks noChangeAspect="1"/>
          </p:cNvPicPr>
          <p:nvPr/>
        </p:nvPicPr>
        <p:blipFill>
          <a:blip r:embed="rId2"/>
          <a:stretch>
            <a:fillRect/>
          </a:stretch>
        </p:blipFill>
        <p:spPr>
          <a:xfrm>
            <a:off x="2061309" y="4073607"/>
            <a:ext cx="2520461" cy="1767557"/>
          </a:xfrm>
          <a:prstGeom prst="rect">
            <a:avLst/>
          </a:prstGeom>
        </p:spPr>
      </p:pic>
      <p:sp>
        <p:nvSpPr>
          <p:cNvPr id="23" name="Rectangle : coins arrondis 13">
            <a:extLst>
              <a:ext uri="{FF2B5EF4-FFF2-40B4-BE49-F238E27FC236}">
                <a16:creationId xmlns:a16="http://schemas.microsoft.com/office/drawing/2014/main" id="{C3CD5BF6-0AD0-44B9-B966-CA230A5617E3}"/>
              </a:ext>
            </a:extLst>
          </p:cNvPr>
          <p:cNvSpPr/>
          <p:nvPr/>
        </p:nvSpPr>
        <p:spPr>
          <a:xfrm>
            <a:off x="2120292" y="2119923"/>
            <a:ext cx="7814930" cy="1767557"/>
          </a:xfrm>
          <a:prstGeom prst="round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 name="Ellipse 23">
            <a:extLst>
              <a:ext uri="{FF2B5EF4-FFF2-40B4-BE49-F238E27FC236}">
                <a16:creationId xmlns:a16="http://schemas.microsoft.com/office/drawing/2014/main" id="{4100A2DB-807A-42E4-9BFB-7B990E002433}"/>
              </a:ext>
            </a:extLst>
          </p:cNvPr>
          <p:cNvSpPr/>
          <p:nvPr/>
        </p:nvSpPr>
        <p:spPr>
          <a:xfrm>
            <a:off x="2494368" y="2266462"/>
            <a:ext cx="2126479" cy="1084019"/>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a:solidFill>
                  <a:schemeClr val="bg1"/>
                </a:solidFill>
              </a:rPr>
              <a:t>Le point de vue de la recherche </a:t>
            </a:r>
          </a:p>
        </p:txBody>
      </p:sp>
      <p:sp>
        <p:nvSpPr>
          <p:cNvPr id="25" name="Ellipse 24">
            <a:extLst>
              <a:ext uri="{FF2B5EF4-FFF2-40B4-BE49-F238E27FC236}">
                <a16:creationId xmlns:a16="http://schemas.microsoft.com/office/drawing/2014/main" id="{BF8301DD-73B3-4C2F-9E66-7D1F08C1D059}"/>
              </a:ext>
            </a:extLst>
          </p:cNvPr>
          <p:cNvSpPr/>
          <p:nvPr/>
        </p:nvSpPr>
        <p:spPr>
          <a:xfrm>
            <a:off x="5127139" y="2246923"/>
            <a:ext cx="2043476" cy="1114191"/>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a:solidFill>
                  <a:schemeClr val="bg1"/>
                </a:solidFill>
              </a:rPr>
              <a:t>Le point de vue des jeunes </a:t>
            </a:r>
          </a:p>
        </p:txBody>
      </p:sp>
      <p:sp>
        <p:nvSpPr>
          <p:cNvPr id="26" name="Ellipse 25">
            <a:extLst>
              <a:ext uri="{FF2B5EF4-FFF2-40B4-BE49-F238E27FC236}">
                <a16:creationId xmlns:a16="http://schemas.microsoft.com/office/drawing/2014/main" id="{D3E67FF9-DE1D-448B-89A8-55418BF57EE5}"/>
              </a:ext>
            </a:extLst>
          </p:cNvPr>
          <p:cNvSpPr/>
          <p:nvPr/>
        </p:nvSpPr>
        <p:spPr>
          <a:xfrm>
            <a:off x="7704643" y="2227385"/>
            <a:ext cx="2113435" cy="1123094"/>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1" dirty="0">
                <a:solidFill>
                  <a:schemeClr val="bg1"/>
                </a:solidFill>
              </a:rPr>
              <a:t>Le point de vue des soignants </a:t>
            </a:r>
          </a:p>
          <a:p>
            <a:pPr algn="ctr"/>
            <a:r>
              <a:rPr lang="fr-FR" sz="1400" b="1" dirty="0">
                <a:solidFill>
                  <a:schemeClr val="bg1"/>
                </a:solidFill>
              </a:rPr>
              <a:t>et parents </a:t>
            </a:r>
          </a:p>
        </p:txBody>
      </p:sp>
      <p:sp>
        <p:nvSpPr>
          <p:cNvPr id="27" name="ZoneTexte 26">
            <a:extLst>
              <a:ext uri="{FF2B5EF4-FFF2-40B4-BE49-F238E27FC236}">
                <a16:creationId xmlns:a16="http://schemas.microsoft.com/office/drawing/2014/main" id="{7AF46590-F486-4A4E-B94A-926FBAF22C7B}"/>
              </a:ext>
            </a:extLst>
          </p:cNvPr>
          <p:cNvSpPr txBox="1"/>
          <p:nvPr/>
        </p:nvSpPr>
        <p:spPr>
          <a:xfrm>
            <a:off x="2895206" y="3396043"/>
            <a:ext cx="1211855" cy="369332"/>
          </a:xfrm>
          <a:prstGeom prst="rect">
            <a:avLst/>
          </a:prstGeom>
          <a:noFill/>
        </p:spPr>
        <p:txBody>
          <a:bodyPr wrap="square" rtlCol="0">
            <a:spAutoFit/>
          </a:bodyPr>
          <a:lstStyle/>
          <a:p>
            <a:pPr algn="ctr"/>
            <a:r>
              <a:rPr lang="fr-FR" dirty="0"/>
              <a:t>Etude 1 </a:t>
            </a:r>
          </a:p>
        </p:txBody>
      </p:sp>
      <p:sp>
        <p:nvSpPr>
          <p:cNvPr id="28" name="ZoneTexte 27">
            <a:extLst>
              <a:ext uri="{FF2B5EF4-FFF2-40B4-BE49-F238E27FC236}">
                <a16:creationId xmlns:a16="http://schemas.microsoft.com/office/drawing/2014/main" id="{C02AD7CB-594A-4742-8864-0F4B181AEAB3}"/>
              </a:ext>
            </a:extLst>
          </p:cNvPr>
          <p:cNvSpPr txBox="1"/>
          <p:nvPr/>
        </p:nvSpPr>
        <p:spPr>
          <a:xfrm>
            <a:off x="5498671" y="3411817"/>
            <a:ext cx="1211855" cy="369332"/>
          </a:xfrm>
          <a:prstGeom prst="rect">
            <a:avLst/>
          </a:prstGeom>
          <a:noFill/>
        </p:spPr>
        <p:txBody>
          <a:bodyPr wrap="square" rtlCol="0">
            <a:spAutoFit/>
          </a:bodyPr>
          <a:lstStyle/>
          <a:p>
            <a:pPr algn="ctr"/>
            <a:r>
              <a:rPr lang="fr-FR" dirty="0"/>
              <a:t>Etude 2        </a:t>
            </a:r>
          </a:p>
        </p:txBody>
      </p:sp>
      <p:sp>
        <p:nvSpPr>
          <p:cNvPr id="29" name="ZoneTexte 28">
            <a:extLst>
              <a:ext uri="{FF2B5EF4-FFF2-40B4-BE49-F238E27FC236}">
                <a16:creationId xmlns:a16="http://schemas.microsoft.com/office/drawing/2014/main" id="{9DB836E7-26E8-46EA-9CDC-D78C6AC93199}"/>
              </a:ext>
            </a:extLst>
          </p:cNvPr>
          <p:cNvSpPr txBox="1"/>
          <p:nvPr/>
        </p:nvSpPr>
        <p:spPr>
          <a:xfrm>
            <a:off x="8144557" y="3396043"/>
            <a:ext cx="1211855" cy="369332"/>
          </a:xfrm>
          <a:prstGeom prst="rect">
            <a:avLst/>
          </a:prstGeom>
          <a:noFill/>
        </p:spPr>
        <p:txBody>
          <a:bodyPr wrap="square" rtlCol="0">
            <a:spAutoFit/>
          </a:bodyPr>
          <a:lstStyle/>
          <a:p>
            <a:pPr algn="ctr"/>
            <a:r>
              <a:rPr lang="fr-FR" dirty="0"/>
              <a:t>Etude 3</a:t>
            </a:r>
          </a:p>
        </p:txBody>
      </p:sp>
      <p:pic>
        <p:nvPicPr>
          <p:cNvPr id="6" name="Image 5"/>
          <p:cNvPicPr>
            <a:picLocks noChangeAspect="1"/>
          </p:cNvPicPr>
          <p:nvPr/>
        </p:nvPicPr>
        <p:blipFill>
          <a:blip r:embed="rId3"/>
          <a:stretch>
            <a:fillRect/>
          </a:stretch>
        </p:blipFill>
        <p:spPr>
          <a:xfrm>
            <a:off x="4747848" y="4161694"/>
            <a:ext cx="2696307" cy="1668292"/>
          </a:xfrm>
          <a:prstGeom prst="rect">
            <a:avLst/>
          </a:prstGeom>
        </p:spPr>
      </p:pic>
      <p:sp>
        <p:nvSpPr>
          <p:cNvPr id="8" name="ZoneTexte 7"/>
          <p:cNvSpPr txBox="1"/>
          <p:nvPr/>
        </p:nvSpPr>
        <p:spPr>
          <a:xfrm>
            <a:off x="1611923" y="1856152"/>
            <a:ext cx="1631461" cy="369332"/>
          </a:xfrm>
          <a:prstGeom prst="rect">
            <a:avLst/>
          </a:prstGeom>
          <a:solidFill>
            <a:srgbClr val="1F497D"/>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fr-FR" dirty="0"/>
              <a:t>La transition</a:t>
            </a:r>
          </a:p>
        </p:txBody>
      </p:sp>
      <p:sp>
        <p:nvSpPr>
          <p:cNvPr id="9" name="Titre 8">
            <a:extLst>
              <a:ext uri="{FF2B5EF4-FFF2-40B4-BE49-F238E27FC236}">
                <a16:creationId xmlns:a16="http://schemas.microsoft.com/office/drawing/2014/main" id="{DF454157-3BEE-4E5D-8518-1E1500C43536}"/>
              </a:ext>
            </a:extLst>
          </p:cNvPr>
          <p:cNvSpPr>
            <a:spLocks noGrp="1"/>
          </p:cNvSpPr>
          <p:nvPr>
            <p:ph type="title"/>
          </p:nvPr>
        </p:nvSpPr>
        <p:spPr/>
        <p:txBody>
          <a:bodyPr/>
          <a:lstStyle/>
          <a:p>
            <a:r>
              <a:rPr lang="fr-FR" dirty="0"/>
              <a:t>Méthode de recherche</a:t>
            </a:r>
          </a:p>
        </p:txBody>
      </p:sp>
      <p:pic>
        <p:nvPicPr>
          <p:cNvPr id="10" name="Image 9">
            <a:extLst>
              <a:ext uri="{FF2B5EF4-FFF2-40B4-BE49-F238E27FC236}">
                <a16:creationId xmlns:a16="http://schemas.microsoft.com/office/drawing/2014/main" id="{3BE325B9-9EAB-420E-B6B4-CE88E308FF76}"/>
              </a:ext>
            </a:extLst>
          </p:cNvPr>
          <p:cNvPicPr>
            <a:picLocks noChangeAspect="1"/>
          </p:cNvPicPr>
          <p:nvPr/>
        </p:nvPicPr>
        <p:blipFill>
          <a:blip r:embed="rId4"/>
          <a:stretch>
            <a:fillRect/>
          </a:stretch>
        </p:blipFill>
        <p:spPr>
          <a:xfrm>
            <a:off x="7610233" y="3994942"/>
            <a:ext cx="2850939" cy="2101058"/>
          </a:xfrm>
          <a:prstGeom prst="rect">
            <a:avLst/>
          </a:prstGeom>
        </p:spPr>
      </p:pic>
    </p:spTree>
    <p:extLst>
      <p:ext uri="{BB962C8B-B14F-4D97-AF65-F5344CB8AC3E}">
        <p14:creationId xmlns:p14="http://schemas.microsoft.com/office/powerpoint/2010/main" val="3305104349"/>
      </p:ext>
    </p:extLst>
  </p:cSld>
  <p:clrMapOvr>
    <a:masterClrMapping/>
  </p:clrMapOvr>
</p:sld>
</file>

<file path=ppt/theme/theme1.xml><?xml version="1.0" encoding="utf-8"?>
<a:theme xmlns:a="http://schemas.openxmlformats.org/drawingml/2006/main" name="1_mon theme LEPS - cop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Thème leps à voir</Template>
  <TotalTime>4083</TotalTime>
  <Words>2128</Words>
  <Application>Microsoft Office PowerPoint</Application>
  <PresentationFormat>Grand écran</PresentationFormat>
  <Paragraphs>207</Paragraphs>
  <Slides>21</Slides>
  <Notes>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21</vt:i4>
      </vt:variant>
    </vt:vector>
  </HeadingPairs>
  <TitlesOfParts>
    <vt:vector size="26" baseType="lpstr">
      <vt:lpstr>Arial</vt:lpstr>
      <vt:lpstr>Bauhaus 93</vt:lpstr>
      <vt:lpstr>Calibri</vt:lpstr>
      <vt:lpstr>Wingdings</vt:lpstr>
      <vt:lpstr>1_mon theme LEPS - copie</vt:lpstr>
      <vt:lpstr>Présentation PowerPoint</vt:lpstr>
      <vt:lpstr>Un processus complexe et multifactoriel</vt:lpstr>
      <vt:lpstr>La transition : une période d’apprentissage</vt:lpstr>
      <vt:lpstr>Transition et éducation thérapeutique du patient (ETP)</vt:lpstr>
      <vt:lpstr>Typologie des modèles éducatifs lors de la transition (Dumais, 2019)</vt:lpstr>
      <vt:lpstr>Quelles compétences permettent aux jeunes de vivre une transition favorables ?</vt:lpstr>
      <vt:lpstr>Modèle d’ETP générique ou centré sur la maladie ?</vt:lpstr>
      <vt:lpstr>Quels objectifs viser pour une ETP spécifique à la transition ?</vt:lpstr>
      <vt:lpstr>Méthode de recherche</vt:lpstr>
      <vt:lpstr>Analyse de la littérature</vt:lpstr>
      <vt:lpstr>Cadre théorique d'une approche développementale de la transition</vt:lpstr>
      <vt:lpstr>1) L’ETP comme démarche d’apprentissage sur soi-même</vt:lpstr>
      <vt:lpstr>Comment l’ETP peut soutenir l’apprentissage à devenir soi avec une maladie ?</vt:lpstr>
      <vt:lpstr>2) Rôle social attendu</vt:lpstr>
      <vt:lpstr>3) Rôle patient</vt:lpstr>
      <vt:lpstr> Proposition d’un modèle d’ETP au changement de rôles</vt:lpstr>
      <vt:lpstr>Des compétences de « transition »</vt:lpstr>
      <vt:lpstr>Eléments contributifs à l’ETP</vt:lpstr>
      <vt:lpstr>Discussion - Des parcours adaptés (2)</vt:lpstr>
      <vt:lpstr>Présentation PowerPoint</vt:lpstr>
      <vt:lpstr>Bibliographie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Aude Marie Foucaut</dc:creator>
  <cp:lastModifiedBy>Anonyme</cp:lastModifiedBy>
  <cp:revision>401</cp:revision>
  <dcterms:created xsi:type="dcterms:W3CDTF">2016-05-06T12:55:27Z</dcterms:created>
  <dcterms:modified xsi:type="dcterms:W3CDTF">2020-11-10T06:57:22Z</dcterms:modified>
</cp:coreProperties>
</file>