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8" r:id="rId8"/>
    <p:sldId id="262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68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76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89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1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26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50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06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59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99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21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2B8C-7AD8-4386-B145-054DDE8A87E9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E04A-D6A6-4AEA-AF31-C92FC43B6E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05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Résultat de recherche d'images pour &quot;lung&quot;"/>
          <p:cNvSpPr>
            <a:spLocks noChangeAspect="1" noChangeArrowheads="1"/>
          </p:cNvSpPr>
          <p:nvPr/>
        </p:nvSpPr>
        <p:spPr bwMode="auto">
          <a:xfrm>
            <a:off x="848034" y="-24211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5" y="5176911"/>
            <a:ext cx="1929260" cy="14469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25271" y="5666250"/>
            <a:ext cx="69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Dr Quitterie Reynaud</a:t>
            </a:r>
          </a:p>
          <a:p>
            <a:r>
              <a:rPr lang="fr-FR" sz="2400" b="1" dirty="0"/>
              <a:t>Centre </a:t>
            </a:r>
            <a:r>
              <a:rPr lang="fr-FR" sz="2400" b="1" dirty="0" smtClean="0"/>
              <a:t>de référence de la Mucoviscidose Lyon </a:t>
            </a:r>
            <a:endParaRPr lang="fr-FR" sz="2400" b="1" dirty="0" smtClean="0"/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9" y="233366"/>
            <a:ext cx="2204503" cy="123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 descr="http://www.google.fr/url?source=imglanding&amp;ct=img&amp;q=http://www.asch-chlyonsud.fr/uploaded/p1010057.jpg&amp;sa=X&amp;ei=SrtgVbzDNMz9UvSpgOgD&amp;ved=0CAkQ8wc&amp;usg=AFQjCNGkqZgo2fpRMS-7DoxShPWTqoOeZ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441" y="5056619"/>
            <a:ext cx="2120780" cy="16131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59962" y="3099878"/>
            <a:ext cx="7459865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14ème journée scientifique de la SFM</a:t>
            </a:r>
            <a:endParaRPr lang="fr-FR" sz="360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584" y="170904"/>
            <a:ext cx="3418637" cy="129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47114" y="2176548"/>
            <a:ext cx="11211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/>
              <a:t>MODULATEURS de CFTR et GROSSESSE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8128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058" y="5277644"/>
            <a:ext cx="6248400" cy="13239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9914" y="319281"/>
            <a:ext cx="7324725" cy="23241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8642" y="2684162"/>
            <a:ext cx="6648450" cy="25527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7963" y="3226852"/>
            <a:ext cx="2352514" cy="199741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370" y="1074736"/>
            <a:ext cx="3178867" cy="18106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592" y="2668933"/>
            <a:ext cx="2389676" cy="13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246" y="127598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Augmentation du nombre de grossesses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612" y="996560"/>
            <a:ext cx="10515600" cy="5246044"/>
          </a:xfrm>
        </p:spPr>
        <p:txBody>
          <a:bodyPr>
            <a:normAutofit/>
          </a:bodyPr>
          <a:lstStyle/>
          <a:p>
            <a:r>
              <a:rPr lang="fr-FR" dirty="0" smtClean="0"/>
              <a:t>Amélioration espérance vie </a:t>
            </a:r>
          </a:p>
          <a:p>
            <a:pPr marL="0" indent="0">
              <a:buNone/>
            </a:pPr>
            <a:r>
              <a:rPr lang="fr-FR" dirty="0" smtClean="0"/>
              <a:t>et qualité de vie</a:t>
            </a:r>
          </a:p>
          <a:p>
            <a:r>
              <a:rPr lang="fr-FR" dirty="0" smtClean="0"/>
              <a:t>Impact de la grossesse sur l’état de santé</a:t>
            </a:r>
          </a:p>
          <a:p>
            <a:pPr marL="0" indent="0">
              <a:buNone/>
            </a:pPr>
            <a:r>
              <a:rPr lang="fr-FR" dirty="0" smtClean="0"/>
              <a:t>de la femme atteinte de mucoviscidose </a:t>
            </a:r>
          </a:p>
          <a:p>
            <a:pPr marL="0" indent="0">
              <a:buNone/>
            </a:pPr>
            <a:r>
              <a:rPr lang="fr-FR" dirty="0" smtClean="0"/>
              <a:t>mieux contrôlé</a:t>
            </a:r>
          </a:p>
          <a:p>
            <a:r>
              <a:rPr lang="fr-FR" dirty="0" smtClean="0"/>
              <a:t>Traitements modulateurs CFTR </a:t>
            </a:r>
          </a:p>
          <a:p>
            <a:pPr marL="0" indent="0">
              <a:buNone/>
            </a:pPr>
            <a:r>
              <a:rPr lang="fr-FR" dirty="0" smtClean="0"/>
              <a:t>disponibles</a:t>
            </a:r>
          </a:p>
          <a:p>
            <a:r>
              <a:rPr lang="fr-FR" dirty="0" smtClean="0"/>
              <a:t>Amélioration de la fertilité : meilleur état</a:t>
            </a:r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e santé et modulateurs</a:t>
            </a:r>
          </a:p>
          <a:p>
            <a:r>
              <a:rPr lang="fr-FR" dirty="0" smtClean="0"/>
              <a:t>Grossesse non programmée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183" y="1909763"/>
            <a:ext cx="5638800" cy="40481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11349" y="6175996"/>
            <a:ext cx="7371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Jones, GH, </a:t>
            </a:r>
            <a:r>
              <a:rPr lang="fr-FR" dirty="0" err="1" smtClean="0"/>
              <a:t>Pediatr</a:t>
            </a:r>
            <a:r>
              <a:rPr lang="fr-FR" dirty="0" smtClean="0"/>
              <a:t>. </a:t>
            </a:r>
            <a:r>
              <a:rPr lang="fr-FR" dirty="0" err="1" smtClean="0"/>
              <a:t>Respir</a:t>
            </a:r>
            <a:r>
              <a:rPr lang="fr-FR" dirty="0" smtClean="0"/>
              <a:t>. </a:t>
            </a:r>
            <a:r>
              <a:rPr lang="fr-FR" dirty="0" err="1" smtClean="0"/>
              <a:t>Rev</a:t>
            </a:r>
            <a:r>
              <a:rPr lang="fr-FR" dirty="0" smtClean="0"/>
              <a:t>. 2015</a:t>
            </a:r>
          </a:p>
          <a:p>
            <a:r>
              <a:rPr lang="fr-FR" dirty="0" err="1" smtClean="0"/>
              <a:t>Ramsey</a:t>
            </a:r>
            <a:r>
              <a:rPr lang="fr-FR" dirty="0" smtClean="0"/>
              <a:t> BW, NEJM 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6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" y="175418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smtClean="0"/>
              <a:t>Case report</a:t>
            </a:r>
            <a:br>
              <a:rPr lang="fr-FR" b="1" dirty="0" smtClean="0"/>
            </a:br>
            <a:r>
              <a:rPr lang="fr-FR" b="1" dirty="0" smtClean="0"/>
              <a:t>maintien</a:t>
            </a:r>
            <a:endParaRPr lang="fr-F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e 13"/>
          <p:cNvGrpSpPr/>
          <p:nvPr/>
        </p:nvGrpSpPr>
        <p:grpSpPr>
          <a:xfrm>
            <a:off x="3662568" y="-110490"/>
            <a:ext cx="8529432" cy="6968490"/>
            <a:chOff x="3662568" y="-110490"/>
            <a:chExt cx="8529432" cy="696849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62568" y="-110490"/>
              <a:ext cx="8529432" cy="6968490"/>
            </a:xfrm>
            <a:prstGeom prst="rect">
              <a:avLst/>
            </a:prstGeom>
          </p:spPr>
        </p:pic>
        <p:sp>
          <p:nvSpPr>
            <p:cNvPr id="10" name="Ellipse 9"/>
            <p:cNvSpPr/>
            <p:nvPr/>
          </p:nvSpPr>
          <p:spPr>
            <a:xfrm>
              <a:off x="4785360" y="4267200"/>
              <a:ext cx="1173480" cy="2377440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059680" y="731520"/>
              <a:ext cx="655320" cy="2758440"/>
            </a:xfrm>
            <a:prstGeom prst="round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vers le bas 12"/>
            <p:cNvSpPr/>
            <p:nvPr/>
          </p:nvSpPr>
          <p:spPr>
            <a:xfrm>
              <a:off x="10363200" y="487680"/>
              <a:ext cx="365760" cy="350520"/>
            </a:xfrm>
            <a:prstGeom prst="downArrow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335280" y="3108960"/>
            <a:ext cx="313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11 enfants</a:t>
            </a:r>
          </a:p>
          <a:p>
            <a:r>
              <a:rPr lang="fr-FR" dirty="0" smtClean="0"/>
              <a:t>10 grossesses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5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653" y="-243840"/>
            <a:ext cx="10515600" cy="1325563"/>
          </a:xfrm>
        </p:spPr>
        <p:txBody>
          <a:bodyPr/>
          <a:lstStyle/>
          <a:p>
            <a:r>
              <a:rPr lang="fr-FR" b="1" dirty="0" smtClean="0"/>
              <a:t>Case report arrêt</a:t>
            </a:r>
            <a:endParaRPr lang="fr-F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11698" y="2318085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 interrupted at 13 weeks for unknown risk in pregnancy but restarted at 15 weeks because of pulmonary decline following discontinuation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85028" y="3759735"/>
            <a:ext cx="323088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 interrupted at 10 weeks for unknown risk in pregnancy but restarted at 15 weeks because of pulmonary decline following discontinuation</a:t>
            </a:r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>
            <a:off x="10363200" y="487680"/>
            <a:ext cx="365760" cy="350520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715908" y="-2857500"/>
            <a:ext cx="12337512" cy="9936480"/>
            <a:chOff x="3715908" y="-2857500"/>
            <a:chExt cx="12337512" cy="9936480"/>
          </a:xfrm>
        </p:grpSpPr>
        <p:grpSp>
          <p:nvGrpSpPr>
            <p:cNvPr id="12" name="Groupe 11"/>
            <p:cNvGrpSpPr/>
            <p:nvPr/>
          </p:nvGrpSpPr>
          <p:grpSpPr>
            <a:xfrm>
              <a:off x="3891168" y="-2857500"/>
              <a:ext cx="12162252" cy="9936480"/>
              <a:chOff x="3891168" y="-2857500"/>
              <a:chExt cx="12162252" cy="993648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91168" y="-2857500"/>
                <a:ext cx="12162252" cy="9936480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3891168" y="-1798320"/>
                <a:ext cx="10602072" cy="31089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715908" y="4846320"/>
              <a:ext cx="10777332" cy="22326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7945374" y="273857"/>
            <a:ext cx="4053840" cy="646331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Arrêt programmé pour initier la grossesse</a:t>
            </a:r>
          </a:p>
          <a:p>
            <a:r>
              <a:rPr lang="fr-FR" dirty="0" smtClean="0"/>
              <a:t>Arrêt pour grossesse non programmée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1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504" y="578794"/>
            <a:ext cx="5514975" cy="10477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208364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64 grossesses, étude internationale 2018-2019</a:t>
            </a:r>
            <a:endParaRPr lang="fr-F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072" y="1641521"/>
            <a:ext cx="10515600" cy="52164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Grossesse avec traitement par modulateurs au moment de la conception</a:t>
            </a:r>
          </a:p>
          <a:p>
            <a:r>
              <a:rPr lang="fr-FR" dirty="0" smtClean="0"/>
              <a:t>7 grossesses TEZA/IVA</a:t>
            </a:r>
          </a:p>
          <a:p>
            <a:pPr lvl="1"/>
            <a:r>
              <a:rPr lang="fr-FR" dirty="0" smtClean="0"/>
              <a:t>1 arrêt sans reprise</a:t>
            </a:r>
          </a:p>
          <a:p>
            <a:pPr lvl="1"/>
            <a:r>
              <a:rPr lang="fr-FR" dirty="0" smtClean="0"/>
              <a:t>Pas de complications maternelles et chez les enfants liées au modulateur</a:t>
            </a:r>
            <a:endParaRPr lang="fr-FR" dirty="0" smtClean="0"/>
          </a:p>
          <a:p>
            <a:r>
              <a:rPr lang="fr-FR" dirty="0" smtClean="0"/>
              <a:t>26 grossesses LUMA/IVA</a:t>
            </a:r>
          </a:p>
          <a:p>
            <a:pPr lvl="1"/>
            <a:r>
              <a:rPr lang="fr-FR" dirty="0" smtClean="0"/>
              <a:t>10 arrêt, 3 reprises pour dégradation maternelle</a:t>
            </a:r>
          </a:p>
          <a:p>
            <a:pPr lvl="1"/>
            <a:r>
              <a:rPr lang="fr-FR" dirty="0" smtClean="0"/>
              <a:t>Pas de complications maternelles et chez les enfants liées au modulateur</a:t>
            </a:r>
          </a:p>
          <a:p>
            <a:r>
              <a:rPr lang="fr-FR" dirty="0" smtClean="0"/>
              <a:t>31 grossesses IVA </a:t>
            </a:r>
          </a:p>
          <a:p>
            <a:pPr lvl="1"/>
            <a:r>
              <a:rPr lang="fr-FR" dirty="0" smtClean="0"/>
              <a:t>15 arrêt, 6 reprises pour dégradation respiratoire maternelle </a:t>
            </a:r>
          </a:p>
          <a:p>
            <a:pPr lvl="1"/>
            <a:r>
              <a:rPr lang="fr-FR" dirty="0" smtClean="0"/>
              <a:t>Pas de complications maternelles et chez les enfants liée au modulateur</a:t>
            </a:r>
          </a:p>
          <a:p>
            <a:endParaRPr lang="fr-FR" dirty="0"/>
          </a:p>
          <a:p>
            <a:r>
              <a:rPr lang="fr-FR" dirty="0" smtClean="0"/>
              <a:t>&gt; 50% enfants exposés pendant toute la grossesse</a:t>
            </a:r>
          </a:p>
        </p:txBody>
      </p:sp>
      <p:sp>
        <p:nvSpPr>
          <p:cNvPr id="8" name="Rectangle à coins arrondis 7"/>
          <p:cNvSpPr/>
          <p:nvPr/>
        </p:nvSpPr>
        <p:spPr>
          <a:xfrm rot="19388975">
            <a:off x="4987074" y="2310106"/>
            <a:ext cx="6263640" cy="288036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TO BE OR NOT TO BE ON CFTR MODULATORS THERPAY DURING PREGNANCY 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6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Allaitement et modulateurs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Allaitement et mucoviscidose : état nutritionnel, nécessité de reprise de traitement stoppés pendant la grossesse</a:t>
            </a:r>
          </a:p>
          <a:p>
            <a:r>
              <a:rPr lang="fr-FR" dirty="0" smtClean="0"/>
              <a:t>Peu d’études</a:t>
            </a:r>
          </a:p>
          <a:p>
            <a:r>
              <a:rPr lang="fr-FR" dirty="0" smtClean="0"/>
              <a:t>1 enfant allaité rapporté par </a:t>
            </a:r>
            <a:r>
              <a:rPr lang="fr-FR" dirty="0" err="1" smtClean="0"/>
              <a:t>Trimble</a:t>
            </a:r>
            <a:r>
              <a:rPr lang="fr-FR" dirty="0" smtClean="0"/>
              <a:t> et al. : </a:t>
            </a:r>
            <a:r>
              <a:rPr lang="fr-FR" b="1" dirty="0" smtClean="0"/>
              <a:t>pas de complication</a:t>
            </a:r>
          </a:p>
          <a:p>
            <a:r>
              <a:rPr lang="fr-FR" dirty="0" smtClean="0"/>
              <a:t>27 enfants allaités rapporté par Nash et al. : </a:t>
            </a:r>
            <a:r>
              <a:rPr lang="fr-FR" b="1" dirty="0" smtClean="0"/>
              <a:t>pas de complication (13 IVA, 9 LUM/IVA, 5 TEZA/IVA)</a:t>
            </a:r>
          </a:p>
          <a:p>
            <a:endParaRPr lang="fr-FR" dirty="0"/>
          </a:p>
          <a:p>
            <a:r>
              <a:rPr lang="fr-FR" b="1" dirty="0" smtClean="0"/>
              <a:t>IVACAFTOR à partir de 6 ans</a:t>
            </a:r>
          </a:p>
          <a:p>
            <a:r>
              <a:rPr lang="fr-FR" b="1" dirty="0" smtClean="0"/>
              <a:t>Vigilance ophtalmo (cataracte)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455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La suite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227" y="1571585"/>
            <a:ext cx="11125200" cy="4790123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MAYFLOWERS : CFF</a:t>
            </a:r>
          </a:p>
          <a:p>
            <a:pPr marL="0" indent="0">
              <a:buNone/>
            </a:pPr>
            <a:r>
              <a:rPr lang="fr-FR" dirty="0" err="1" smtClean="0"/>
              <a:t>Maternal</a:t>
            </a:r>
            <a:r>
              <a:rPr lang="fr-FR" dirty="0" smtClean="0"/>
              <a:t> and </a:t>
            </a:r>
            <a:r>
              <a:rPr lang="fr-FR" dirty="0" err="1" smtClean="0"/>
              <a:t>fetal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in the </a:t>
            </a:r>
            <a:r>
              <a:rPr lang="fr-FR" dirty="0" err="1" smtClean="0"/>
              <a:t>era</a:t>
            </a:r>
            <a:r>
              <a:rPr lang="fr-FR" dirty="0" smtClean="0"/>
              <a:t> of CFTR </a:t>
            </a:r>
            <a:r>
              <a:rPr lang="fr-FR" dirty="0" err="1" smtClean="0"/>
              <a:t>modulators</a:t>
            </a:r>
            <a:r>
              <a:rPr lang="fr-FR" dirty="0" smtClean="0"/>
              <a:t> to </a:t>
            </a:r>
            <a:r>
              <a:rPr lang="fr-FR" dirty="0" err="1" smtClean="0"/>
              <a:t>evaluate</a:t>
            </a:r>
            <a:r>
              <a:rPr lang="fr-FR" dirty="0" smtClean="0"/>
              <a:t> the impact of the use of </a:t>
            </a:r>
            <a:r>
              <a:rPr lang="fr-FR" dirty="0" err="1" smtClean="0"/>
              <a:t>this</a:t>
            </a:r>
            <a:r>
              <a:rPr lang="fr-FR" dirty="0" smtClean="0"/>
              <a:t> class of </a:t>
            </a:r>
            <a:r>
              <a:rPr lang="fr-FR" dirty="0" err="1" smtClean="0"/>
              <a:t>drugs</a:t>
            </a:r>
            <a:r>
              <a:rPr lang="fr-FR" dirty="0" smtClean="0"/>
              <a:t> on the </a:t>
            </a:r>
            <a:r>
              <a:rPr lang="fr-FR" dirty="0" err="1" smtClean="0"/>
              <a:t>health</a:t>
            </a:r>
            <a:r>
              <a:rPr lang="fr-FR" dirty="0" smtClean="0"/>
              <a:t> of </a:t>
            </a:r>
            <a:r>
              <a:rPr lang="fr-FR" dirty="0" err="1" smtClean="0"/>
              <a:t>women</a:t>
            </a:r>
            <a:r>
              <a:rPr lang="fr-FR" dirty="0" smtClean="0"/>
              <a:t>  </a:t>
            </a:r>
            <a:r>
              <a:rPr lang="fr-FR" dirty="0" err="1" smtClean="0"/>
              <a:t>with</a:t>
            </a:r>
            <a:r>
              <a:rPr lang="fr-FR" dirty="0" smtClean="0"/>
              <a:t> CF and </a:t>
            </a:r>
            <a:r>
              <a:rPr lang="fr-FR" dirty="0" err="1" smtClean="0"/>
              <a:t>their</a:t>
            </a:r>
            <a:r>
              <a:rPr lang="fr-FR" dirty="0" smtClean="0"/>
              <a:t> infants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Etude nationale ?</a:t>
            </a:r>
          </a:p>
          <a:p>
            <a:pPr marL="0" indent="0">
              <a:buNone/>
            </a:pPr>
            <a:r>
              <a:rPr lang="fr-FR" dirty="0" smtClean="0"/>
              <a:t>Recensement grossesses sous modulateurs, suivi mère et enfants</a:t>
            </a:r>
          </a:p>
          <a:p>
            <a:pPr marL="0" indent="0">
              <a:buNone/>
            </a:pPr>
            <a:r>
              <a:rPr lang="fr-FR" dirty="0" smtClean="0"/>
              <a:t>Evaluer les stratégies de maintien ou arrêt</a:t>
            </a:r>
          </a:p>
          <a:p>
            <a:endParaRPr lang="fr-FR" dirty="0"/>
          </a:p>
          <a:p>
            <a:r>
              <a:rPr lang="fr-FR" b="1" dirty="0" smtClean="0"/>
              <a:t>Contraception</a:t>
            </a:r>
            <a:endParaRPr lang="fr-F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8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Merci</a:t>
            </a:r>
            <a:endParaRPr lang="fr-F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21" y="6176963"/>
            <a:ext cx="1523358" cy="5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2" y="6242604"/>
            <a:ext cx="914921" cy="51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372</Words>
  <Application>Microsoft Office PowerPoint</Application>
  <PresentationFormat>Grand écran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Augmentation du nombre de grossesses  </vt:lpstr>
      <vt:lpstr>Case report maintien</vt:lpstr>
      <vt:lpstr>Case report arrêt</vt:lpstr>
      <vt:lpstr>64 grossesses, étude internationale 2018-2019</vt:lpstr>
      <vt:lpstr>Allaitement et modulateurs</vt:lpstr>
      <vt:lpstr>La suite ?</vt:lpstr>
      <vt:lpstr>Merci</vt:lpstr>
    </vt:vector>
  </TitlesOfParts>
  <Company>Hospices Civils de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REYNAUD, Quitterie</dc:creator>
  <cp:lastModifiedBy>REYNAUD, Quitterie</cp:lastModifiedBy>
  <cp:revision>17</cp:revision>
  <dcterms:created xsi:type="dcterms:W3CDTF">2020-11-10T09:53:19Z</dcterms:created>
  <dcterms:modified xsi:type="dcterms:W3CDTF">2020-11-10T14:05:38Z</dcterms:modified>
</cp:coreProperties>
</file>