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258" r:id="rId4"/>
    <p:sldId id="487" r:id="rId5"/>
    <p:sldId id="303" r:id="rId6"/>
    <p:sldId id="281" r:id="rId7"/>
    <p:sldId id="449" r:id="rId8"/>
    <p:sldId id="290" r:id="rId9"/>
    <p:sldId id="478" r:id="rId10"/>
    <p:sldId id="488" r:id="rId11"/>
    <p:sldId id="489" r:id="rId12"/>
    <p:sldId id="474" r:id="rId13"/>
    <p:sldId id="304" r:id="rId14"/>
    <p:sldId id="300" r:id="rId15"/>
    <p:sldId id="484" r:id="rId1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904C1-57E5-4496-93F9-6197E75FB75B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59258-6DF8-4D71-9DD5-4DCF1A9D9C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82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>
            <a:extLst>
              <a:ext uri="{FF2B5EF4-FFF2-40B4-BE49-F238E27FC236}">
                <a16:creationId xmlns:a16="http://schemas.microsoft.com/office/drawing/2014/main" id="{D941BBC7-4C60-4524-8C6E-FCCE496293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ce réservé des commentaires 2">
            <a:extLst>
              <a:ext uri="{FF2B5EF4-FFF2-40B4-BE49-F238E27FC236}">
                <a16:creationId xmlns:a16="http://schemas.microsoft.com/office/drawing/2014/main" id="{0FD67705-741E-41AD-8EB9-3DD8095AE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69636" name="Espace réservé du numéro de diapositive 3">
            <a:extLst>
              <a:ext uri="{FF2B5EF4-FFF2-40B4-BE49-F238E27FC236}">
                <a16:creationId xmlns:a16="http://schemas.microsoft.com/office/drawing/2014/main" id="{994777D2-6FF4-4CDA-B975-CCB155B91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944563"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defTabSz="944563"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defTabSz="944563"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defTabSz="944563"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279650" indent="3175" defTabSz="9445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36850" indent="3175" defTabSz="9445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194050" indent="3175" defTabSz="9445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51250" indent="3175" defTabSz="9445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D4A2A0D-D72F-446E-847A-A9D41B5549B3}" type="slidenum">
              <a:rPr lang="fr-FR" altLang="fr-FR" sz="1200" b="0" smtClean="0">
                <a:latin typeface="Arial" panose="020B0604020202020204" pitchFamily="34" charset="0"/>
              </a:rPr>
              <a:pPr/>
              <a:t>6</a:t>
            </a:fld>
            <a:endParaRPr lang="fr-FR" altLang="fr-FR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>
            <a:extLst>
              <a:ext uri="{FF2B5EF4-FFF2-40B4-BE49-F238E27FC236}">
                <a16:creationId xmlns:a16="http://schemas.microsoft.com/office/drawing/2014/main" id="{C31627BA-82CA-4E95-B67C-1F1BEDE70B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ce réservé des commentaires 2">
            <a:extLst>
              <a:ext uri="{FF2B5EF4-FFF2-40B4-BE49-F238E27FC236}">
                <a16:creationId xmlns:a16="http://schemas.microsoft.com/office/drawing/2014/main" id="{CAB2885C-C04A-4F62-9623-6A443D4B0D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72708" name="Espace réservé du numéro de diapositive 3">
            <a:extLst>
              <a:ext uri="{FF2B5EF4-FFF2-40B4-BE49-F238E27FC236}">
                <a16:creationId xmlns:a16="http://schemas.microsoft.com/office/drawing/2014/main" id="{A7FA4104-B890-496E-BF88-A228978C5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944563"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defTabSz="944563"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defTabSz="944563"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defTabSz="944563"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279650" indent="3175" defTabSz="9445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36850" indent="3175" defTabSz="9445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194050" indent="3175" defTabSz="9445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51250" indent="3175" defTabSz="9445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F2C07D8-D9BD-4EB7-9B84-02C5D8F86DC5}" type="slidenum">
              <a:rPr lang="fr-FR" altLang="fr-FR" sz="1200" b="0" smtClean="0">
                <a:latin typeface="Arial" panose="020B0604020202020204" pitchFamily="34" charset="0"/>
              </a:rPr>
              <a:pPr/>
              <a:t>11</a:t>
            </a:fld>
            <a:endParaRPr lang="fr-FR" altLang="fr-FR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78A0-4F2F-40D6-BB0C-E9EB0FCB48CE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7459-2CA4-4EC5-909E-1DE48B75E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79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78A0-4F2F-40D6-BB0C-E9EB0FCB48CE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7459-2CA4-4EC5-909E-1DE48B75E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38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78A0-4F2F-40D6-BB0C-E9EB0FCB48CE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7459-2CA4-4EC5-909E-1DE48B75E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918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438B9A-0538-40B5-A95E-A4295555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1B12955-EAEA-4221-98D9-5E5CCA445194}" type="datetimeFigureOut">
              <a:rPr lang="fr-FR"/>
              <a:pPr>
                <a:defRPr/>
              </a:pPr>
              <a:t>08/11/2020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45C7ED-7642-4A7D-ADB6-44B77D4EE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C35D7F-B81D-4CF0-B185-A563420D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D29B1BF-9134-45C9-973A-BE18C2F50C4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3416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E08172-324B-4C33-91AC-09D11FF6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F08BA0C-920C-40A0-B928-0E48D9D257BD}" type="datetimeFigureOut">
              <a:rPr lang="fr-FR"/>
              <a:pPr>
                <a:defRPr/>
              </a:pPr>
              <a:t>08/11/2020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F1DF0E-7140-457E-BC3B-B6736019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2DD24E-546E-4666-B4A0-07E4B7313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75FF3F6-5E4C-49C7-B735-707EB64EC47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72113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3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6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5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284DD8-D931-4110-A15A-518A5E7B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80EEA9B-C04A-434B-AD1E-B06C56E4C594}" type="datetimeFigureOut">
              <a:rPr lang="fr-FR"/>
              <a:pPr>
                <a:defRPr/>
              </a:pPr>
              <a:t>08/11/2020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1B6CB6-C5DF-4444-9948-7D12C2D7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5A1A14-F686-4E08-9D7F-E5222810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8A0D01-DDC5-4550-8BEE-C00A54D62D0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71494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1ACDA41-650A-47E3-9544-C5A930A5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8177A84-F690-4CB0-97CA-BFBAE8DA3011}" type="datetimeFigureOut">
              <a:rPr lang="fr-FR"/>
              <a:pPr>
                <a:defRPr/>
              </a:pPr>
              <a:t>08/11/2020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DFB8A70-D076-470A-89AD-9B9D1CA0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7C2CA82-A48B-484B-A1DC-40F19BF6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2D6CDEF-E9C7-4A30-84A5-11EA9F830D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3873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38" indent="0">
              <a:buNone/>
              <a:defRPr sz="2000" b="1"/>
            </a:lvl2pPr>
            <a:lvl3pPr marL="911689" indent="0">
              <a:buNone/>
              <a:defRPr sz="1800" b="1"/>
            </a:lvl3pPr>
            <a:lvl4pPr marL="1367536" indent="0">
              <a:buNone/>
              <a:defRPr sz="1600" b="1"/>
            </a:lvl4pPr>
            <a:lvl5pPr marL="1823380" indent="0">
              <a:buNone/>
              <a:defRPr sz="1600" b="1"/>
            </a:lvl5pPr>
            <a:lvl6pPr marL="2279225" indent="0">
              <a:buNone/>
              <a:defRPr sz="1600" b="1"/>
            </a:lvl6pPr>
            <a:lvl7pPr marL="2735072" indent="0">
              <a:buNone/>
              <a:defRPr sz="1600" b="1"/>
            </a:lvl7pPr>
            <a:lvl8pPr marL="3190917" indent="0">
              <a:buNone/>
              <a:defRPr sz="1600" b="1"/>
            </a:lvl8pPr>
            <a:lvl9pPr marL="3646762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38" indent="0">
              <a:buNone/>
              <a:defRPr sz="2000" b="1"/>
            </a:lvl2pPr>
            <a:lvl3pPr marL="911689" indent="0">
              <a:buNone/>
              <a:defRPr sz="1800" b="1"/>
            </a:lvl3pPr>
            <a:lvl4pPr marL="1367536" indent="0">
              <a:buNone/>
              <a:defRPr sz="1600" b="1"/>
            </a:lvl4pPr>
            <a:lvl5pPr marL="1823380" indent="0">
              <a:buNone/>
              <a:defRPr sz="1600" b="1"/>
            </a:lvl5pPr>
            <a:lvl6pPr marL="2279225" indent="0">
              <a:buNone/>
              <a:defRPr sz="1600" b="1"/>
            </a:lvl6pPr>
            <a:lvl7pPr marL="2735072" indent="0">
              <a:buNone/>
              <a:defRPr sz="1600" b="1"/>
            </a:lvl7pPr>
            <a:lvl8pPr marL="3190917" indent="0">
              <a:buNone/>
              <a:defRPr sz="1600" b="1"/>
            </a:lvl8pPr>
            <a:lvl9pPr marL="3646762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D0DDD45-3682-491A-B400-D29FF8D7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F4C4F06-775D-46E4-A0C2-526F2C5EDF9B}" type="datetimeFigureOut">
              <a:rPr lang="fr-FR"/>
              <a:pPr>
                <a:defRPr/>
              </a:pPr>
              <a:t>08/11/2020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5694626F-2F15-4149-8A4B-86BC4EF8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6F5D596-082F-43E5-B50B-B84DF7BA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184872C-CBA1-4403-808B-2614D371A7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6200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89586210-DB3E-40DA-86A1-81D32A5D7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FA7C73D-A72A-41CD-93CC-019265CC5A3C}" type="datetimeFigureOut">
              <a:rPr lang="fr-FR"/>
              <a:pPr>
                <a:defRPr/>
              </a:pPr>
              <a:t>08/11/2020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714D0776-AC97-4A15-8C2A-85214E680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7B6D49C-4165-4DC5-8ED9-1345BD29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0E9B142-629B-4877-AD0F-5DDC5BD7111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627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89702C1D-6F2A-4F7D-9878-B648D256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6EBBC56-23C3-4AA8-891D-4BE52908C7DE}" type="datetimeFigureOut">
              <a:rPr lang="fr-FR"/>
              <a:pPr>
                <a:defRPr/>
              </a:pPr>
              <a:t>08/11/2020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B5F53A3B-16B5-41D7-805B-6D729CF95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04C14BDB-F4E8-4D23-BFB3-700DEE5C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11F56AC-AA66-44A0-9BC2-22788A36D56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7004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5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838" indent="0">
              <a:buNone/>
              <a:defRPr sz="1200"/>
            </a:lvl2pPr>
            <a:lvl3pPr marL="911689" indent="0">
              <a:buNone/>
              <a:defRPr sz="1000"/>
            </a:lvl3pPr>
            <a:lvl4pPr marL="1367536" indent="0">
              <a:buNone/>
              <a:defRPr sz="900"/>
            </a:lvl4pPr>
            <a:lvl5pPr marL="1823380" indent="0">
              <a:buNone/>
              <a:defRPr sz="900"/>
            </a:lvl5pPr>
            <a:lvl6pPr marL="2279225" indent="0">
              <a:buNone/>
              <a:defRPr sz="900"/>
            </a:lvl6pPr>
            <a:lvl7pPr marL="2735072" indent="0">
              <a:buNone/>
              <a:defRPr sz="900"/>
            </a:lvl7pPr>
            <a:lvl8pPr marL="3190917" indent="0">
              <a:buNone/>
              <a:defRPr sz="900"/>
            </a:lvl8pPr>
            <a:lvl9pPr marL="3646762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63F55F5B-D101-419A-B6DF-97796C77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A75EAF7-C08D-4B84-81B4-AB66784333D1}" type="datetimeFigureOut">
              <a:rPr lang="fr-FR"/>
              <a:pPr>
                <a:defRPr/>
              </a:pPr>
              <a:t>08/11/2020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A6FFC66-27A8-401D-812D-84DCC29B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4632F6E-2660-4228-8347-66E3B224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C0FD130-4AD0-4229-9AA0-EEA7D9D0FAE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671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78A0-4F2F-40D6-BB0C-E9EB0FCB48CE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7459-2CA4-4EC5-909E-1DE48B75E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373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838" indent="0">
              <a:buNone/>
              <a:defRPr sz="2800"/>
            </a:lvl2pPr>
            <a:lvl3pPr marL="911689" indent="0">
              <a:buNone/>
              <a:defRPr sz="2400"/>
            </a:lvl3pPr>
            <a:lvl4pPr marL="1367536" indent="0">
              <a:buNone/>
              <a:defRPr sz="2000"/>
            </a:lvl4pPr>
            <a:lvl5pPr marL="1823380" indent="0">
              <a:buNone/>
              <a:defRPr sz="2000"/>
            </a:lvl5pPr>
            <a:lvl6pPr marL="2279225" indent="0">
              <a:buNone/>
              <a:defRPr sz="2000"/>
            </a:lvl6pPr>
            <a:lvl7pPr marL="2735072" indent="0">
              <a:buNone/>
              <a:defRPr sz="2000"/>
            </a:lvl7pPr>
            <a:lvl8pPr marL="3190917" indent="0">
              <a:buNone/>
              <a:defRPr sz="2000"/>
            </a:lvl8pPr>
            <a:lvl9pPr marL="3646762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838" indent="0">
              <a:buNone/>
              <a:defRPr sz="1200"/>
            </a:lvl2pPr>
            <a:lvl3pPr marL="911689" indent="0">
              <a:buNone/>
              <a:defRPr sz="1000"/>
            </a:lvl3pPr>
            <a:lvl4pPr marL="1367536" indent="0">
              <a:buNone/>
              <a:defRPr sz="900"/>
            </a:lvl4pPr>
            <a:lvl5pPr marL="1823380" indent="0">
              <a:buNone/>
              <a:defRPr sz="900"/>
            </a:lvl5pPr>
            <a:lvl6pPr marL="2279225" indent="0">
              <a:buNone/>
              <a:defRPr sz="900"/>
            </a:lvl6pPr>
            <a:lvl7pPr marL="2735072" indent="0">
              <a:buNone/>
              <a:defRPr sz="900"/>
            </a:lvl7pPr>
            <a:lvl8pPr marL="3190917" indent="0">
              <a:buNone/>
              <a:defRPr sz="900"/>
            </a:lvl8pPr>
            <a:lvl9pPr marL="3646762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4870FDA-0127-429B-93CE-3CEB5B9A1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F181DB7-34F4-4894-8AEF-29AD5DB6FB20}" type="datetimeFigureOut">
              <a:rPr lang="fr-FR"/>
              <a:pPr>
                <a:defRPr/>
              </a:pPr>
              <a:t>08/11/2020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1B3F245-EFC0-44AC-936D-4D415DFF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31E9DE2-0674-416E-9C10-D95F74292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7703CF5-D304-4939-B8C2-6DA321BA68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1699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8ED1AB-2F0F-4C7D-8E54-F528E224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3DA14D0-ACBB-4F29-9299-D4C420F255F3}" type="datetimeFigureOut">
              <a:rPr lang="fr-FR"/>
              <a:pPr>
                <a:defRPr/>
              </a:pPr>
              <a:t>08/11/2020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7E5859-F7D0-4A67-BB4C-81214F08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E26865-B312-4F65-AA46-C79D3E4A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18A7335-3969-4D10-A627-AA75598621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1412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3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62B183-BBFF-49DA-A524-507121DAD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E750601-E4CA-4BA7-BC61-4BA2EB0470A9}" type="datetimeFigureOut">
              <a:rPr lang="fr-FR"/>
              <a:pPr>
                <a:defRPr/>
              </a:pPr>
              <a:t>08/11/2020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43BC80-CEF2-4B29-BAB0-935709EAC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F5A236-4207-43BA-BFB8-50D0FD2B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4CCE2A8-0AD9-40B0-BDCA-11E2A2105D9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29445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25"/>
            <a:ext cx="5384800" cy="4525963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197600" y="3938613"/>
            <a:ext cx="5384800" cy="2187575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4ABDD143-24C3-4D97-82D5-761F7A21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BE5DCC1-D88A-4978-B1F8-376009E50642}" type="datetimeFigureOut">
              <a:rPr lang="fr-FR"/>
              <a:pPr>
                <a:defRPr/>
              </a:pPr>
              <a:t>08/11/2020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C1CA4E0B-1FBA-4A89-8D4C-8729284B0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69B5801-2F24-4F1A-8BED-7BD0ACDE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5394D53-525B-4CD7-968F-521A80ACC9D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46767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5BC45CDC-072E-468C-A413-531A711A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3FAF568-D5AE-4BC2-AE9A-4AEE9CD4853B}" type="datetimeFigureOut">
              <a:rPr lang="fr-FR"/>
              <a:pPr>
                <a:defRPr/>
              </a:pPr>
              <a:t>08/11/2020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96C3C80D-E424-4E7E-B520-DAE677AB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6586DDC3-A49E-492D-8B06-8334B454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F0DDD2D-1434-47D2-AFF5-4426D8F9687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661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78A0-4F2F-40D6-BB0C-E9EB0FCB48CE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7459-2CA4-4EC5-909E-1DE48B75E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48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78A0-4F2F-40D6-BB0C-E9EB0FCB48CE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7459-2CA4-4EC5-909E-1DE48B75E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74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78A0-4F2F-40D6-BB0C-E9EB0FCB48CE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7459-2CA4-4EC5-909E-1DE48B75E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95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78A0-4F2F-40D6-BB0C-E9EB0FCB48CE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7459-2CA4-4EC5-909E-1DE48B75E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47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78A0-4F2F-40D6-BB0C-E9EB0FCB48CE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7459-2CA4-4EC5-909E-1DE48B75E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67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78A0-4F2F-40D6-BB0C-E9EB0FCB48CE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7459-2CA4-4EC5-909E-1DE48B75E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28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78A0-4F2F-40D6-BB0C-E9EB0FCB48CE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7459-2CA4-4EC5-909E-1DE48B75E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70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D78A0-4F2F-40D6-BB0C-E9EB0FCB48CE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A7459-2CA4-4EC5-909E-1DE48B75ED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98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69" tIns="45583" rIns="91169" bIns="45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69" tIns="45583" rIns="91169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36F3C4-AB3D-4A54-993D-874A243A8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169" tIns="45583" rIns="91169" bIns="4558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B45C5D-5766-4D2D-955B-06411747D2A2}" type="datetimeFigureOut">
              <a:rPr lang="fr-FR"/>
              <a:pPr>
                <a:defRPr/>
              </a:pPr>
              <a:t>08/11/2020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62A5DC-1782-4F36-9E33-D30639EA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169" tIns="45583" rIns="91169" bIns="4558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75109E-8DA3-488B-81CB-9AF7D4BBF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169" tIns="45583" rIns="91169" bIns="4558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FB2CEF-6DF6-49C8-8F65-A2756CBBE0DD}" type="slidenum">
              <a:rPr lang="fr-FR" altLang="fr-F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7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8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16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753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338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650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50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148" indent="-227917" algn="l" defTabSz="9116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994" indent="-227917" algn="l" defTabSz="9116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839" indent="-227917" algn="l" defTabSz="9116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683" indent="-227917" algn="l" defTabSz="9116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16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38" algn="l" defTabSz="9116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89" algn="l" defTabSz="9116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36" algn="l" defTabSz="9116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380" algn="l" defTabSz="9116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25" algn="l" defTabSz="9116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072" algn="l" defTabSz="9116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17" algn="l" defTabSz="9116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762" algn="l" defTabSz="9116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fr/url?sa=i&amp;rct=j&amp;q=&amp;esrc=s&amp;source=images&amp;cd=&amp;cad=rja&amp;uact=8&amp;ved=0ahUKEwiM96WDtYTYAhVnKsAKHRHbBREQjRwIBw&amp;url=https://www.kalydeco.com/&amp;psig=AOvVaw3uWA_zFwK8bGS0Zc6vf2mU&amp;ust=1513166041722275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56345" y="872628"/>
            <a:ext cx="10438701" cy="1247872"/>
          </a:xfr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Modulateurs</a:t>
            </a:r>
            <a:r>
              <a:rPr lang="en-GB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CFTR </a:t>
            </a:r>
            <a:r>
              <a:rPr lang="fr-F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leur impact sur                    les organes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943DB3-02E7-4058-AFA3-18A9E8D9626D}"/>
              </a:ext>
            </a:extLst>
          </p:cNvPr>
          <p:cNvSpPr txBox="1"/>
          <p:nvPr/>
        </p:nvSpPr>
        <p:spPr>
          <a:xfrm>
            <a:off x="833308" y="2958991"/>
            <a:ext cx="6962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 Munck</a:t>
            </a:r>
          </a:p>
          <a:p>
            <a:r>
              <a:rPr lang="fr-FR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Hopital Necker Enfants Malades, APHP, Paris France                          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81386B-44C8-4A6E-A967-4CC0E223BF8C}"/>
              </a:ext>
            </a:extLst>
          </p:cNvPr>
          <p:cNvSpPr txBox="1"/>
          <p:nvPr/>
        </p:nvSpPr>
        <p:spPr>
          <a:xfrm>
            <a:off x="3210627" y="6100849"/>
            <a:ext cx="7733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</a:t>
            </a:r>
            <a:r>
              <a:rPr lang="en-GB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Francophones de la </a:t>
            </a:r>
            <a:r>
              <a:rPr lang="en-GB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Mucoviscidose</a:t>
            </a:r>
            <a:r>
              <a:rPr lang="en-GB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Virtuel</a:t>
            </a:r>
            <a:r>
              <a:rPr lang="en-GB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 2020 </a:t>
            </a:r>
          </a:p>
        </p:txBody>
      </p:sp>
      <p:pic>
        <p:nvPicPr>
          <p:cNvPr id="6" name="Picture 7" descr="crcm">
            <a:extLst>
              <a:ext uri="{FF2B5EF4-FFF2-40B4-BE49-F238E27FC236}">
                <a16:creationId xmlns:a16="http://schemas.microsoft.com/office/drawing/2014/main" id="{7F8974AF-123F-4136-9776-F7CB690BC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548" y="2832725"/>
            <a:ext cx="848451" cy="58509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Necker-H-cs3-pour-WEB">
            <a:extLst>
              <a:ext uri="{FF2B5EF4-FFF2-40B4-BE49-F238E27FC236}">
                <a16:creationId xmlns:a16="http://schemas.microsoft.com/office/drawing/2014/main" id="{DA95346D-896A-4D74-B46E-55192E413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576" y="2820557"/>
            <a:ext cx="1792768" cy="58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APHP">
            <a:extLst>
              <a:ext uri="{FF2B5EF4-FFF2-40B4-BE49-F238E27FC236}">
                <a16:creationId xmlns:a16="http://schemas.microsoft.com/office/drawing/2014/main" id="{AD213049-E6B4-4199-BFD8-09886A710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90" y="3477735"/>
            <a:ext cx="3009499" cy="51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B702492-1D03-476B-AF4B-3B4F2BE3A7E4}"/>
              </a:ext>
            </a:extLst>
          </p:cNvPr>
          <p:cNvSpPr txBox="1"/>
          <p:nvPr/>
        </p:nvSpPr>
        <p:spPr>
          <a:xfrm>
            <a:off x="742428" y="4354037"/>
            <a:ext cx="6962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 </a:t>
            </a:r>
            <a:r>
              <a:rPr lang="fr-F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Prévotat</a:t>
            </a: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CRCM adulte Lille </a:t>
            </a:r>
          </a:p>
        </p:txBody>
      </p:sp>
      <p:pic>
        <p:nvPicPr>
          <p:cNvPr id="9" name="Picture 2" descr="\\doc1chrul.chrul.net\pri$\Anne.PREVOTAT\Mesdocs\DES internes oct 2018\logo CHU lil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576" y="4643119"/>
            <a:ext cx="959644" cy="97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escription : Description : Description : Description : Description :"/>
          <p:cNvSpPr>
            <a:spLocks noChangeAspect="1" noChangeArrowheads="1"/>
          </p:cNvSpPr>
          <p:nvPr/>
        </p:nvSpPr>
        <p:spPr bwMode="auto">
          <a:xfrm>
            <a:off x="0" y="0"/>
            <a:ext cx="6858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45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B996662-1765-4E76-935D-9576192ED2A2}"/>
              </a:ext>
            </a:extLst>
          </p:cNvPr>
          <p:cNvSpPr txBox="1"/>
          <p:nvPr/>
        </p:nvSpPr>
        <p:spPr>
          <a:xfrm>
            <a:off x="774700" y="25225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alt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Kyste pancréatique</a:t>
            </a:r>
            <a:endParaRPr lang="en-US" altLang="fr-FR" sz="24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5" name="ZoneTexte 5">
            <a:extLst>
              <a:ext uri="{FF2B5EF4-FFF2-40B4-BE49-F238E27FC236}">
                <a16:creationId xmlns:a16="http://schemas.microsoft.com/office/drawing/2014/main" id="{E265EB2C-7E54-49B7-8A79-C0D39B31D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1367804"/>
            <a:ext cx="3768725" cy="3477598"/>
          </a:xfrm>
          <a:prstGeom prst="rect">
            <a:avLst/>
          </a:prstGeom>
          <a:noFill/>
          <a:ln w="63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169" tIns="45583" rIns="91169" bIns="455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dirty="0">
                <a:solidFill>
                  <a:srgbClr val="1F497D"/>
                </a:solidFill>
                <a:latin typeface="Arial "/>
              </a:rPr>
              <a:t>1 cas: 15 ans F508del/F508del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dirty="0">
                <a:solidFill>
                  <a:srgbClr val="1F497D"/>
                </a:solidFill>
                <a:latin typeface="Arial "/>
              </a:rPr>
              <a:t>Echographie: kystes multilobés de la tête du pancréas le plus gros 4,9x4,8x5,6 cm (A)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dirty="0">
              <a:solidFill>
                <a:srgbClr val="1F497D"/>
              </a:solidFill>
              <a:latin typeface="Arial 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dirty="0" err="1">
                <a:solidFill>
                  <a:srgbClr val="1F497D"/>
                </a:solidFill>
                <a:latin typeface="Arial "/>
              </a:rPr>
              <a:t>Orkambi</a:t>
            </a:r>
            <a:r>
              <a:rPr lang="fr-FR" altLang="fr-FR" sz="2000" dirty="0">
                <a:solidFill>
                  <a:srgbClr val="1F497D"/>
                </a:solidFill>
                <a:latin typeface="Arial "/>
              </a:rPr>
              <a:t>® et après 10 mois 3,1x2,7x3,4 cm (-78% volume)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dirty="0">
              <a:solidFill>
                <a:srgbClr val="1F497D"/>
              </a:solidFill>
              <a:latin typeface="Arial 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dirty="0" err="1">
                <a:solidFill>
                  <a:srgbClr val="1F497D"/>
                </a:solidFill>
                <a:latin typeface="Arial "/>
              </a:rPr>
              <a:t>Symdeko</a:t>
            </a:r>
            <a:r>
              <a:rPr lang="fr-FR" altLang="fr-FR" sz="2000" dirty="0">
                <a:solidFill>
                  <a:srgbClr val="1F497D"/>
                </a:solidFill>
                <a:cs typeface="Calibri" panose="020F0502020204030204" pitchFamily="34" charset="0"/>
              </a:rPr>
              <a:t>®</a:t>
            </a:r>
            <a:r>
              <a:rPr lang="fr-FR" altLang="fr-FR" sz="2000" dirty="0">
                <a:solidFill>
                  <a:srgbClr val="1F497D"/>
                </a:solidFill>
                <a:latin typeface="Arial "/>
              </a:rPr>
              <a:t> et après 5 mois 3,5x3,5x3,6 cm et après 17 mois 3,5x3,7x3,6 cm (-61%) (B)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4265F3-DA7D-4B19-BAE6-253A623BD17D}"/>
              </a:ext>
            </a:extLst>
          </p:cNvPr>
          <p:cNvSpPr txBox="1"/>
          <p:nvPr/>
        </p:nvSpPr>
        <p:spPr>
          <a:xfrm>
            <a:off x="678679" y="484540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Kidder M</a:t>
            </a:r>
            <a:r>
              <a:rPr lang="en-US" altLang="fr-FR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Pancreas 2020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463383F-0349-4147-BCE3-60D2E478D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766" y="1367804"/>
            <a:ext cx="7061198" cy="363495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31C0FF2-01C2-424D-A1DF-5BE2CDEB5525}"/>
              </a:ext>
            </a:extLst>
          </p:cNvPr>
          <p:cNvSpPr txBox="1"/>
          <p:nvPr/>
        </p:nvSpPr>
        <p:spPr>
          <a:xfrm>
            <a:off x="2297755" y="5305638"/>
            <a:ext cx="78819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efficacité des modulateurs sur la taille et le nombre de kystes pancréatiques (données préliminaires</a:t>
            </a:r>
            <a:r>
              <a:rPr lang="fr-FR" altLang="fr-F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28B5C2-792E-473C-AB62-050DF868122D}"/>
              </a:ext>
            </a:extLst>
          </p:cNvPr>
          <p:cNvSpPr txBox="1"/>
          <p:nvPr/>
        </p:nvSpPr>
        <p:spPr>
          <a:xfrm>
            <a:off x="3135126" y="6279378"/>
            <a:ext cx="7733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 Francophones de la Mucoviscidose, Virtuel </a:t>
            </a:r>
            <a:r>
              <a:rPr lang="fr-FR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fr-F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</a:p>
        </p:txBody>
      </p:sp>
    </p:spTree>
    <p:extLst>
      <p:ext uri="{BB962C8B-B14F-4D97-AF65-F5344CB8AC3E}">
        <p14:creationId xmlns:p14="http://schemas.microsoft.com/office/powerpoint/2010/main" val="256402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5">
            <a:extLst>
              <a:ext uri="{FF2B5EF4-FFF2-40B4-BE49-F238E27FC236}">
                <a16:creationId xmlns:a16="http://schemas.microsoft.com/office/drawing/2014/main" id="{526757D5-0BB9-4F19-9A6D-259C7D7A8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49" y="1039554"/>
            <a:ext cx="3186927" cy="2554269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 lIns="91169" tIns="45583" rIns="91169" bIns="455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000" dirty="0">
                <a:solidFill>
                  <a:srgbClr val="002060"/>
                </a:solidFill>
                <a:latin typeface="Arial "/>
              </a:rPr>
              <a:t>N=16 (8 enfants)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000" dirty="0" err="1">
                <a:solidFill>
                  <a:srgbClr val="002060"/>
                </a:solidFill>
                <a:latin typeface="Arial "/>
              </a:rPr>
              <a:t>Gating</a:t>
            </a:r>
            <a:r>
              <a:rPr lang="fr-FR" altLang="fr-FR" sz="2000" dirty="0">
                <a:solidFill>
                  <a:srgbClr val="002060"/>
                </a:solidFill>
                <a:latin typeface="Arial "/>
              </a:rPr>
              <a:t> mutation. </a:t>
            </a:r>
            <a:r>
              <a:rPr lang="fr-FR" altLang="fr-FR" sz="2000" dirty="0" err="1">
                <a:solidFill>
                  <a:srgbClr val="002060"/>
                </a:solidFill>
                <a:latin typeface="Arial "/>
              </a:rPr>
              <a:t>Ivacaftor</a:t>
            </a:r>
            <a:r>
              <a:rPr lang="fr-FR" altLang="fr-FR" sz="2000" dirty="0">
                <a:solidFill>
                  <a:srgbClr val="002060"/>
                </a:solidFill>
                <a:latin typeface="Arial "/>
              </a:rPr>
              <a:t>.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000" dirty="0">
                <a:solidFill>
                  <a:srgbClr val="002060"/>
                </a:solidFill>
                <a:latin typeface="Arial "/>
              </a:rPr>
              <a:t>Initial-24 semaines.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000" dirty="0">
                <a:solidFill>
                  <a:srgbClr val="002060"/>
                </a:solidFill>
                <a:latin typeface="Arial "/>
              </a:rPr>
              <a:t>Microbiote intestinal (16SrRNA)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000" dirty="0" err="1">
                <a:solidFill>
                  <a:srgbClr val="002060"/>
                </a:solidFill>
                <a:latin typeface="Arial "/>
              </a:rPr>
              <a:t>Calprotectine</a:t>
            </a:r>
            <a:r>
              <a:rPr lang="fr-FR" altLang="fr-FR" sz="2000" dirty="0">
                <a:solidFill>
                  <a:srgbClr val="002060"/>
                </a:solidFill>
                <a:latin typeface="Arial "/>
              </a:rPr>
              <a:t>,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000" dirty="0">
                <a:solidFill>
                  <a:srgbClr val="002060"/>
                </a:solidFill>
                <a:latin typeface="Arial "/>
              </a:rPr>
              <a:t>M2-pyruvate kinase  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000" i="1" dirty="0">
                <a:solidFill>
                  <a:srgbClr val="002060"/>
                </a:solidFill>
                <a:latin typeface="Arial "/>
                <a:cs typeface="Arial" charset="0"/>
              </a:rPr>
              <a:t>       </a:t>
            </a:r>
            <a:r>
              <a:rPr lang="fr-FR" altLang="fr-FR" sz="1800" i="1" dirty="0" err="1">
                <a:solidFill>
                  <a:srgbClr val="002060"/>
                </a:solidFill>
                <a:latin typeface="Arial "/>
                <a:cs typeface="Arial" charset="0"/>
              </a:rPr>
              <a:t>Ooi</a:t>
            </a:r>
            <a:r>
              <a:rPr lang="fr-FR" altLang="fr-FR" sz="1800" i="1" dirty="0">
                <a:solidFill>
                  <a:srgbClr val="002060"/>
                </a:solidFill>
                <a:latin typeface="Arial "/>
                <a:cs typeface="Arial" charset="0"/>
              </a:rPr>
              <a:t> CY Nature </a:t>
            </a:r>
            <a:r>
              <a:rPr lang="en-GB" altLang="fr-FR" sz="1800" i="1" dirty="0">
                <a:solidFill>
                  <a:srgbClr val="002060"/>
                </a:solidFill>
                <a:latin typeface="Arial "/>
                <a:cs typeface="Arial" charset="0"/>
              </a:rPr>
              <a:t>2018 </a:t>
            </a:r>
            <a:endParaRPr lang="en-GB" altLang="fr-FR" sz="18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"/>
              <a:cs typeface="Arial" charset="0"/>
            </a:endParaRPr>
          </a:p>
        </p:txBody>
      </p:sp>
      <p:pic>
        <p:nvPicPr>
          <p:cNvPr id="71684" name="Image 1">
            <a:extLst>
              <a:ext uri="{FF2B5EF4-FFF2-40B4-BE49-F238E27FC236}">
                <a16:creationId xmlns:a16="http://schemas.microsoft.com/office/drawing/2014/main" id="{255C3BE6-DA80-4D6E-A774-50ED530C7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0" y="2356023"/>
            <a:ext cx="3186926" cy="25621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Image 3">
            <a:extLst>
              <a:ext uri="{FF2B5EF4-FFF2-40B4-BE49-F238E27FC236}">
                <a16:creationId xmlns:a16="http://schemas.microsoft.com/office/drawing/2014/main" id="{3DD7234B-02C3-41BE-AF55-BA96A546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319" y="393511"/>
            <a:ext cx="2578100" cy="4559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Image 6">
            <a:extLst>
              <a:ext uri="{FF2B5EF4-FFF2-40B4-BE49-F238E27FC236}">
                <a16:creationId xmlns:a16="http://schemas.microsoft.com/office/drawing/2014/main" id="{F8C7A158-CF99-493C-ADEF-FA7867A01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2561431"/>
            <a:ext cx="2474913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Image 3">
            <a:extLst>
              <a:ext uri="{FF2B5EF4-FFF2-40B4-BE49-F238E27FC236}">
                <a16:creationId xmlns:a16="http://schemas.microsoft.com/office/drawing/2014/main" id="{16836EE5-203E-4465-87EB-9E8CA9E013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744" y="393511"/>
            <a:ext cx="23272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AC78A2-E174-43A7-A826-DDEDCC881842}"/>
              </a:ext>
            </a:extLst>
          </p:cNvPr>
          <p:cNvSpPr/>
          <p:nvPr/>
        </p:nvSpPr>
        <p:spPr>
          <a:xfrm>
            <a:off x="6895307" y="338236"/>
            <a:ext cx="2533650" cy="45799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689" name="ZoneTexte 7">
            <a:extLst>
              <a:ext uri="{FF2B5EF4-FFF2-40B4-BE49-F238E27FC236}">
                <a16:creationId xmlns:a16="http://schemas.microsoft.com/office/drawing/2014/main" id="{82DEB775-D546-46F8-8C34-63D247155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78" y="47666"/>
            <a:ext cx="25939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400" i="1" dirty="0">
                <a:latin typeface="Arial "/>
              </a:rPr>
              <a:t>* Gram</a:t>
            </a:r>
            <a:r>
              <a:rPr lang="fr-FR" altLang="fr-FR" sz="1400" i="1" baseline="30000" dirty="0">
                <a:latin typeface="Arial "/>
              </a:rPr>
              <a:t>-</a:t>
            </a:r>
            <a:r>
              <a:rPr lang="fr-FR" altLang="fr-FR" sz="1400" i="1" dirty="0">
                <a:latin typeface="Arial "/>
              </a:rPr>
              <a:t> mucus </a:t>
            </a:r>
            <a:r>
              <a:rPr lang="fr-FR" altLang="fr-FR" sz="1400" i="1" dirty="0" err="1">
                <a:latin typeface="Arial "/>
              </a:rPr>
              <a:t>degrador</a:t>
            </a:r>
            <a:endParaRPr lang="fr-FR" altLang="fr-FR" sz="1400" i="1" dirty="0">
              <a:latin typeface="Arial 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C132D2D-8256-4A78-8964-A7CF849B4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5066" y="356887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A6E620-DEBA-4276-A206-2C6531A85A1A}"/>
              </a:ext>
            </a:extLst>
          </p:cNvPr>
          <p:cNvSpPr/>
          <p:nvPr/>
        </p:nvSpPr>
        <p:spPr>
          <a:xfrm>
            <a:off x="10733882" y="393511"/>
            <a:ext cx="1236663" cy="412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146382-DBDF-4622-B50C-9B07CB29D710}"/>
              </a:ext>
            </a:extLst>
          </p:cNvPr>
          <p:cNvSpPr/>
          <p:nvPr/>
        </p:nvSpPr>
        <p:spPr>
          <a:xfrm rot="16200000">
            <a:off x="3047944" y="3178024"/>
            <a:ext cx="1379538" cy="414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EE7F33-B929-44BC-9565-86E7264A242B}"/>
              </a:ext>
            </a:extLst>
          </p:cNvPr>
          <p:cNvSpPr/>
          <p:nvPr/>
        </p:nvSpPr>
        <p:spPr>
          <a:xfrm>
            <a:off x="7855744" y="426099"/>
            <a:ext cx="1438275" cy="412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1EFDD35-DC13-4FDB-A6E2-D06FDCA9290B}"/>
              </a:ext>
            </a:extLst>
          </p:cNvPr>
          <p:cNvCxnSpPr/>
          <p:nvPr/>
        </p:nvCxnSpPr>
        <p:spPr>
          <a:xfrm flipH="1">
            <a:off x="7308851" y="860235"/>
            <a:ext cx="1368425" cy="3095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DF2E4FF-5BA1-461A-8D85-B60A59347536}"/>
              </a:ext>
            </a:extLst>
          </p:cNvPr>
          <p:cNvCxnSpPr>
            <a:cxnSpLocks/>
          </p:cNvCxnSpPr>
          <p:nvPr/>
        </p:nvCxnSpPr>
        <p:spPr>
          <a:xfrm flipH="1">
            <a:off x="10375358" y="806261"/>
            <a:ext cx="1236662" cy="32071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6" name="ZoneTexte 2">
            <a:extLst>
              <a:ext uri="{FF2B5EF4-FFF2-40B4-BE49-F238E27FC236}">
                <a16:creationId xmlns:a16="http://schemas.microsoft.com/office/drawing/2014/main" id="{A8C75226-E55A-445A-8151-79145E246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06" y="5163723"/>
            <a:ext cx="104663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2400" dirty="0">
                <a:solidFill>
                  <a:srgbClr val="002060"/>
                </a:solidFill>
                <a:latin typeface="Arial "/>
              </a:rPr>
              <a:t>Sous </a:t>
            </a:r>
            <a:r>
              <a:rPr lang="fr-FR" altLang="fr-FR" sz="2400" dirty="0" err="1">
                <a:solidFill>
                  <a:srgbClr val="002060"/>
                </a:solidFill>
                <a:latin typeface="Arial "/>
              </a:rPr>
              <a:t>Ivacaftor</a:t>
            </a:r>
            <a:r>
              <a:rPr lang="fr-FR" altLang="fr-FR" sz="2400" dirty="0">
                <a:solidFill>
                  <a:srgbClr val="002060"/>
                </a:solidFill>
                <a:latin typeface="Arial "/>
              </a:rPr>
              <a:t> évolution vers un microbiote intestinal plus normal, baisse de l’inflammation sans doute par augmentation de la sécrétion bicarbonatée et amélioration du mucus </a:t>
            </a:r>
            <a:r>
              <a:rPr lang="en-US" altLang="fr-FR" b="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Hery</a:t>
            </a:r>
            <a:r>
              <a:rPr lang="en-US" altLang="fr-FR" b="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-Arnaud G JCF 2019</a:t>
            </a:r>
            <a:endParaRPr lang="fr-FR" alt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C247B2B-EEF7-4E8E-A255-A22684918626}"/>
              </a:ext>
            </a:extLst>
          </p:cNvPr>
          <p:cNvSpPr txBox="1"/>
          <p:nvPr/>
        </p:nvSpPr>
        <p:spPr>
          <a:xfrm>
            <a:off x="357982" y="216656"/>
            <a:ext cx="10375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fr-FR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Microbiote</a:t>
            </a:r>
            <a:r>
              <a:rPr lang="en-US" alt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intestinal et inflammation</a:t>
            </a:r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CB987F1-7649-4487-8896-A693FF3EFD65}"/>
              </a:ext>
            </a:extLst>
          </p:cNvPr>
          <p:cNvSpPr txBox="1"/>
          <p:nvPr/>
        </p:nvSpPr>
        <p:spPr>
          <a:xfrm rot="18814950">
            <a:off x="10004416" y="4670588"/>
            <a:ext cx="751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DCFC4F0-BF81-4165-B48B-6570A23FE322}"/>
              </a:ext>
            </a:extLst>
          </p:cNvPr>
          <p:cNvSpPr txBox="1"/>
          <p:nvPr/>
        </p:nvSpPr>
        <p:spPr>
          <a:xfrm>
            <a:off x="3242347" y="6387827"/>
            <a:ext cx="7733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 Francophones de la Mucoviscidose, Virtuel </a:t>
            </a:r>
            <a:r>
              <a:rPr lang="fr-FR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fr-F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3A6D20A2-A9C3-4ADB-84BB-C611D79D2650}"/>
              </a:ext>
            </a:extLst>
          </p:cNvPr>
          <p:cNvSpPr txBox="1"/>
          <p:nvPr/>
        </p:nvSpPr>
        <p:spPr>
          <a:xfrm>
            <a:off x="368313" y="469733"/>
            <a:ext cx="99359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fr-FR" sz="2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eflux gastro </a:t>
            </a:r>
            <a:r>
              <a:rPr lang="fr-FR" altLang="fr-FR" sz="2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eosophagien</a:t>
            </a:r>
            <a:endParaRPr lang="fr-FR" altLang="fr-FR" sz="28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E94D32E5-8165-47DD-8F25-4F6A328FD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06" y="1556174"/>
            <a:ext cx="5704583" cy="35368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78E89BB-5416-400C-9281-4AFA9545FB01}"/>
              </a:ext>
            </a:extLst>
          </p:cNvPr>
          <p:cNvSpPr txBox="1"/>
          <p:nvPr/>
        </p:nvSpPr>
        <p:spPr>
          <a:xfrm>
            <a:off x="7604294" y="1556174"/>
            <a:ext cx="18024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1600" b="0" dirty="0">
                <a:latin typeface="Arial" panose="020B0604020202020204" pitchFamily="34" charset="0"/>
                <a:cs typeface="Arial" panose="020B0604020202020204" pitchFamily="34" charset="0"/>
              </a:rPr>
              <a:t>5 adultes </a:t>
            </a:r>
          </a:p>
          <a:p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RGO</a:t>
            </a:r>
            <a:r>
              <a:rPr lang="fr-FR" altLang="fr-FR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symptomes</a:t>
            </a:r>
            <a:endParaRPr lang="fr-FR" altLang="fr-FR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Gating</a:t>
            </a: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mutation </a:t>
            </a:r>
            <a:r>
              <a:rPr lang="fr-FR" alt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Ivacaftor</a:t>
            </a:r>
            <a:endParaRPr lang="fr-FR" altLang="fr-FR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B6A737A2-F79A-4EEB-86EC-AFA1F8C3CDF3}"/>
              </a:ext>
            </a:extLst>
          </p:cNvPr>
          <p:cNvCxnSpPr>
            <a:cxnSpLocks/>
          </p:cNvCxnSpPr>
          <p:nvPr/>
        </p:nvCxnSpPr>
        <p:spPr>
          <a:xfrm>
            <a:off x="10041228" y="2635280"/>
            <a:ext cx="1270711" cy="10003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AEC50F8B-8A5B-472F-9DD9-4E2E671D809E}"/>
              </a:ext>
            </a:extLst>
          </p:cNvPr>
          <p:cNvCxnSpPr>
            <a:cxnSpLocks/>
          </p:cNvCxnSpPr>
          <p:nvPr/>
        </p:nvCxnSpPr>
        <p:spPr>
          <a:xfrm>
            <a:off x="7032847" y="3183981"/>
            <a:ext cx="1270711" cy="10003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CE339E5C-E6C0-4231-ABEF-E04CDF8B9AE1}"/>
              </a:ext>
            </a:extLst>
          </p:cNvPr>
          <p:cNvSpPr txBox="1"/>
          <p:nvPr/>
        </p:nvSpPr>
        <p:spPr>
          <a:xfrm>
            <a:off x="368313" y="1556174"/>
            <a:ext cx="530264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alt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alt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RGO est fréquemment décrit dans la MV, source de </a:t>
            </a:r>
            <a:r>
              <a:rPr lang="fr-FR" altLang="fr-F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micro aspiration pulmonaire  </a:t>
            </a:r>
          </a:p>
          <a:p>
            <a:pPr eaLnBrk="1" hangingPunct="1">
              <a:defRPr/>
            </a:pPr>
            <a:endParaRPr lang="fr-FR" altLang="fr-F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fr-FR" altLang="fr-FR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-Cinq</a:t>
            </a:r>
            <a:r>
              <a:rPr lang="fr-FR" alt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 avec un RGO symptomatique et une mutation </a:t>
            </a:r>
            <a:r>
              <a:rPr lang="fr-FR" altLang="fr-F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gating</a:t>
            </a:r>
            <a:r>
              <a:rPr lang="fr-FR" alt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ont été évalués sur des index de reflux à l’initiation et après 52 semaines avec un bénéfice sur les scores de RGO.  </a:t>
            </a:r>
            <a:endParaRPr lang="fr-FR" altLang="fr-FR" sz="2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fr-FR" b="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Zeybel</a:t>
            </a:r>
            <a:r>
              <a:rPr lang="fr-FR" b="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GL J </a:t>
            </a:r>
            <a:r>
              <a:rPr lang="fr-FR" b="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  <a:r>
              <a:rPr lang="fr-FR" b="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Fibros</a:t>
            </a:r>
            <a:r>
              <a:rPr lang="fr-FR" b="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 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B6F702D-3379-4CC0-ADBC-5D73CF48F1F0}"/>
              </a:ext>
            </a:extLst>
          </p:cNvPr>
          <p:cNvSpPr txBox="1"/>
          <p:nvPr/>
        </p:nvSpPr>
        <p:spPr>
          <a:xfrm>
            <a:off x="3210627" y="6126016"/>
            <a:ext cx="7733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 Francophones de la Mucoviscidose, Virtuel </a:t>
            </a:r>
            <a:r>
              <a:rPr lang="fr-FR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fr-F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</a:p>
        </p:txBody>
      </p:sp>
    </p:spTree>
    <p:extLst>
      <p:ext uri="{BB962C8B-B14F-4D97-AF65-F5344CB8AC3E}">
        <p14:creationId xmlns:p14="http://schemas.microsoft.com/office/powerpoint/2010/main" val="2391934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4E85B3CE-FB26-4F30-B0D9-7A990A879702}"/>
              </a:ext>
            </a:extLst>
          </p:cNvPr>
          <p:cNvGrpSpPr>
            <a:grpSpLocks/>
          </p:cNvGrpSpPr>
          <p:nvPr/>
        </p:nvGrpSpPr>
        <p:grpSpPr bwMode="auto">
          <a:xfrm>
            <a:off x="5673593" y="1178871"/>
            <a:ext cx="5816600" cy="4199850"/>
            <a:chOff x="1546292" y="4399756"/>
            <a:chExt cx="3916362" cy="21605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694B6B-9318-4E12-A721-D2697EB16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292" y="4399756"/>
              <a:ext cx="3916362" cy="21605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6">
              <a:extLst>
                <a:ext uri="{FF2B5EF4-FFF2-40B4-BE49-F238E27FC236}">
                  <a16:creationId xmlns:a16="http://schemas.microsoft.com/office/drawing/2014/main" id="{EC3B1456-99ED-4BB9-AEC9-F1C518443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2848" y="5480050"/>
              <a:ext cx="1571625" cy="19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2070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defTabSz="52070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defTabSz="52070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defTabSz="52070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defTabSz="520700"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279650" indent="3175" defTabSz="5207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736850" indent="3175" defTabSz="5207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194050" indent="3175" defTabSz="5207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651250" indent="3175" defTabSz="5207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At </a:t>
              </a:r>
              <a:r>
                <a:rPr lang="fr-FR" altLang="fr-FR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month</a:t>
              </a:r>
              <a:r>
                <a:rPr lang="fr-FR" altLang="fr-FR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 6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F7ABB6-14BB-4687-B6F7-DD7EE00733F9}"/>
                </a:ext>
              </a:extLst>
            </p:cNvPr>
            <p:cNvSpPr txBox="1"/>
            <p:nvPr/>
          </p:nvSpPr>
          <p:spPr>
            <a:xfrm>
              <a:off x="3891029" y="5480050"/>
              <a:ext cx="904875" cy="1900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b="1" dirty="0">
                  <a:latin typeface="Arial "/>
                </a:rPr>
                <a:t>Control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9C9220C0-C087-4724-B0FC-D0F971AE5837}"/>
              </a:ext>
            </a:extLst>
          </p:cNvPr>
          <p:cNvSpPr txBox="1"/>
          <p:nvPr/>
        </p:nvSpPr>
        <p:spPr>
          <a:xfrm>
            <a:off x="497281" y="2079513"/>
            <a:ext cx="474481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cas clinique rapporté</a:t>
            </a:r>
            <a:r>
              <a:rPr lang="fr-FR" altLang="fr-FR" sz="2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fr-FR" sz="2400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altLang="fr-FR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</a:t>
            </a:r>
            <a:r>
              <a:rPr lang="fr-FR" altLang="fr-FR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mutation</a:t>
            </a:r>
            <a:endParaRPr lang="fr-FR" altLang="fr-FR" sz="24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fr-FR" sz="2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Biopsies duodénale </a:t>
            </a:r>
            <a:r>
              <a:rPr lang="fr-FR" altLang="fr-FR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altLang="fr-FR" sz="2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l’initiation et 6 mois après  </a:t>
            </a:r>
            <a:r>
              <a:rPr lang="fr-FR" altLang="fr-FR" sz="2400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Kalydeco</a:t>
            </a:r>
            <a:r>
              <a:rPr lang="fr-FR" altLang="fr-FR" sz="24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fr-FR" altLang="fr-FR" sz="2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br>
              <a:rPr lang="fr-FR" altLang="fr-FR" sz="2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Normalisation histologique</a:t>
            </a:r>
            <a:endParaRPr lang="fr-FR" altLang="fr-FR" sz="2400" b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sz="2000" b="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fr-FR" b="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M  </a:t>
            </a:r>
            <a:r>
              <a:rPr lang="fr-FR" b="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Annals</a:t>
            </a:r>
            <a:r>
              <a:rPr lang="fr-FR" b="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ATS 2016</a:t>
            </a:r>
            <a:r>
              <a:rPr lang="en-US" altLang="fr-FR" b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5BCF2DE8-BC8D-43BD-95DB-85C8CA27EB22}"/>
              </a:ext>
            </a:extLst>
          </p:cNvPr>
          <p:cNvSpPr txBox="1">
            <a:spLocks noChangeArrowheads="1"/>
          </p:cNvSpPr>
          <p:nvPr/>
        </p:nvSpPr>
        <p:spPr bwMode="auto">
          <a:xfrm rot="-973879">
            <a:off x="7339554" y="2223049"/>
            <a:ext cx="30216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20700"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520700"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defTabSz="520700"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defTabSz="520700"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defTabSz="520700"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279650" indent="3175" defTabSz="520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36850" indent="3175" defTabSz="520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194050" indent="3175" defTabSz="520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51250" indent="3175" defTabSz="520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5207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Inspissated</a:t>
            </a:r>
            <a:r>
              <a:rPr kumimoji="0" lang="fr-FR" alt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fr-FR" altLang="fr-F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eosinophilic</a:t>
            </a:r>
            <a:r>
              <a:rPr kumimoji="0" lang="fr-FR" alt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mucus in the </a:t>
            </a:r>
            <a:r>
              <a:rPr kumimoji="0" lang="fr-FR" altLang="fr-F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crypts</a:t>
            </a:r>
            <a:endParaRPr kumimoji="0" lang="fr-FR" altLang="fr-F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8F561D4-E723-4BF1-BA2A-9E40E83D1529}"/>
              </a:ext>
            </a:extLst>
          </p:cNvPr>
          <p:cNvSpPr txBox="1"/>
          <p:nvPr/>
        </p:nvSpPr>
        <p:spPr>
          <a:xfrm>
            <a:off x="350837" y="458428"/>
            <a:ext cx="10375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fr-FR" sz="2800" dirty="0" err="1">
                <a:solidFill>
                  <a:srgbClr val="0070C0"/>
                </a:solidFill>
                <a:latin typeface="Arial "/>
                <a:cs typeface="Arial" panose="020B0604020202020204" pitchFamily="34" charset="0"/>
              </a:rPr>
              <a:t>Histologie</a:t>
            </a:r>
            <a:r>
              <a:rPr lang="en-US" altLang="fr-FR" sz="2800" dirty="0">
                <a:solidFill>
                  <a:srgbClr val="0070C0"/>
                </a:solidFill>
                <a:latin typeface="Arial "/>
                <a:cs typeface="Arial" panose="020B0604020202020204" pitchFamily="34" charset="0"/>
              </a:rPr>
              <a:t> </a:t>
            </a:r>
            <a:r>
              <a:rPr lang="en-US" altLang="fr-FR" sz="2800" dirty="0" err="1">
                <a:solidFill>
                  <a:srgbClr val="0070C0"/>
                </a:solidFill>
                <a:latin typeface="Arial "/>
                <a:cs typeface="Arial" panose="020B0604020202020204" pitchFamily="34" charset="0"/>
              </a:rPr>
              <a:t>intestinale</a:t>
            </a:r>
            <a:endParaRPr lang="fr-FR" sz="2800" dirty="0">
              <a:solidFill>
                <a:srgbClr val="0070C0"/>
              </a:solidFill>
              <a:latin typeface="Arial 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E04F785-678F-4248-A034-A93B0E0C08A7}"/>
              </a:ext>
            </a:extLst>
          </p:cNvPr>
          <p:cNvSpPr txBox="1"/>
          <p:nvPr/>
        </p:nvSpPr>
        <p:spPr>
          <a:xfrm>
            <a:off x="3210627" y="6126016"/>
            <a:ext cx="7733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 Francophones de la Mucoviscidose, Virtuel </a:t>
            </a:r>
            <a:r>
              <a:rPr lang="fr-FR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fr-F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</a:p>
        </p:txBody>
      </p:sp>
    </p:spTree>
    <p:extLst>
      <p:ext uri="{BB962C8B-B14F-4D97-AF65-F5344CB8AC3E}">
        <p14:creationId xmlns:p14="http://schemas.microsoft.com/office/powerpoint/2010/main" val="220925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Image 5">
            <a:extLst>
              <a:ext uri="{FF2B5EF4-FFF2-40B4-BE49-F238E27FC236}">
                <a16:creationId xmlns:a16="http://schemas.microsoft.com/office/drawing/2014/main" id="{C5E248D8-8D36-42CA-BD87-FBD103EC6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4" y="1241999"/>
            <a:ext cx="6048375" cy="250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Image 6">
            <a:extLst>
              <a:ext uri="{FF2B5EF4-FFF2-40B4-BE49-F238E27FC236}">
                <a16:creationId xmlns:a16="http://schemas.microsoft.com/office/drawing/2014/main" id="{85D92FD1-18EF-4793-AAE0-2E3FCD432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126707"/>
            <a:ext cx="5778499" cy="241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937B65-DA68-4E40-9D38-C5AF57FADCB2}"/>
              </a:ext>
            </a:extLst>
          </p:cNvPr>
          <p:cNvSpPr/>
          <p:nvPr/>
        </p:nvSpPr>
        <p:spPr>
          <a:xfrm>
            <a:off x="7159624" y="1547018"/>
            <a:ext cx="1146176" cy="49680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9878" name="ZoneTexte 12">
            <a:extLst>
              <a:ext uri="{FF2B5EF4-FFF2-40B4-BE49-F238E27FC236}">
                <a16:creationId xmlns:a16="http://schemas.microsoft.com/office/drawing/2014/main" id="{B53734AE-F70F-47ED-8099-74B3CD9B9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854" y="1228965"/>
            <a:ext cx="18724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dirty="0">
                <a:solidFill>
                  <a:schemeClr val="tx2"/>
                </a:solidFill>
                <a:latin typeface="Arial "/>
              </a:rPr>
              <a:t>3 ans de suivi</a:t>
            </a:r>
          </a:p>
        </p:txBody>
      </p:sp>
      <p:sp>
        <p:nvSpPr>
          <p:cNvPr id="79879" name="ZoneTexte 13">
            <a:extLst>
              <a:ext uri="{FF2B5EF4-FFF2-40B4-BE49-F238E27FC236}">
                <a16:creationId xmlns:a16="http://schemas.microsoft.com/office/drawing/2014/main" id="{DB980B36-39E9-4AB8-9724-1ED9B0E8C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2696" y="4006253"/>
            <a:ext cx="2060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dirty="0">
                <a:solidFill>
                  <a:schemeClr val="tx2"/>
                </a:solidFill>
                <a:latin typeface="Arial "/>
              </a:rPr>
              <a:t>2 ans de suivi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FB0F19-B75E-4EAC-BF30-465CB5BE6AA7}"/>
              </a:ext>
            </a:extLst>
          </p:cNvPr>
          <p:cNvSpPr/>
          <p:nvPr/>
        </p:nvSpPr>
        <p:spPr>
          <a:xfrm>
            <a:off x="0" y="267029"/>
            <a:ext cx="11371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fr-FR" altLang="fr-FR" sz="2800" dirty="0">
                <a:solidFill>
                  <a:srgbClr val="0070C0"/>
                </a:solidFill>
                <a:latin typeface="Arial "/>
              </a:rPr>
              <a:t>Modulateurs du CFTR et registre, manifestations GI</a:t>
            </a:r>
            <a:endParaRPr lang="fr-FR" sz="2800" dirty="0">
              <a:solidFill>
                <a:srgbClr val="0070C0"/>
              </a:solidFill>
              <a:latin typeface="Arial "/>
            </a:endParaRPr>
          </a:p>
        </p:txBody>
      </p:sp>
      <p:sp>
        <p:nvSpPr>
          <p:cNvPr id="14" name="ZoneTexte 5">
            <a:extLst>
              <a:ext uri="{FF2B5EF4-FFF2-40B4-BE49-F238E27FC236}">
                <a16:creationId xmlns:a16="http://schemas.microsoft.com/office/drawing/2014/main" id="{9A42DBDB-6D66-40C7-96B1-2B6BEF985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29" y="1531241"/>
            <a:ext cx="5164930" cy="120005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169" tIns="45583" rIns="91169" bIns="455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 dirty="0">
                <a:solidFill>
                  <a:srgbClr val="1F497D"/>
                </a:solidFill>
              </a:rPr>
              <a:t>Registre US et UK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2400" dirty="0" err="1">
                <a:solidFill>
                  <a:srgbClr val="1F497D"/>
                </a:solidFill>
              </a:rPr>
              <a:t>Gating</a:t>
            </a:r>
            <a:r>
              <a:rPr lang="fr-FR" altLang="fr-FR" sz="2400" dirty="0">
                <a:solidFill>
                  <a:srgbClr val="1F497D"/>
                </a:solidFill>
              </a:rPr>
              <a:t> mutation </a:t>
            </a:r>
            <a:r>
              <a:rPr lang="fr-FR" altLang="fr-FR" sz="2400" dirty="0" err="1">
                <a:solidFill>
                  <a:srgbClr val="1F497D"/>
                </a:solidFill>
              </a:rPr>
              <a:t>Ivacaftor</a:t>
            </a:r>
            <a:r>
              <a:rPr lang="fr-FR" altLang="fr-FR" sz="2400" dirty="0">
                <a:solidFill>
                  <a:srgbClr val="1F497D"/>
                </a:solidFill>
              </a:rPr>
              <a:t>/comparateur 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2400" i="1" dirty="0">
                <a:solidFill>
                  <a:schemeClr val="tx2"/>
                </a:solidFill>
              </a:rPr>
              <a:t>                              </a:t>
            </a:r>
            <a:r>
              <a:rPr lang="fr-FR" altLang="fr-FR" sz="1800" i="1" dirty="0" err="1">
                <a:solidFill>
                  <a:schemeClr val="tx2"/>
                </a:solidFill>
              </a:rPr>
              <a:t>Bessonava</a:t>
            </a:r>
            <a:r>
              <a:rPr lang="fr-FR" altLang="fr-FR" sz="1800" i="1" dirty="0">
                <a:solidFill>
                  <a:schemeClr val="tx2"/>
                </a:solidFill>
              </a:rPr>
              <a:t> L Thorax 2018</a:t>
            </a:r>
            <a:endParaRPr lang="fr-FR" altLang="fr-FR" sz="1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EFB9FB9-1AC7-4EF1-8FB7-F56DE575AAA2}"/>
              </a:ext>
            </a:extLst>
          </p:cNvPr>
          <p:cNvSpPr txBox="1"/>
          <p:nvPr/>
        </p:nvSpPr>
        <p:spPr>
          <a:xfrm>
            <a:off x="152929" y="6252417"/>
            <a:ext cx="7733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 Francophones de la Mucoviscidose, Virtuel </a:t>
            </a:r>
            <a:r>
              <a:rPr lang="fr-FR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fr-F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D6BDD70-9370-4DD6-BD49-39A99E380FE6}"/>
              </a:ext>
            </a:extLst>
          </p:cNvPr>
          <p:cNvSpPr txBox="1"/>
          <p:nvPr/>
        </p:nvSpPr>
        <p:spPr>
          <a:xfrm>
            <a:off x="411212" y="3570785"/>
            <a:ext cx="55617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 "/>
              </a:rPr>
              <a:t>Les complications GI sont moins souvent observées dans le groupe </a:t>
            </a:r>
            <a:r>
              <a:rPr lang="fr-FR" sz="2000" dirty="0" err="1">
                <a:solidFill>
                  <a:srgbClr val="002060"/>
                </a:solidFill>
                <a:latin typeface="Arial "/>
              </a:rPr>
              <a:t>ivacaftor</a:t>
            </a:r>
            <a:r>
              <a:rPr lang="fr-FR" sz="2000" dirty="0">
                <a:solidFill>
                  <a:srgbClr val="002060"/>
                </a:solidFill>
                <a:latin typeface="Arial "/>
              </a:rPr>
              <a:t>/ comparateur sans atteindre la </a:t>
            </a:r>
            <a:r>
              <a:rPr lang="fr-FR" sz="2000">
                <a:solidFill>
                  <a:srgbClr val="002060"/>
                </a:solidFill>
                <a:latin typeface="Arial "/>
              </a:rPr>
              <a:t>significativité statistique. </a:t>
            </a:r>
            <a:endParaRPr lang="fr-FR" sz="2000" dirty="0">
              <a:solidFill>
                <a:srgbClr val="002060"/>
              </a:solidFill>
              <a:latin typeface="Arial 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58046A-C985-431B-9292-B104AB171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70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Déclaration de conflit d’intérêt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 Munck:</a:t>
            </a:r>
          </a:p>
          <a:p>
            <a:pPr marL="0" indent="0">
              <a:buNone/>
            </a:pPr>
            <a:r>
              <a:rPr lang="fr-FR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consultative honoraire de Vertex, Novartis. </a:t>
            </a:r>
          </a:p>
          <a:p>
            <a:pPr marL="0" indent="0">
              <a:buNone/>
            </a:pPr>
            <a:r>
              <a:rPr lang="fr-FR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 expertise pour Vertex, </a:t>
            </a:r>
            <a:r>
              <a:rPr lang="fr-FR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Alveolus</a:t>
            </a:r>
            <a:r>
              <a:rPr lang="fr-FR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Nestlé. </a:t>
            </a:r>
          </a:p>
          <a:p>
            <a:pPr marL="0" indent="0">
              <a:buNone/>
            </a:pPr>
            <a:r>
              <a:rPr lang="fr-FR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Prestations de conférences pour  Vertex, </a:t>
            </a:r>
            <a:r>
              <a:rPr lang="fr-FR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Mayoli</a:t>
            </a:r>
            <a:r>
              <a:rPr lang="fr-FR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Spindler</a:t>
            </a:r>
            <a:r>
              <a:rPr lang="en-GB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 </a:t>
            </a:r>
            <a:r>
              <a:rPr lang="en-GB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Prévotat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fr-FR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Investigateur principal études Vertex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02B29D-C84A-4E2D-8EFC-4170ED8F6BD0}"/>
              </a:ext>
            </a:extLst>
          </p:cNvPr>
          <p:cNvSpPr txBox="1"/>
          <p:nvPr/>
        </p:nvSpPr>
        <p:spPr>
          <a:xfrm>
            <a:off x="3210627" y="6126016"/>
            <a:ext cx="7733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</a:t>
            </a:r>
            <a:r>
              <a:rPr lang="en-GB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Francophones de la </a:t>
            </a:r>
            <a:r>
              <a:rPr lang="en-GB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Mucoviscidose</a:t>
            </a:r>
            <a:r>
              <a:rPr lang="en-GB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Virtuel</a:t>
            </a:r>
            <a:r>
              <a:rPr lang="en-GB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 2020 </a:t>
            </a:r>
          </a:p>
        </p:txBody>
      </p:sp>
    </p:spTree>
    <p:extLst>
      <p:ext uri="{BB962C8B-B14F-4D97-AF65-F5344CB8AC3E}">
        <p14:creationId xmlns:p14="http://schemas.microsoft.com/office/powerpoint/2010/main" val="123192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A07BE3-237C-476D-A83F-C570D266F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7" y="1754665"/>
            <a:ext cx="6473823" cy="457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5">
            <a:extLst>
              <a:ext uri="{FF2B5EF4-FFF2-40B4-BE49-F238E27FC236}">
                <a16:creationId xmlns:a16="http://schemas.microsoft.com/office/drawing/2014/main" id="{DB5D9121-91A4-4F87-AFD8-B588DD613520}"/>
              </a:ext>
            </a:extLst>
          </p:cNvPr>
          <p:cNvSpPr txBox="1">
            <a:spLocks/>
          </p:cNvSpPr>
          <p:nvPr/>
        </p:nvSpPr>
        <p:spPr>
          <a:xfrm>
            <a:off x="193677" y="356361"/>
            <a:ext cx="4556123" cy="900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Effets des modulateurs du CFTR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FDE2CC1-224D-4FED-97CD-4073D84E7A33}"/>
              </a:ext>
            </a:extLst>
          </p:cNvPr>
          <p:cNvSpPr txBox="1"/>
          <p:nvPr/>
        </p:nvSpPr>
        <p:spPr>
          <a:xfrm>
            <a:off x="5156201" y="356361"/>
            <a:ext cx="68421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Note importante  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la MV est une maladie monogénique MAIS le </a:t>
            </a:r>
            <a:r>
              <a:rPr lang="fr-FR" altLang="fr-FR" sz="2400" b="1" dirty="0">
                <a:solidFill>
                  <a:srgbClr val="003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PHENOTYPE</a:t>
            </a:r>
            <a:r>
              <a:rPr lang="fr-FR" altLang="fr-FR" sz="2400" dirty="0">
                <a:solidFill>
                  <a:srgbClr val="003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modulé par des gènes modificateurs et les facteurs environnementaux (CFTR-indépendants)</a:t>
            </a:r>
            <a:r>
              <a:rPr lang="fr-FR" altLang="fr-FR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AD24C38-FCD7-4386-BCC3-F95921118216}"/>
              </a:ext>
            </a:extLst>
          </p:cNvPr>
          <p:cNvSpPr txBox="1"/>
          <p:nvPr/>
        </p:nvSpPr>
        <p:spPr>
          <a:xfrm>
            <a:off x="6851650" y="2334459"/>
            <a:ext cx="49625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Sensibilité à la baisse de l’activité de CFTR varie selon les organes. </a:t>
            </a:r>
          </a:p>
          <a:p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Impact du modulateur du CFTR?</a:t>
            </a:r>
          </a:p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 le modulateur du CFTR est pris oralement, l’impact est variable selon la pénétrance de la dysfonction du CFTR sur chaque organe atteint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9F1CFE0-B236-4575-B194-36AF91F11940}"/>
              </a:ext>
            </a:extLst>
          </p:cNvPr>
          <p:cNvSpPr txBox="1"/>
          <p:nvPr/>
        </p:nvSpPr>
        <p:spPr>
          <a:xfrm>
            <a:off x="3210627" y="6292735"/>
            <a:ext cx="7733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 Francophones de la Mucoviscidose, Virtuel </a:t>
            </a:r>
            <a:r>
              <a:rPr lang="fr-FR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fr-F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</a:p>
        </p:txBody>
      </p:sp>
    </p:spTree>
    <p:extLst>
      <p:ext uri="{BB962C8B-B14F-4D97-AF65-F5344CB8AC3E}">
        <p14:creationId xmlns:p14="http://schemas.microsoft.com/office/powerpoint/2010/main" val="337834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9309" y="1185095"/>
            <a:ext cx="5459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Jusque récemment, l’atteinte gastrointestinale (GI) a été l’objet de peu d’attention par rapport à l’ appareil respiratoire.....</a:t>
            </a:r>
          </a:p>
        </p:txBody>
      </p:sp>
      <p:pic>
        <p:nvPicPr>
          <p:cNvPr id="1026" name="Picture 2" descr="Résultat de recherche d'images pour &quot;gastrointestinal manifestations in CF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8" y="2155523"/>
            <a:ext cx="3841014" cy="457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624" y="4413183"/>
            <a:ext cx="1035226" cy="1559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98624" y="3161243"/>
            <a:ext cx="1362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/>
              <a:t>GEReflux</a:t>
            </a:r>
            <a:endParaRPr lang="fr-FR" sz="1000" b="1" dirty="0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879154" y="3399171"/>
            <a:ext cx="12032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8624" y="3184925"/>
            <a:ext cx="1035226" cy="2142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5">
            <a:extLst>
              <a:ext uri="{FF2B5EF4-FFF2-40B4-BE49-F238E27FC236}">
                <a16:creationId xmlns:a16="http://schemas.microsoft.com/office/drawing/2014/main" id="{7B93D8C2-516B-4B97-8544-01D4219DD784}"/>
              </a:ext>
            </a:extLst>
          </p:cNvPr>
          <p:cNvSpPr txBox="1">
            <a:spLocks/>
          </p:cNvSpPr>
          <p:nvPr/>
        </p:nvSpPr>
        <p:spPr>
          <a:xfrm>
            <a:off x="119308" y="148424"/>
            <a:ext cx="8345183" cy="892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MV est une affection complexe multi organe qui touche plusieurs fonctions du tractus digestif.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2D7DA0F-2AC6-4A4B-9F96-17CB47EB8F81}"/>
              </a:ext>
            </a:extLst>
          </p:cNvPr>
          <p:cNvSpPr txBox="1"/>
          <p:nvPr/>
        </p:nvSpPr>
        <p:spPr>
          <a:xfrm>
            <a:off x="298624" y="5813433"/>
            <a:ext cx="965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cs typeface="Times New Roman" panose="02020603050405020304" pitchFamily="18" charset="0"/>
              </a:rPr>
              <a:t>Cancer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FA4032D-FB19-4AF6-8A25-D1AB7F1CAC95}"/>
              </a:ext>
            </a:extLst>
          </p:cNvPr>
          <p:cNvSpPr txBox="1"/>
          <p:nvPr/>
        </p:nvSpPr>
        <p:spPr>
          <a:xfrm>
            <a:off x="5369430" y="6230092"/>
            <a:ext cx="7733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 Francophones de la Mucoviscidose, Virtuel </a:t>
            </a:r>
            <a:r>
              <a:rPr lang="fr-FR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fr-F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B8E3F9-1AEF-4D8C-BE64-3EEABBA7ED58}"/>
              </a:ext>
            </a:extLst>
          </p:cNvPr>
          <p:cNvSpPr/>
          <p:nvPr/>
        </p:nvSpPr>
        <p:spPr>
          <a:xfrm>
            <a:off x="6887362" y="1139860"/>
            <a:ext cx="50082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…..alors </a:t>
            </a:r>
            <a:r>
              <a:rPr lang="fr-FR" alt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que les </a:t>
            </a:r>
            <a:r>
              <a:rPr lang="fr-FR" altLang="en-US" sz="2000" b="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co-morbidités</a:t>
            </a:r>
            <a:r>
              <a:rPr lang="fr-FR" alt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GI représentent </a:t>
            </a:r>
            <a:r>
              <a:rPr lang="fr-FR" altLang="en-US" sz="2000" b="0" u="sng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un réel “fardeau ”</a:t>
            </a:r>
            <a:r>
              <a:rPr lang="fr-FR" alt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pour malades.</a:t>
            </a:r>
            <a:endParaRPr lang="fr-FR" altLang="en-US" sz="2000" b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139BC0F-3608-4B69-BC98-F242BA84EDC6}"/>
              </a:ext>
            </a:extLst>
          </p:cNvPr>
          <p:cNvSpPr txBox="1"/>
          <p:nvPr/>
        </p:nvSpPr>
        <p:spPr>
          <a:xfrm>
            <a:off x="6014906" y="2254556"/>
            <a:ext cx="56961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alt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TOP 10 priorités de recherche pour les malades    </a:t>
            </a:r>
            <a:r>
              <a:rPr lang="fr-FR" altLang="en-US" sz="1800" b="0" i="1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Rowbotham</a:t>
            </a:r>
            <a:r>
              <a:rPr lang="fr-FR" altLang="en-US" sz="1800" b="0" i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NJ Thorax 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altLang="en-US" i="1" dirty="0">
              <a:solidFill>
                <a:srgbClr val="00206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altLang="en-US" sz="1800" b="0" i="1" dirty="0">
              <a:solidFill>
                <a:srgbClr val="00206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altLang="en-US" i="1" dirty="0">
              <a:solidFill>
                <a:srgbClr val="00206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altLang="en-US" sz="1800" b="0" i="1" dirty="0">
              <a:solidFill>
                <a:srgbClr val="00206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altLang="en-US" sz="1800" b="0" i="1" dirty="0">
              <a:solidFill>
                <a:srgbClr val="00206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alt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Parmi les TOP 12 priorités, étude électronique          </a:t>
            </a:r>
          </a:p>
          <a:p>
            <a:r>
              <a:rPr lang="fr-FR" altLang="en-US" i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                       </a:t>
            </a:r>
            <a:r>
              <a:rPr lang="fr-FR" altLang="en-US" sz="1800" b="0" i="1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Hollen</a:t>
            </a:r>
            <a:r>
              <a:rPr lang="fr-FR" altLang="en-US" sz="1800" b="0" i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IL JCF 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altLang="en-US" sz="1800" b="0" i="1" dirty="0">
              <a:solidFill>
                <a:srgbClr val="00206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i="1" dirty="0">
              <a:solidFill>
                <a:srgbClr val="00206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i="1" dirty="0">
              <a:solidFill>
                <a:srgbClr val="00206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25814591-BA83-403C-8D67-11AC74CF4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87558"/>
            <a:ext cx="5145248" cy="76298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A2F343B-E7D5-4AC4-8910-64BBEB0BFBF6}"/>
              </a:ext>
            </a:extLst>
          </p:cNvPr>
          <p:cNvSpPr txBox="1"/>
          <p:nvPr/>
        </p:nvSpPr>
        <p:spPr>
          <a:xfrm>
            <a:off x="6116778" y="5070161"/>
            <a:ext cx="5145248" cy="3659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4.        GI </a:t>
            </a:r>
            <a:r>
              <a:rPr lang="fr-FR" dirty="0" err="1"/>
              <a:t>symptoms</a:t>
            </a:r>
            <a:r>
              <a:rPr lang="fr-FR" dirty="0"/>
              <a:t> </a:t>
            </a:r>
            <a:r>
              <a:rPr lang="fr-FR" dirty="0" err="1"/>
              <a:t>ranking</a:t>
            </a:r>
            <a:r>
              <a:rPr lang="fr-FR" dirty="0"/>
              <a:t> score for CF </a:t>
            </a:r>
            <a:r>
              <a:rPr lang="fr-FR" dirty="0" err="1"/>
              <a:t>community</a:t>
            </a:r>
            <a:endParaRPr lang="fr-FR" dirty="0"/>
          </a:p>
        </p:txBody>
      </p:sp>
      <p:pic>
        <p:nvPicPr>
          <p:cNvPr id="21" name="Picture 4" descr="Résultat de recherche d'images pour &quot;drapeau UK&quot;">
            <a:extLst>
              <a:ext uri="{FF2B5EF4-FFF2-40B4-BE49-F238E27FC236}">
                <a16:creationId xmlns:a16="http://schemas.microsoft.com/office/drawing/2014/main" id="{878C8055-9FDA-4256-A123-04EDD9BAC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775" y="2641802"/>
            <a:ext cx="772355" cy="77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Résultat de recherche d'images pour &quot;drapeau US&quot;">
            <a:extLst>
              <a:ext uri="{FF2B5EF4-FFF2-40B4-BE49-F238E27FC236}">
                <a16:creationId xmlns:a16="http://schemas.microsoft.com/office/drawing/2014/main" id="{425527AE-CC6E-40BE-9684-418C7BD84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022" y="4614355"/>
            <a:ext cx="772354" cy="8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5431A0E-E5AC-418A-9DD2-05FCE66B239F}"/>
              </a:ext>
            </a:extLst>
          </p:cNvPr>
          <p:cNvSpPr txBox="1"/>
          <p:nvPr/>
        </p:nvSpPr>
        <p:spPr>
          <a:xfrm>
            <a:off x="8862968" y="303335"/>
            <a:ext cx="2512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 Munck</a:t>
            </a:r>
          </a:p>
        </p:txBody>
      </p:sp>
    </p:spTree>
    <p:extLst>
      <p:ext uri="{BB962C8B-B14F-4D97-AF65-F5344CB8AC3E}">
        <p14:creationId xmlns:p14="http://schemas.microsoft.com/office/powerpoint/2010/main" val="349721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FB3A33F-94B9-4C66-8098-32604BCB5A13}"/>
              </a:ext>
            </a:extLst>
          </p:cNvPr>
          <p:cNvSpPr txBox="1"/>
          <p:nvPr/>
        </p:nvSpPr>
        <p:spPr>
          <a:xfrm>
            <a:off x="215168" y="769481"/>
            <a:ext cx="109507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alt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 cours des essais cliniques à grande échelle de phase III  </a:t>
            </a:r>
            <a:endParaRPr lang="fr-FR" altLang="en-US" sz="2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altLang="en-US" sz="24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Les manifestations GI sont évaluées en tant qu’“effets </a:t>
            </a:r>
          </a:p>
          <a:p>
            <a:pPr>
              <a:lnSpc>
                <a:spcPct val="100000"/>
              </a:lnSpc>
            </a:pPr>
            <a:r>
              <a:rPr lang="fr-FR" altLang="en-US" sz="24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indésirables” et pas comme paramètre d’évaluation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fr-FR" altLang="en-US" sz="2400" dirty="0">
              <a:solidFill>
                <a:srgbClr val="00206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fr-FR" altLang="en-US" sz="2400" dirty="0">
              <a:solidFill>
                <a:srgbClr val="00206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Des études ancillaires ou en vie réelle, </a:t>
            </a:r>
          </a:p>
          <a:p>
            <a:r>
              <a:rPr lang="fr-FR" alt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qui ont évalué l’impact sur des paramètres </a:t>
            </a:r>
          </a:p>
          <a:p>
            <a:r>
              <a:rPr lang="fr-FR" alt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GI et autres organes </a:t>
            </a:r>
            <a:r>
              <a:rPr lang="fr-FR" altLang="en-US" sz="2400" dirty="0">
                <a:solidFill>
                  <a:srgbClr val="00396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pour les</a:t>
            </a:r>
          </a:p>
          <a:p>
            <a:r>
              <a:rPr lang="fr-FR" altLang="en-US" sz="2400" dirty="0">
                <a:solidFill>
                  <a:srgbClr val="00396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individus  porteurs</a:t>
            </a:r>
          </a:p>
          <a:p>
            <a:r>
              <a:rPr lang="fr-FR" altLang="en-US" sz="2400" dirty="0">
                <a:solidFill>
                  <a:srgbClr val="00396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d’une «mutation </a:t>
            </a:r>
            <a:r>
              <a:rPr lang="fr-FR" altLang="en-US" sz="2400" dirty="0" err="1">
                <a:solidFill>
                  <a:srgbClr val="00396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gating</a:t>
            </a:r>
            <a:r>
              <a:rPr lang="fr-FR" altLang="en-US" sz="2400" dirty="0">
                <a:solidFill>
                  <a:srgbClr val="00396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»                                                                       </a:t>
            </a:r>
          </a:p>
          <a:p>
            <a:r>
              <a:rPr lang="fr-FR" altLang="en-US" sz="2400" dirty="0">
                <a:solidFill>
                  <a:srgbClr val="00396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(#4% de la population MV) </a:t>
            </a:r>
          </a:p>
          <a:p>
            <a:r>
              <a:rPr lang="fr-FR" altLang="en-US" sz="2400" dirty="0">
                <a:solidFill>
                  <a:srgbClr val="00396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et peu d’études à ce jour pour</a:t>
            </a:r>
          </a:p>
          <a:p>
            <a:r>
              <a:rPr lang="fr-FR" altLang="en-US" sz="2400" dirty="0">
                <a:solidFill>
                  <a:srgbClr val="00396C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les porteurs de F508del/F508del 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B554B04-F19F-4FD8-A97E-C355396E5732}"/>
              </a:ext>
            </a:extLst>
          </p:cNvPr>
          <p:cNvSpPr txBox="1"/>
          <p:nvPr/>
        </p:nvSpPr>
        <p:spPr>
          <a:xfrm>
            <a:off x="7484943" y="197226"/>
            <a:ext cx="2082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 oralement   </a:t>
            </a:r>
          </a:p>
        </p:txBody>
      </p:sp>
      <p:pic>
        <p:nvPicPr>
          <p:cNvPr id="8" name="Picture 44" descr="Résultat de recherche d'images pour &quot;kalideco drug&quot;">
            <a:hlinkClick r:id="rId2"/>
            <a:extLst>
              <a:ext uri="{FF2B5EF4-FFF2-40B4-BE49-F238E27FC236}">
                <a16:creationId xmlns:a16="http://schemas.microsoft.com/office/drawing/2014/main" id="{B5DAD237-BB7A-4537-B9DD-718CD283A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16" y="3779423"/>
            <a:ext cx="151964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62FD126-13D6-45E2-BDC1-F23A65154714}"/>
              </a:ext>
            </a:extLst>
          </p:cNvPr>
          <p:cNvCxnSpPr>
            <a:cxnSpLocks/>
          </p:cNvCxnSpPr>
          <p:nvPr/>
        </p:nvCxnSpPr>
        <p:spPr>
          <a:xfrm flipH="1">
            <a:off x="5796793" y="707459"/>
            <a:ext cx="2512690" cy="34435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1">
            <a:extLst>
              <a:ext uri="{FF2B5EF4-FFF2-40B4-BE49-F238E27FC236}">
                <a16:creationId xmlns:a16="http://schemas.microsoft.com/office/drawing/2014/main" id="{CAE27CF5-F168-4F29-AE3F-C6E37C6D2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548" y="2026290"/>
            <a:ext cx="4807499" cy="43755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Image 3">
            <a:extLst>
              <a:ext uri="{FF2B5EF4-FFF2-40B4-BE49-F238E27FC236}">
                <a16:creationId xmlns:a16="http://schemas.microsoft.com/office/drawing/2014/main" id="{58AC93D2-F455-4E60-BEF1-A4EB36B94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87" y="5106208"/>
            <a:ext cx="1859809" cy="66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CEB7C13-89DD-4DFA-9B66-918EA7DD2E64}"/>
              </a:ext>
            </a:extLst>
          </p:cNvPr>
          <p:cNvCxnSpPr>
            <a:cxnSpLocks/>
          </p:cNvCxnSpPr>
          <p:nvPr/>
        </p:nvCxnSpPr>
        <p:spPr>
          <a:xfrm flipH="1">
            <a:off x="5991764" y="769481"/>
            <a:ext cx="2275310" cy="43764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CAD2F270-0024-4488-899E-5C4EA48254D7}"/>
              </a:ext>
            </a:extLst>
          </p:cNvPr>
          <p:cNvSpPr txBox="1"/>
          <p:nvPr/>
        </p:nvSpPr>
        <p:spPr>
          <a:xfrm>
            <a:off x="3126133" y="6394533"/>
            <a:ext cx="7733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 Francophones de la Mucoviscidose, Virtuel </a:t>
            </a:r>
            <a:r>
              <a:rPr lang="fr-FR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fr-F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</a:p>
        </p:txBody>
      </p:sp>
    </p:spTree>
    <p:extLst>
      <p:ext uri="{BB962C8B-B14F-4D97-AF65-F5344CB8AC3E}">
        <p14:creationId xmlns:p14="http://schemas.microsoft.com/office/powerpoint/2010/main" val="217868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A6B6887-0291-4F62-B6F8-FCA617963387}"/>
              </a:ext>
            </a:extLst>
          </p:cNvPr>
          <p:cNvSpPr txBox="1"/>
          <p:nvPr/>
        </p:nvSpPr>
        <p:spPr>
          <a:xfrm>
            <a:off x="383603" y="218981"/>
            <a:ext cx="876341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defTabSz="457200">
              <a:buFont typeface="Wingdings" panose="05000000000000000000" pitchFamily="2" charset="2"/>
              <a:buChar char="ü"/>
              <a:defRPr/>
            </a:pPr>
            <a:r>
              <a:rPr lang="fr-FR" alt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Arial" charset="0"/>
              </a:rPr>
              <a:t>pH duodénal</a:t>
            </a:r>
            <a:r>
              <a:rPr lang="en-US" alt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Arial" charset="0"/>
              </a:rPr>
              <a:t> </a:t>
            </a:r>
          </a:p>
          <a:p>
            <a:pPr defTabSz="457200">
              <a:defRPr/>
            </a:pPr>
            <a:r>
              <a:rPr lang="fr-FR" altLang="fr-FR" sz="2000" dirty="0">
                <a:solidFill>
                  <a:schemeClr val="tx2"/>
                </a:solidFill>
                <a:latin typeface="Arial "/>
                <a:cs typeface="Arial" charset="0"/>
              </a:rPr>
              <a:t>Le pH alcalin duodénal permet l’activité normale des enzymes du pancréas. Il reste trop acide dans la MV car baisse de la sécrétion bicarbonatée. </a:t>
            </a:r>
          </a:p>
        </p:txBody>
      </p:sp>
      <p:grpSp>
        <p:nvGrpSpPr>
          <p:cNvPr id="68611" name="Group 1">
            <a:extLst>
              <a:ext uri="{FF2B5EF4-FFF2-40B4-BE49-F238E27FC236}">
                <a16:creationId xmlns:a16="http://schemas.microsoft.com/office/drawing/2014/main" id="{EED2D7F5-33E3-416B-99F5-A2FD4FBF1DC1}"/>
              </a:ext>
            </a:extLst>
          </p:cNvPr>
          <p:cNvGrpSpPr>
            <a:grpSpLocks/>
          </p:cNvGrpSpPr>
          <p:nvPr/>
        </p:nvGrpSpPr>
        <p:grpSpPr bwMode="auto">
          <a:xfrm>
            <a:off x="380589" y="1673322"/>
            <a:ext cx="8995649" cy="3460750"/>
            <a:chOff x="891404" y="1553218"/>
            <a:chExt cx="7112617" cy="4329938"/>
          </a:xfrm>
        </p:grpSpPr>
        <p:pic>
          <p:nvPicPr>
            <p:cNvPr id="68619" name="Picture 7" descr="pHGoalfig2.png">
              <a:extLst>
                <a:ext uri="{FF2B5EF4-FFF2-40B4-BE49-F238E27FC236}">
                  <a16:creationId xmlns:a16="http://schemas.microsoft.com/office/drawing/2014/main" id="{4976637E-AA15-43FB-8D4F-04FFA7530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74"/>
            <a:stretch>
              <a:fillRect/>
            </a:stretch>
          </p:blipFill>
          <p:spPr bwMode="auto">
            <a:xfrm>
              <a:off x="891404" y="1553218"/>
              <a:ext cx="7112617" cy="43299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D4F126-B519-4B40-93A9-A19C97E10080}"/>
                </a:ext>
              </a:extLst>
            </p:cNvPr>
            <p:cNvSpPr/>
            <p:nvPr/>
          </p:nvSpPr>
          <p:spPr>
            <a:xfrm>
              <a:off x="1690721" y="2343730"/>
              <a:ext cx="1462272" cy="2601935"/>
            </a:xfrm>
            <a:prstGeom prst="rect">
              <a:avLst/>
            </a:prstGeom>
            <a:solidFill>
              <a:srgbClr val="4F81BD">
                <a:alpha val="22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520700">
                <a:defRPr/>
              </a:pPr>
              <a:endParaRPr lang="en-US" sz="21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6630DA-C4E8-4A1E-AFDE-92E79427A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3527" y="1571095"/>
              <a:ext cx="2161493" cy="577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520700">
                <a:defRPr/>
              </a:pPr>
              <a:r>
                <a:rPr lang="en-US" altLang="fr-FR" sz="1200" kern="0" dirty="0">
                  <a:solidFill>
                    <a:srgbClr val="0D0D0D"/>
                  </a:solidFill>
                  <a:latin typeface="Arial" charset="0"/>
                  <a:cs typeface="Arial" charset="0"/>
                </a:rPr>
                <a:t>AUC 0-30 min  </a:t>
              </a:r>
            </a:p>
            <a:p>
              <a:pPr defTabSz="520700">
                <a:defRPr/>
              </a:pPr>
              <a:r>
                <a:rPr lang="en-US" altLang="fr-FR" sz="1200" kern="0" dirty="0">
                  <a:solidFill>
                    <a:srgbClr val="0D0D0D"/>
                  </a:solidFill>
                  <a:latin typeface="Arial" charset="0"/>
                  <a:cs typeface="Arial" charset="0"/>
                </a:rPr>
                <a:t>   p=0.001</a:t>
              </a:r>
            </a:p>
          </p:txBody>
        </p:sp>
        <p:cxnSp>
          <p:nvCxnSpPr>
            <p:cNvPr id="68622" name="Straight Connector 2">
              <a:extLst>
                <a:ext uri="{FF2B5EF4-FFF2-40B4-BE49-F238E27FC236}">
                  <a16:creationId xmlns:a16="http://schemas.microsoft.com/office/drawing/2014/main" id="{28D9324B-529E-4895-A968-4843CBD37C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8132" y="2571364"/>
              <a:ext cx="5857330" cy="1315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23" name="Straight Connector 9">
              <a:extLst>
                <a:ext uri="{FF2B5EF4-FFF2-40B4-BE49-F238E27FC236}">
                  <a16:creationId xmlns:a16="http://schemas.microsoft.com/office/drawing/2014/main" id="{34BF0786-78D0-4A21-BFD8-E5D915436DD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93959" y="2783635"/>
              <a:ext cx="5859355" cy="11271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8612" name="ZoneTexte 2">
            <a:extLst>
              <a:ext uri="{FF2B5EF4-FFF2-40B4-BE49-F238E27FC236}">
                <a16:creationId xmlns:a16="http://schemas.microsoft.com/office/drawing/2014/main" id="{05F9918C-1D0B-4DF4-8155-4D546941C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353" y="2855773"/>
            <a:ext cx="30452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dirty="0"/>
              <a:t>11 adultes, </a:t>
            </a:r>
            <a:r>
              <a:rPr lang="fr-FR" altLang="fr-FR" dirty="0" err="1"/>
              <a:t>gating</a:t>
            </a:r>
            <a:r>
              <a:rPr lang="fr-FR" altLang="fr-FR" dirty="0"/>
              <a:t> mutation </a:t>
            </a:r>
            <a:r>
              <a:rPr lang="fr-FR" altLang="fr-FR" dirty="0" err="1"/>
              <a:t>Ivacaftor</a:t>
            </a:r>
            <a:r>
              <a:rPr lang="fr-FR" altLang="fr-FR" dirty="0"/>
              <a:t> </a:t>
            </a:r>
          </a:p>
          <a:p>
            <a:r>
              <a:rPr lang="fr-FR" altLang="fr-FR" dirty="0"/>
              <a:t>Capsule vidéo endoscopique</a:t>
            </a:r>
          </a:p>
          <a:p>
            <a:r>
              <a:rPr lang="fr-FR" altLang="fr-FR" dirty="0"/>
              <a:t>baseline-1m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1D2B232-97A5-4470-9AE4-51C89F76BB1D}"/>
              </a:ext>
            </a:extLst>
          </p:cNvPr>
          <p:cNvCxnSpPr/>
          <p:nvPr/>
        </p:nvCxnSpPr>
        <p:spPr>
          <a:xfrm flipH="1">
            <a:off x="1955507" y="1986197"/>
            <a:ext cx="404813" cy="515938"/>
          </a:xfrm>
          <a:prstGeom prst="straightConnector1">
            <a:avLst/>
          </a:prstGeom>
          <a:noFill/>
          <a:ln w="57150" cap="flat" cmpd="sng" algn="ctr">
            <a:solidFill>
              <a:srgbClr val="CE003C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E43FE5B-6779-41CF-8402-9E7550D6597C}"/>
              </a:ext>
            </a:extLst>
          </p:cNvPr>
          <p:cNvCxnSpPr/>
          <p:nvPr/>
        </p:nvCxnSpPr>
        <p:spPr>
          <a:xfrm flipH="1">
            <a:off x="3820317" y="1967147"/>
            <a:ext cx="574675" cy="534988"/>
          </a:xfrm>
          <a:prstGeom prst="straightConnector1">
            <a:avLst/>
          </a:prstGeom>
          <a:noFill/>
          <a:ln w="25400" cap="flat" cmpd="sng" algn="ctr">
            <a:solidFill>
              <a:srgbClr val="CE003C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Rounded Rectangle 38">
            <a:extLst>
              <a:ext uri="{FF2B5EF4-FFF2-40B4-BE49-F238E27FC236}">
                <a16:creationId xmlns:a16="http://schemas.microsoft.com/office/drawing/2014/main" id="{D7BF9F43-AFB2-4E25-9D64-D1823229EFF3}"/>
              </a:ext>
            </a:extLst>
          </p:cNvPr>
          <p:cNvSpPr/>
          <p:nvPr/>
        </p:nvSpPr>
        <p:spPr>
          <a:xfrm>
            <a:off x="9076896" y="278912"/>
            <a:ext cx="2730500" cy="1125538"/>
          </a:xfrm>
          <a:prstGeom prst="roundRect">
            <a:avLst/>
          </a:prstGeom>
          <a:solidFill>
            <a:srgbClr val="D4DFAA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defTabSz="520700">
              <a:spcAft>
                <a:spcPts val="600"/>
              </a:spcAft>
              <a:tabLst>
                <a:tab pos="115888" algn="l"/>
                <a:tab pos="341313" algn="l"/>
              </a:tabLst>
              <a:defRPr/>
            </a:pP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ヒラギノ角ゴ Pro W3"/>
                <a:cs typeface="Tahoma" pitchFamily="34" charset="0"/>
              </a:rPr>
              <a:t>O®®ne sub-study        Intestinal pH – visits 2, 3</a:t>
            </a:r>
          </a:p>
          <a:p>
            <a:pPr marL="231775" indent="-115888" defTabSz="520700">
              <a:buFont typeface="Arial" pitchFamily="34" charset="0"/>
              <a:buChar char="•"/>
              <a:tabLst>
                <a:tab pos="231775" algn="l"/>
              </a:tabLst>
              <a:defRPr/>
            </a:pP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ヒラギノ角ゴ Pro W3"/>
                <a:cs typeface="Tahoma" pitchFamily="34" charset="0"/>
              </a:rPr>
              <a:t>Intestinal pH by radiofrequency transmitter</a:t>
            </a:r>
          </a:p>
        </p:txBody>
      </p:sp>
      <p:sp>
        <p:nvSpPr>
          <p:cNvPr id="68616" name="Rectangle 9">
            <a:extLst>
              <a:ext uri="{FF2B5EF4-FFF2-40B4-BE49-F238E27FC236}">
                <a16:creationId xmlns:a16="http://schemas.microsoft.com/office/drawing/2014/main" id="{046DB3BA-5145-4A3B-9DE4-BB8E09B0C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9" y="1604797"/>
            <a:ext cx="40020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0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207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207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207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207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dirty="0">
                <a:solidFill>
                  <a:srgbClr val="1F497D"/>
                </a:solidFill>
                <a:cs typeface="Times New Roman" panose="02020603050405020304" pitchFamily="18" charset="0"/>
              </a:rPr>
              <a:t> </a:t>
            </a:r>
            <a:r>
              <a:rPr lang="en-US" altLang="fr-FR" sz="1600" i="1" dirty="0">
                <a:solidFill>
                  <a:srgbClr val="1F497D"/>
                </a:solidFill>
                <a:latin typeface="Arial "/>
              </a:rPr>
              <a:t>Rowe S Am J Respir Crit Care Med. 2015 </a:t>
            </a:r>
          </a:p>
        </p:txBody>
      </p:sp>
      <p:sp>
        <p:nvSpPr>
          <p:cNvPr id="68617" name="ZoneTexte 22">
            <a:extLst>
              <a:ext uri="{FF2B5EF4-FFF2-40B4-BE49-F238E27FC236}">
                <a16:creationId xmlns:a16="http://schemas.microsoft.com/office/drawing/2014/main" id="{DFFD6C41-27D9-4BF0-9F9D-FCDEFA396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372" y="5819439"/>
            <a:ext cx="102981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2000" dirty="0">
                <a:solidFill>
                  <a:schemeClr val="tx2"/>
                </a:solidFill>
                <a:latin typeface="Arial "/>
              </a:rPr>
              <a:t>En situation de vie réelle 10 adultes. </a:t>
            </a:r>
            <a:r>
              <a:rPr lang="fr-FR" altLang="fr-FR" sz="2000" dirty="0" err="1">
                <a:solidFill>
                  <a:schemeClr val="tx2"/>
                </a:solidFill>
                <a:latin typeface="Arial "/>
              </a:rPr>
              <a:t>Gating</a:t>
            </a:r>
            <a:r>
              <a:rPr lang="fr-FR" altLang="fr-FR" sz="2000" dirty="0">
                <a:solidFill>
                  <a:schemeClr val="tx2"/>
                </a:solidFill>
                <a:latin typeface="Arial "/>
              </a:rPr>
              <a:t> mutation. </a:t>
            </a:r>
            <a:r>
              <a:rPr lang="fr-FR" altLang="fr-FR" sz="2000" dirty="0" err="1">
                <a:solidFill>
                  <a:schemeClr val="tx2"/>
                </a:solidFill>
                <a:latin typeface="Arial "/>
              </a:rPr>
              <a:t>Ivacaftor</a:t>
            </a:r>
            <a:r>
              <a:rPr lang="fr-FR" altLang="fr-FR" sz="2000" dirty="0">
                <a:solidFill>
                  <a:schemeClr val="tx2"/>
                </a:solidFill>
                <a:latin typeface="Arial "/>
              </a:rPr>
              <a:t>  </a:t>
            </a:r>
            <a:r>
              <a:rPr lang="fr-FR" altLang="fr-FR" sz="2000" dirty="0">
                <a:solidFill>
                  <a:schemeClr val="tx2"/>
                </a:solidFill>
              </a:rPr>
              <a:t>      </a:t>
            </a:r>
            <a:r>
              <a:rPr lang="fr-FR" altLang="fr-FR" sz="1600" i="1" dirty="0" err="1">
                <a:solidFill>
                  <a:srgbClr val="1F497D"/>
                </a:solidFill>
                <a:latin typeface="Arial "/>
              </a:rPr>
              <a:t>Gelfond</a:t>
            </a:r>
            <a:r>
              <a:rPr lang="fr-FR" altLang="fr-FR" sz="1600" i="1" dirty="0">
                <a:solidFill>
                  <a:srgbClr val="1F497D"/>
                </a:solidFill>
                <a:latin typeface="Arial "/>
              </a:rPr>
              <a:t> D Clin </a:t>
            </a:r>
            <a:r>
              <a:rPr lang="fr-FR" altLang="fr-FR" sz="1600" i="1" dirty="0" err="1">
                <a:solidFill>
                  <a:srgbClr val="1F497D"/>
                </a:solidFill>
                <a:latin typeface="Arial "/>
              </a:rPr>
              <a:t>Transl</a:t>
            </a:r>
            <a:r>
              <a:rPr lang="fr-FR" altLang="fr-FR" sz="1600" i="1" dirty="0">
                <a:solidFill>
                  <a:srgbClr val="1F497D"/>
                </a:solidFill>
                <a:latin typeface="Arial "/>
              </a:rPr>
              <a:t> </a:t>
            </a:r>
            <a:r>
              <a:rPr lang="fr-FR" altLang="fr-FR" i="1" dirty="0">
                <a:solidFill>
                  <a:srgbClr val="1F497D"/>
                </a:solidFill>
                <a:latin typeface="Arial "/>
              </a:rPr>
              <a:t>2017  </a:t>
            </a:r>
          </a:p>
        </p:txBody>
      </p:sp>
      <p:pic>
        <p:nvPicPr>
          <p:cNvPr id="68618" name="Picture 1" descr="GOAL_logo_hi res for print.jpg">
            <a:extLst>
              <a:ext uri="{FF2B5EF4-FFF2-40B4-BE49-F238E27FC236}">
                <a16:creationId xmlns:a16="http://schemas.microsoft.com/office/drawing/2014/main" id="{FCEDF409-326D-4ED2-B70B-0894BD134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683" y="1336521"/>
            <a:ext cx="1574832" cy="787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01D6290-777B-4623-952A-0650E230DE23}"/>
              </a:ext>
            </a:extLst>
          </p:cNvPr>
          <p:cNvSpPr txBox="1"/>
          <p:nvPr/>
        </p:nvSpPr>
        <p:spPr>
          <a:xfrm>
            <a:off x="526372" y="5181807"/>
            <a:ext cx="9836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2000" dirty="0">
                <a:solidFill>
                  <a:srgbClr val="002060"/>
                </a:solidFill>
                <a:latin typeface="Arial "/>
                <a:cs typeface="Arial" charset="0"/>
              </a:rPr>
              <a:t>Sous </a:t>
            </a:r>
            <a:r>
              <a:rPr lang="fr-FR" altLang="fr-FR" sz="2000" dirty="0" err="1">
                <a:solidFill>
                  <a:srgbClr val="002060"/>
                </a:solidFill>
                <a:latin typeface="Arial "/>
                <a:cs typeface="Arial" charset="0"/>
              </a:rPr>
              <a:t>ivacaftor</a:t>
            </a:r>
            <a:r>
              <a:rPr lang="fr-FR" altLang="fr-FR" sz="2000" dirty="0">
                <a:solidFill>
                  <a:srgbClr val="002060"/>
                </a:solidFill>
                <a:latin typeface="Arial "/>
                <a:cs typeface="Arial" charset="0"/>
              </a:rPr>
              <a:t>, neutralisation précoce de l’acidité gastrique </a:t>
            </a:r>
            <a:r>
              <a:rPr lang="fr-FR" altLang="fr-FR" sz="2000" dirty="0">
                <a:solidFill>
                  <a:srgbClr val="002060"/>
                </a:solidFill>
                <a:latin typeface="Arial "/>
              </a:rPr>
              <a:t>(pH + 1.46). </a:t>
            </a:r>
          </a:p>
          <a:p>
            <a:r>
              <a:rPr lang="fr-FR" altLang="fr-FR" sz="2000" dirty="0">
                <a:solidFill>
                  <a:srgbClr val="002060"/>
                </a:solidFill>
                <a:latin typeface="Arial "/>
              </a:rPr>
              <a:t>Rôle direct de CFTR sur la sécrétion bicarbonatée améliorant la</a:t>
            </a:r>
            <a:r>
              <a:rPr lang="en-US" altLang="fr-FR" sz="2000" dirty="0">
                <a:solidFill>
                  <a:srgbClr val="002060"/>
                </a:solidFill>
                <a:latin typeface="Arial "/>
                <a:cs typeface="Arial" charset="0"/>
              </a:rPr>
              <a:t> digestion     </a:t>
            </a:r>
            <a:r>
              <a:rPr lang="en-US" altLang="fr-FR" sz="1800" dirty="0">
                <a:solidFill>
                  <a:schemeClr val="tx2"/>
                </a:solidFill>
                <a:latin typeface="Arial "/>
                <a:cs typeface="Arial" charset="0"/>
              </a:rPr>
              <a:t>         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FB3A33F-94B9-4C66-8098-32604BCB5A13}"/>
              </a:ext>
            </a:extLst>
          </p:cNvPr>
          <p:cNvSpPr txBox="1"/>
          <p:nvPr/>
        </p:nvSpPr>
        <p:spPr>
          <a:xfrm>
            <a:off x="173810" y="216278"/>
            <a:ext cx="709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altLang="en-US" sz="2800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Insuffisance pancréatique exocrine </a:t>
            </a:r>
            <a:r>
              <a:rPr lang="en-GB" altLang="en-US" sz="2800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(IPE)                       </a:t>
            </a:r>
          </a:p>
        </p:txBody>
      </p:sp>
      <p:sp>
        <p:nvSpPr>
          <p:cNvPr id="10" name="ZoneTexte 5">
            <a:extLst>
              <a:ext uri="{FF2B5EF4-FFF2-40B4-BE49-F238E27FC236}">
                <a16:creationId xmlns:a16="http://schemas.microsoft.com/office/drawing/2014/main" id="{E7E91654-3973-49AB-96E3-E7535CD8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39" y="1720309"/>
            <a:ext cx="4810276" cy="132316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169" tIns="45583" rIns="91169" bIns="455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Etude ouverte </a:t>
            </a:r>
            <a:r>
              <a:rPr lang="fr-FR" altLang="fr-FR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“</a:t>
            </a:r>
            <a:r>
              <a:rPr lang="fr-FR" altLang="fr-FR" sz="20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Gating</a:t>
            </a:r>
            <a:r>
              <a:rPr lang="fr-FR" altLang="fr-FR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mutation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2-5 </a:t>
            </a:r>
            <a:r>
              <a:rPr lang="fr-FR" alt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fr-FR" altLang="fr-FR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 n=39   24 semaines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Sécurité </a:t>
            </a:r>
            <a:r>
              <a:rPr lang="fr-FR" alt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altLang="fr-FR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pharmacocinétique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fr-FR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Ivacaftor 50mgX2 &lt;14kg; 75mgX2≥14kg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C160C30-F733-4485-A45A-91F02404BD01}"/>
              </a:ext>
            </a:extLst>
          </p:cNvPr>
          <p:cNvSpPr txBox="1"/>
          <p:nvPr/>
        </p:nvSpPr>
        <p:spPr>
          <a:xfrm>
            <a:off x="3894454" y="3040186"/>
            <a:ext cx="371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Davies J Lancet Resp 2016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4">
            <a:extLst>
              <a:ext uri="{FF2B5EF4-FFF2-40B4-BE49-F238E27FC236}">
                <a16:creationId xmlns:a16="http://schemas.microsoft.com/office/drawing/2014/main" id="{DFACB702-AD39-4815-8FF2-7032EDCBE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0788" y="690250"/>
            <a:ext cx="1545831" cy="40011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9pPr>
          </a:lstStyle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rPr>
              <a:t>KIWI </a:t>
            </a:r>
            <a:r>
              <a:rPr kumimoji="0" lang="fr-FR" altLang="fr-FR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rPr>
              <a:t>study</a:t>
            </a:r>
            <a:endParaRPr kumimoji="0" lang="fr-FR" altLang="fr-FR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88BDBE6-0CBF-469C-AC0A-11473C5D6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2722" y="3956565"/>
            <a:ext cx="2059045" cy="40011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9pPr>
          </a:lstStyle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b="0" kern="0" dirty="0">
                <a:solidFill>
                  <a:srgbClr val="C00000"/>
                </a:solidFill>
                <a:cs typeface="Arial" panose="020B0604020202020204" pitchFamily="34" charset="0"/>
              </a:rPr>
              <a:t>ARRIVAL</a:t>
            </a:r>
            <a:r>
              <a:rPr kumimoji="0" lang="fr-FR" altLang="fr-FR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fr-FR" altLang="fr-FR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anose="020B0604020202020204" pitchFamily="34" charset="0"/>
              </a:rPr>
              <a:t>study</a:t>
            </a:r>
            <a:endParaRPr kumimoji="0" lang="fr-FR" altLang="fr-FR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B8B4DFB-6C51-4200-A54B-A3D9A5381A75}"/>
              </a:ext>
            </a:extLst>
          </p:cNvPr>
          <p:cNvSpPr txBox="1"/>
          <p:nvPr/>
        </p:nvSpPr>
        <p:spPr>
          <a:xfrm>
            <a:off x="5726884" y="4420094"/>
            <a:ext cx="44688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12-24 </a:t>
            </a:r>
            <a:r>
              <a:rPr lang="en-GB" alt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mois</a:t>
            </a: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n=19  24 </a:t>
            </a:r>
            <a:r>
              <a:rPr lang="en-GB" alt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semaines</a:t>
            </a:r>
            <a:endParaRPr lang="en-GB" altLang="en-US" sz="2000" dirty="0">
              <a:solidFill>
                <a:srgbClr val="00206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altLang="en-US" i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Rosenfeld M Lancet </a:t>
            </a:r>
            <a:r>
              <a:rPr lang="en-GB" altLang="en-US" i="1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Resp</a:t>
            </a:r>
            <a:r>
              <a:rPr lang="en-GB" altLang="en-US" i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Med 2018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5263A3C-8222-4070-A7BD-F2F7CD6BE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09" y="3908047"/>
            <a:ext cx="5553075" cy="27336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E8CE0A8-212F-4F51-93AF-03C416C45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619" y="201721"/>
            <a:ext cx="4899638" cy="3405545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E2DD88D-01DC-4F96-84D2-CEF76FAA483E}"/>
              </a:ext>
            </a:extLst>
          </p:cNvPr>
          <p:cNvCxnSpPr>
            <a:cxnSpLocks/>
          </p:cNvCxnSpPr>
          <p:nvPr/>
        </p:nvCxnSpPr>
        <p:spPr>
          <a:xfrm>
            <a:off x="7700860" y="1724719"/>
            <a:ext cx="35739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B525567-075A-41B3-AD93-77D95742E057}"/>
              </a:ext>
            </a:extLst>
          </p:cNvPr>
          <p:cNvCxnSpPr>
            <a:cxnSpLocks/>
          </p:cNvCxnSpPr>
          <p:nvPr/>
        </p:nvCxnSpPr>
        <p:spPr>
          <a:xfrm>
            <a:off x="790672" y="5397815"/>
            <a:ext cx="3916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210143D-1F18-4C81-810D-A5D59FD9BC36}"/>
              </a:ext>
            </a:extLst>
          </p:cNvPr>
          <p:cNvSpPr txBox="1"/>
          <p:nvPr/>
        </p:nvSpPr>
        <p:spPr>
          <a:xfrm>
            <a:off x="211758" y="1153779"/>
            <a:ext cx="7015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en-US" sz="24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IPE est considéré </a:t>
            </a:r>
            <a:r>
              <a:rPr lang="fr-FR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comme une atteinte irréversible</a:t>
            </a:r>
            <a:endParaRPr lang="fr-FR" altLang="en-US" sz="2400" dirty="0">
              <a:solidFill>
                <a:srgbClr val="00206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02612DB-5193-4023-94D0-9E8748F7CA60}"/>
              </a:ext>
            </a:extLst>
          </p:cNvPr>
          <p:cNvSpPr txBox="1"/>
          <p:nvPr/>
        </p:nvSpPr>
        <p:spPr>
          <a:xfrm>
            <a:off x="7492604" y="5249027"/>
            <a:ext cx="42854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en-US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Récupération partielle de la fonction pancréatique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F26CB53-CABE-4FAB-A6C8-ED54D883BA37}"/>
              </a:ext>
            </a:extLst>
          </p:cNvPr>
          <p:cNvSpPr txBox="1"/>
          <p:nvPr/>
        </p:nvSpPr>
        <p:spPr>
          <a:xfrm>
            <a:off x="4938759" y="6366587"/>
            <a:ext cx="7733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 Francophones de la Mucoviscidose, Virtuel </a:t>
            </a:r>
            <a:r>
              <a:rPr lang="fr-FR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fr-F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</a:p>
        </p:txBody>
      </p:sp>
    </p:spTree>
    <p:extLst>
      <p:ext uri="{BB962C8B-B14F-4D97-AF65-F5344CB8AC3E}">
        <p14:creationId xmlns:p14="http://schemas.microsoft.com/office/powerpoint/2010/main" val="229519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2">
            <a:extLst>
              <a:ext uri="{FF2B5EF4-FFF2-40B4-BE49-F238E27FC236}">
                <a16:creationId xmlns:a16="http://schemas.microsoft.com/office/drawing/2014/main" id="{A903724A-4248-4662-B84A-51F52FC5B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635297"/>
            <a:ext cx="3695700" cy="10156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fr-FR" sz="2000" dirty="0">
                <a:solidFill>
                  <a:srgbClr val="1C3264"/>
                </a:solidFill>
                <a:latin typeface="Arial "/>
              </a:rPr>
              <a:t>2-5 </a:t>
            </a:r>
            <a:r>
              <a:rPr lang="en-US" altLang="fr-FR" sz="2000" dirty="0" err="1">
                <a:solidFill>
                  <a:srgbClr val="1C3264"/>
                </a:solidFill>
                <a:latin typeface="Arial "/>
              </a:rPr>
              <a:t>ans</a:t>
            </a:r>
            <a:r>
              <a:rPr lang="en-US" altLang="fr-FR" sz="2000" dirty="0">
                <a:solidFill>
                  <a:srgbClr val="1C3264"/>
                </a:solidFill>
                <a:latin typeface="Arial "/>
              </a:rPr>
              <a:t>, n=48  24 </a:t>
            </a:r>
            <a:r>
              <a:rPr lang="en-US" altLang="fr-FR" sz="2000" dirty="0" err="1">
                <a:solidFill>
                  <a:srgbClr val="1C3264"/>
                </a:solidFill>
                <a:latin typeface="Arial "/>
              </a:rPr>
              <a:t>semaines</a:t>
            </a:r>
            <a:r>
              <a:rPr lang="en-US" altLang="fr-FR" sz="2000" dirty="0">
                <a:solidFill>
                  <a:srgbClr val="1C3264"/>
                </a:solidFill>
                <a:latin typeface="Arial "/>
              </a:rPr>
              <a:t>  F508del/F508del. </a:t>
            </a:r>
          </a:p>
          <a:p>
            <a:r>
              <a:rPr lang="en-US" altLang="fr-FR" sz="2000" dirty="0">
                <a:solidFill>
                  <a:srgbClr val="1C3264"/>
                </a:solidFill>
                <a:latin typeface="Arial "/>
              </a:rPr>
              <a:t>Lumacaftor/ivacaftor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CF091F-41CD-410B-BC30-B02CA3038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92" y="1669338"/>
            <a:ext cx="4249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i="1" dirty="0">
                <a:solidFill>
                  <a:srgbClr val="002060"/>
                </a:solidFill>
                <a:latin typeface="Arial "/>
              </a:rPr>
              <a:t>Mc </a:t>
            </a:r>
            <a:r>
              <a:rPr lang="fr-FR" altLang="fr-FR" i="1" dirty="0" err="1">
                <a:solidFill>
                  <a:srgbClr val="002060"/>
                </a:solidFill>
                <a:latin typeface="Arial "/>
              </a:rPr>
              <a:t>Namara</a:t>
            </a:r>
            <a:r>
              <a:rPr lang="fr-FR" altLang="fr-FR" i="1" dirty="0">
                <a:solidFill>
                  <a:srgbClr val="002060"/>
                </a:solidFill>
                <a:latin typeface="Arial "/>
              </a:rPr>
              <a:t> JJ  Lancet </a:t>
            </a:r>
            <a:r>
              <a:rPr lang="fr-FR" altLang="fr-FR" i="1" dirty="0" err="1">
                <a:solidFill>
                  <a:srgbClr val="002060"/>
                </a:solidFill>
                <a:latin typeface="Arial "/>
              </a:rPr>
              <a:t>Resp</a:t>
            </a:r>
            <a:r>
              <a:rPr lang="fr-FR" altLang="fr-FR" i="1" dirty="0">
                <a:solidFill>
                  <a:srgbClr val="002060"/>
                </a:solidFill>
                <a:latin typeface="Arial "/>
              </a:rPr>
              <a:t> Med 2019 </a:t>
            </a:r>
          </a:p>
        </p:txBody>
      </p:sp>
      <p:pic>
        <p:nvPicPr>
          <p:cNvPr id="70673" name="Image 9">
            <a:extLst>
              <a:ext uri="{FF2B5EF4-FFF2-40B4-BE49-F238E27FC236}">
                <a16:creationId xmlns:a16="http://schemas.microsoft.com/office/drawing/2014/main" id="{082A384E-765C-48AB-95F2-8D33133DC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128"/>
            <a:ext cx="6578600" cy="4673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D044FC0-9608-4468-A10C-F52683D93E87}"/>
              </a:ext>
            </a:extLst>
          </p:cNvPr>
          <p:cNvCxnSpPr>
            <a:cxnSpLocks/>
          </p:cNvCxnSpPr>
          <p:nvPr/>
        </p:nvCxnSpPr>
        <p:spPr>
          <a:xfrm>
            <a:off x="6038453" y="2403475"/>
            <a:ext cx="516969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46C9F0F8-A4EB-4BC3-8B2B-DABE2FE4B228}"/>
              </a:ext>
            </a:extLst>
          </p:cNvPr>
          <p:cNvSpPr txBox="1"/>
          <p:nvPr/>
        </p:nvSpPr>
        <p:spPr>
          <a:xfrm rot="20900996">
            <a:off x="683960" y="4557719"/>
            <a:ext cx="415088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Arial" charset="0"/>
              </a:rPr>
              <a:t>Effet beaucoup plus modeste </a:t>
            </a:r>
            <a:endParaRPr lang="fr-FR" altLang="fr-FR" sz="2400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63C718-584D-4793-A74D-7D74B91A6A47}"/>
              </a:ext>
            </a:extLst>
          </p:cNvPr>
          <p:cNvSpPr txBox="1"/>
          <p:nvPr/>
        </p:nvSpPr>
        <p:spPr>
          <a:xfrm>
            <a:off x="647700" y="3075057"/>
            <a:ext cx="4352924" cy="70788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Arial" charset="0"/>
              </a:rPr>
              <a:t>3/48 (6%) passent de EF1&lt;100 µg/g</a:t>
            </a:r>
          </a:p>
          <a:p>
            <a:pPr>
              <a:defRPr/>
            </a:pPr>
            <a:r>
              <a:rPr lang="fr-FR" altLang="fr-FR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  <a:cs typeface="Arial" charset="0"/>
              </a:rPr>
              <a:t> à &gt;200 µg/g </a:t>
            </a:r>
            <a:endParaRPr lang="fr-FR" sz="2000" dirty="0">
              <a:latin typeface="Arial 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18AEA1F-36BD-4173-BB86-58F2FD50A7DD}"/>
              </a:ext>
            </a:extLst>
          </p:cNvPr>
          <p:cNvSpPr txBox="1"/>
          <p:nvPr/>
        </p:nvSpPr>
        <p:spPr>
          <a:xfrm>
            <a:off x="3210627" y="6126016"/>
            <a:ext cx="7733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 Francophones de la Mucoviscidose, Virtuel </a:t>
            </a:r>
            <a:r>
              <a:rPr lang="fr-FR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fr-F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1D2559AF-7EC3-4075-83CB-550D1D517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3" y="1688858"/>
            <a:ext cx="4980148" cy="362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3849719-7D80-4933-B1EB-D03350BF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46" y="1771372"/>
            <a:ext cx="4893401" cy="355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8B339B7-6BDE-4EF5-9F44-FC875C960564}"/>
              </a:ext>
            </a:extLst>
          </p:cNvPr>
          <p:cNvSpPr txBox="1"/>
          <p:nvPr/>
        </p:nvSpPr>
        <p:spPr>
          <a:xfrm>
            <a:off x="774700" y="25225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alt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Episode de pancréatite  </a:t>
            </a:r>
            <a:r>
              <a:rPr lang="en-US" alt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(EP)</a:t>
            </a:r>
            <a:endParaRPr lang="en-US" altLang="fr-FR" sz="24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AF949F-43B4-4CD6-8567-FE2C52C49A39}"/>
              </a:ext>
            </a:extLst>
          </p:cNvPr>
          <p:cNvSpPr txBox="1"/>
          <p:nvPr/>
        </p:nvSpPr>
        <p:spPr>
          <a:xfrm>
            <a:off x="852843" y="4987999"/>
            <a:ext cx="5885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fr-FR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Carrion A </a:t>
            </a:r>
            <a:r>
              <a:rPr lang="en-US" altLang="fr-FR" sz="1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Pancreatology</a:t>
            </a:r>
            <a:r>
              <a:rPr lang="en-US" altLang="fr-FR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  <a:p>
            <a:r>
              <a:rPr lang="en-US" alt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Akshintala</a:t>
            </a:r>
            <a:r>
              <a:rPr lang="en-US" alt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JPGN 2018</a:t>
            </a:r>
            <a:r>
              <a:rPr lang="en-US" altLang="fr-FR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Dixon J BMC Gastroenterology </a:t>
            </a:r>
            <a:r>
              <a:rPr lang="en-US" altLang="fr-FR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1AB949-773F-4702-9C41-DA9C14365917}"/>
              </a:ext>
            </a:extLst>
          </p:cNvPr>
          <p:cNvSpPr txBox="1"/>
          <p:nvPr/>
        </p:nvSpPr>
        <p:spPr>
          <a:xfrm>
            <a:off x="6377345" y="5117171"/>
            <a:ext cx="384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fr-FR" sz="1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Megalaa</a:t>
            </a:r>
            <a:r>
              <a:rPr lang="en-US" altLang="fr-FR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  <a:r>
              <a:rPr lang="en-US" altLang="fr-FR" sz="1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altLang="fr-FR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1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Pulmonol</a:t>
            </a:r>
            <a:r>
              <a:rPr lang="en-US" altLang="fr-FR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094225F-1EEF-41DB-B073-8FA52D0ED003}"/>
              </a:ext>
            </a:extLst>
          </p:cNvPr>
          <p:cNvSpPr txBox="1"/>
          <p:nvPr/>
        </p:nvSpPr>
        <p:spPr>
          <a:xfrm>
            <a:off x="332588" y="775471"/>
            <a:ext cx="11204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modulateurs du CFTR, le risque de présenter une pancréatite diminue/augmente selon le point de départ individuel du statut pancréatique (suffisant (SP)/insuffisant (IP)) . </a:t>
            </a:r>
            <a:endParaRPr lang="fr-FR" sz="24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78006E9-BA6F-494D-A570-461B82EAA7C3}"/>
              </a:ext>
            </a:extLst>
          </p:cNvPr>
          <p:cNvSpPr txBox="1"/>
          <p:nvPr/>
        </p:nvSpPr>
        <p:spPr>
          <a:xfrm>
            <a:off x="7848599" y="1732611"/>
            <a:ext cx="356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Ooi</a:t>
            </a:r>
            <a:r>
              <a:rPr lang="en-US" alt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 Gastroenterology 2011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AF7B8BB2-1A1F-498B-92A7-3480E8C861BD}"/>
              </a:ext>
            </a:extLst>
          </p:cNvPr>
          <p:cNvSpPr/>
          <p:nvPr/>
        </p:nvSpPr>
        <p:spPr>
          <a:xfrm rot="2473799">
            <a:off x="2839635" y="3856132"/>
            <a:ext cx="736600" cy="1565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514D939-77E3-4CC3-9082-51128E5DAD02}"/>
              </a:ext>
            </a:extLst>
          </p:cNvPr>
          <p:cNvSpPr txBox="1"/>
          <p:nvPr/>
        </p:nvSpPr>
        <p:spPr>
          <a:xfrm>
            <a:off x="2126942" y="3259723"/>
            <a:ext cx="1504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 avec EP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BDB5D81-D415-4234-8665-F8BCCDFD77B5}"/>
              </a:ext>
            </a:extLst>
          </p:cNvPr>
          <p:cNvSpPr txBox="1"/>
          <p:nvPr/>
        </p:nvSpPr>
        <p:spPr>
          <a:xfrm>
            <a:off x="7096269" y="4418299"/>
            <a:ext cx="1504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 sans EP </a:t>
            </a: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2E3C0723-1EC5-4DA4-BEBB-F9DCD07D5B04}"/>
              </a:ext>
            </a:extLst>
          </p:cNvPr>
          <p:cNvSpPr/>
          <p:nvPr/>
        </p:nvSpPr>
        <p:spPr>
          <a:xfrm rot="18313721">
            <a:off x="7398997" y="3971657"/>
            <a:ext cx="666349" cy="1675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39001E8-3E5A-4373-920B-A130F9D9277D}"/>
              </a:ext>
            </a:extLst>
          </p:cNvPr>
          <p:cNvSpPr txBox="1"/>
          <p:nvPr/>
        </p:nvSpPr>
        <p:spPr>
          <a:xfrm>
            <a:off x="3319619" y="4341696"/>
            <a:ext cx="1115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fr-FR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70EC6DA-7AF6-4032-B426-6C85CBD64E50}"/>
              </a:ext>
            </a:extLst>
          </p:cNvPr>
          <p:cNvSpPr txBox="1"/>
          <p:nvPr/>
        </p:nvSpPr>
        <p:spPr>
          <a:xfrm>
            <a:off x="7654062" y="3211432"/>
            <a:ext cx="1504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EP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398C1A-6C5A-40AF-9C4B-4363B72DC662}"/>
              </a:ext>
            </a:extLst>
          </p:cNvPr>
          <p:cNvSpPr txBox="1"/>
          <p:nvPr/>
        </p:nvSpPr>
        <p:spPr>
          <a:xfrm>
            <a:off x="4539507" y="6371789"/>
            <a:ext cx="7733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 Francophones de la Mucoviscidose, Virtuel </a:t>
            </a:r>
            <a:r>
              <a:rPr lang="fr-FR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fr-F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FCCE6EE-9B0C-41C9-AF76-855FA221F585}"/>
              </a:ext>
            </a:extLst>
          </p:cNvPr>
          <p:cNvSpPr txBox="1"/>
          <p:nvPr/>
        </p:nvSpPr>
        <p:spPr>
          <a:xfrm>
            <a:off x="509166" y="5884189"/>
            <a:ext cx="11350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Etudes rapportées pour des patients avec </a:t>
            </a:r>
            <a:r>
              <a:rPr lang="fr-FR" altLang="fr-F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gating</a:t>
            </a:r>
            <a:r>
              <a:rPr lang="fr-FR" alt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mutation recevant de l’</a:t>
            </a:r>
            <a:r>
              <a:rPr lang="fr-FR" altLang="fr-F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ivacaftor</a:t>
            </a:r>
            <a:r>
              <a:rPr lang="fr-FR" alt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7DC9F1-09E2-4437-81DC-84F4BB28D8C5}"/>
              </a:ext>
            </a:extLst>
          </p:cNvPr>
          <p:cNvSpPr/>
          <p:nvPr/>
        </p:nvSpPr>
        <p:spPr>
          <a:xfrm>
            <a:off x="4539507" y="3211432"/>
            <a:ext cx="989612" cy="1167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0D200E-9977-4D56-91C5-25EB824F2E34}"/>
              </a:ext>
            </a:extLst>
          </p:cNvPr>
          <p:cNvSpPr/>
          <p:nvPr/>
        </p:nvSpPr>
        <p:spPr>
          <a:xfrm>
            <a:off x="9982212" y="3259723"/>
            <a:ext cx="954651" cy="11302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4600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1042</Words>
  <Application>Microsoft Office PowerPoint</Application>
  <PresentationFormat>Grand écran</PresentationFormat>
  <Paragraphs>154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Arial </vt:lpstr>
      <vt:lpstr>Calibri</vt:lpstr>
      <vt:lpstr>Calibri Light</vt:lpstr>
      <vt:lpstr>Tahoma</vt:lpstr>
      <vt:lpstr>Wingdings</vt:lpstr>
      <vt:lpstr>Thème Office</vt:lpstr>
      <vt:lpstr>1_Thème Office</vt:lpstr>
      <vt:lpstr>Modulateurs du CFTR et leur impact sur                    les organes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Gastrointestinal symptoms and complications in cystic fibrosis: why should we care ?</dc:title>
  <dc:creator>Anne Munck</dc:creator>
  <cp:lastModifiedBy>Anne Munck</cp:lastModifiedBy>
  <cp:revision>109</cp:revision>
  <cp:lastPrinted>2019-10-08T16:11:27Z</cp:lastPrinted>
  <dcterms:created xsi:type="dcterms:W3CDTF">2019-09-24T11:45:09Z</dcterms:created>
  <dcterms:modified xsi:type="dcterms:W3CDTF">2020-11-08T11:20:56Z</dcterms:modified>
</cp:coreProperties>
</file>