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1"/>
  </p:notesMasterIdLst>
  <p:sldIdLst>
    <p:sldId id="258" r:id="rId2"/>
    <p:sldId id="347" r:id="rId3"/>
    <p:sldId id="304" r:id="rId4"/>
    <p:sldId id="349" r:id="rId5"/>
    <p:sldId id="260" r:id="rId6"/>
    <p:sldId id="263" r:id="rId7"/>
    <p:sldId id="300" r:id="rId8"/>
    <p:sldId id="265" r:id="rId9"/>
    <p:sldId id="353" r:id="rId10"/>
    <p:sldId id="298" r:id="rId11"/>
    <p:sldId id="350" r:id="rId12"/>
    <p:sldId id="270" r:id="rId13"/>
    <p:sldId id="351" r:id="rId14"/>
    <p:sldId id="275" r:id="rId15"/>
    <p:sldId id="319" r:id="rId16"/>
    <p:sldId id="278" r:id="rId17"/>
    <p:sldId id="279" r:id="rId18"/>
    <p:sldId id="354" r:id="rId19"/>
    <p:sldId id="35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647" userDrawn="1">
          <p15:clr>
            <a:srgbClr val="A4A3A4"/>
          </p15:clr>
        </p15:guide>
        <p15:guide id="2" pos="476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3D7"/>
    <a:srgbClr val="2C93E5"/>
    <a:srgbClr val="2F92E4"/>
    <a:srgbClr val="EE7D31"/>
    <a:srgbClr val="248AD4"/>
    <a:srgbClr val="3D8ECB"/>
    <a:srgbClr val="C9C9C9"/>
    <a:srgbClr val="E3E3E4"/>
    <a:srgbClr val="CFCFCF"/>
    <a:srgbClr val="5C7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1232" y="176"/>
      </p:cViewPr>
      <p:guideLst>
        <p:guide pos="5647"/>
        <p:guide pos="476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7165E-37F8-474C-B9F8-4225C2523A70}" type="datetimeFigureOut">
              <a:rPr lang="fr-FR" smtClean="0"/>
              <a:t>07/07/2022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DF254-85CD-47B3-AEA3-4BE5558021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3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DF254-85CD-47B3-AEA3-4BE5558021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7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Pneumothorax droit complexe avec multiples</a:t>
            </a:r>
            <a:r>
              <a:rPr lang="fr-FR" baseline="0" dirty="0"/>
              <a:t> brides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ABE11-36BE-418F-98E7-5D627E3B2D0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2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Pneumothorax droit complexe avec multiples</a:t>
            </a:r>
            <a:r>
              <a:rPr lang="fr-FR" baseline="0" dirty="0"/>
              <a:t> brides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ABE11-36BE-418F-98E7-5D627E3B2D0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7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Evaluation</a:t>
            </a:r>
            <a:r>
              <a:rPr lang="fr-FR" dirty="0"/>
              <a:t> de</a:t>
            </a:r>
            <a:r>
              <a:rPr lang="fr-FR" baseline="0" dirty="0"/>
              <a:t> l’hémoptysie </a:t>
            </a:r>
          </a:p>
          <a:p>
            <a:pPr eaLnBrk="1" hangingPunct="1">
              <a:defRPr/>
            </a:pPr>
            <a:r>
              <a:rPr lang="fr-FR" dirty="0">
                <a:latin typeface="Comic Sans MS" pitchFamily="66" charset="0"/>
              </a:rPr>
              <a:t>Faible abondance : &lt; 50 ml/ 24h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Antibiothérapie et </a:t>
            </a:r>
            <a:r>
              <a:rPr lang="fr-FR" dirty="0" err="1">
                <a:latin typeface="Comic Sans MS" pitchFamily="66" charset="0"/>
              </a:rPr>
              <a:t>exacyl</a:t>
            </a:r>
            <a:r>
              <a:rPr lang="fr-FR" dirty="0">
                <a:latin typeface="Comic Sans MS" pitchFamily="66" charset="0"/>
              </a:rPr>
              <a:t> + </a:t>
            </a:r>
            <a:r>
              <a:rPr lang="fr-FR" dirty="0" err="1">
                <a:latin typeface="Comic Sans MS" pitchFamily="66" charset="0"/>
              </a:rPr>
              <a:t>dicynone</a:t>
            </a:r>
            <a:endParaRPr lang="fr-FR" dirty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fr-FR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fr-FR" dirty="0" err="1">
                <a:latin typeface="Comic Sans MS" pitchFamily="66" charset="0"/>
              </a:rPr>
              <a:t>Moy</a:t>
            </a:r>
            <a:r>
              <a:rPr lang="fr-FR" dirty="0">
                <a:latin typeface="Comic Sans MS" pitchFamily="66" charset="0"/>
              </a:rPr>
              <a:t> Abondance &gt; 50ml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hospitalisation, antibiothérapie, discuter embolisation artérielle à froid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Discuter maintien de la kiné</a:t>
            </a:r>
          </a:p>
          <a:p>
            <a:pPr eaLnBrk="1" hangingPunct="1">
              <a:defRPr/>
            </a:pPr>
            <a:endParaRPr lang="fr-FR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fr-FR" dirty="0">
                <a:latin typeface="Comic Sans MS" pitchFamily="66" charset="0"/>
              </a:rPr>
              <a:t>Grande abondance  &gt; 250 ml / 24h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embolisation bronchique en urgence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antibiothérapie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ABE11-36BE-418F-98E7-5D627E3B2D0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57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Evaluation</a:t>
            </a:r>
            <a:r>
              <a:rPr lang="fr-FR" dirty="0"/>
              <a:t> de</a:t>
            </a:r>
            <a:r>
              <a:rPr lang="fr-FR" baseline="0" dirty="0"/>
              <a:t> l’hémoptysie </a:t>
            </a:r>
          </a:p>
          <a:p>
            <a:pPr eaLnBrk="1" hangingPunct="1">
              <a:defRPr/>
            </a:pPr>
            <a:r>
              <a:rPr lang="fr-FR" dirty="0">
                <a:latin typeface="Comic Sans MS" pitchFamily="66" charset="0"/>
              </a:rPr>
              <a:t>Faible abondance : &lt; 50 ml/ 24h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Antibiothérapie et </a:t>
            </a:r>
            <a:r>
              <a:rPr lang="fr-FR" dirty="0" err="1">
                <a:latin typeface="Comic Sans MS" pitchFamily="66" charset="0"/>
              </a:rPr>
              <a:t>exacyl</a:t>
            </a:r>
            <a:r>
              <a:rPr lang="fr-FR" dirty="0">
                <a:latin typeface="Comic Sans MS" pitchFamily="66" charset="0"/>
              </a:rPr>
              <a:t> + </a:t>
            </a:r>
            <a:r>
              <a:rPr lang="fr-FR" dirty="0" err="1">
                <a:latin typeface="Comic Sans MS" pitchFamily="66" charset="0"/>
              </a:rPr>
              <a:t>dicynone</a:t>
            </a:r>
            <a:endParaRPr lang="fr-FR" dirty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fr-FR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fr-FR" dirty="0" err="1">
                <a:latin typeface="Comic Sans MS" pitchFamily="66" charset="0"/>
              </a:rPr>
              <a:t>Moy</a:t>
            </a:r>
            <a:r>
              <a:rPr lang="fr-FR" dirty="0">
                <a:latin typeface="Comic Sans MS" pitchFamily="66" charset="0"/>
              </a:rPr>
              <a:t> Abondance &gt; 50ml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hospitalisation, antibiothérapie, discuter embolisation artérielle à froid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Discuter maintien de la kiné</a:t>
            </a:r>
          </a:p>
          <a:p>
            <a:pPr eaLnBrk="1" hangingPunct="1">
              <a:defRPr/>
            </a:pPr>
            <a:endParaRPr lang="fr-FR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fr-FR" dirty="0">
                <a:latin typeface="Comic Sans MS" pitchFamily="66" charset="0"/>
              </a:rPr>
              <a:t>Grande abondance  &gt; 250 ml / 24h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embolisation bronchique en urgence</a:t>
            </a:r>
          </a:p>
          <a:p>
            <a:pPr lvl="1" eaLnBrk="1" hangingPunct="1">
              <a:defRPr/>
            </a:pPr>
            <a:r>
              <a:rPr lang="fr-FR" dirty="0">
                <a:latin typeface="Comic Sans MS" pitchFamily="66" charset="0"/>
              </a:rPr>
              <a:t>antibiothérapie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ABE11-36BE-418F-98E7-5D627E3B2D0F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38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ABE11-36BE-418F-98E7-5D627E3B2D0F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49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D9D5E-3BAD-9944-81B3-38C3F2E27F31}"/>
              </a:ext>
            </a:extLst>
          </p:cNvPr>
          <p:cNvSpPr/>
          <p:nvPr userDrawn="1"/>
        </p:nvSpPr>
        <p:spPr>
          <a:xfrm>
            <a:off x="1" y="-11574"/>
            <a:ext cx="914399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922B4AF-34B4-2345-A51B-BD0F827781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1"/>
          <a:stretch/>
        </p:blipFill>
        <p:spPr>
          <a:xfrm>
            <a:off x="-7553" y="1661371"/>
            <a:ext cx="5185204" cy="3560567"/>
          </a:xfrm>
          <a:prstGeom prst="rect">
            <a:avLst/>
          </a:prstGeom>
        </p:spPr>
      </p:pic>
      <p:sp>
        <p:nvSpPr>
          <p:cNvPr id="9" name="Arc 8">
            <a:extLst>
              <a:ext uri="{FF2B5EF4-FFF2-40B4-BE49-F238E27FC236}">
                <a16:creationId xmlns:a16="http://schemas.microsoft.com/office/drawing/2014/main" id="{53A03A7D-02F9-B04F-9599-45002567B258}"/>
              </a:ext>
            </a:extLst>
          </p:cNvPr>
          <p:cNvSpPr/>
          <p:nvPr userDrawn="1"/>
        </p:nvSpPr>
        <p:spPr>
          <a:xfrm>
            <a:off x="1174585" y="-133026"/>
            <a:ext cx="5615154" cy="7326306"/>
          </a:xfrm>
          <a:prstGeom prst="arc">
            <a:avLst>
              <a:gd name="adj1" fmla="val 19951004"/>
              <a:gd name="adj2" fmla="val 319468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FB4253E-B81E-184F-87EF-F00A005DEF47}"/>
              </a:ext>
            </a:extLst>
          </p:cNvPr>
          <p:cNvSpPr/>
          <p:nvPr userDrawn="1"/>
        </p:nvSpPr>
        <p:spPr>
          <a:xfrm>
            <a:off x="1928123" y="805849"/>
            <a:ext cx="4096499" cy="5444692"/>
          </a:xfrm>
          <a:prstGeom prst="arc">
            <a:avLst>
              <a:gd name="adj1" fmla="val 15148136"/>
              <a:gd name="adj2" fmla="val 248034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1" name="Parallélogramme 10">
            <a:extLst>
              <a:ext uri="{FF2B5EF4-FFF2-40B4-BE49-F238E27FC236}">
                <a16:creationId xmlns:a16="http://schemas.microsoft.com/office/drawing/2014/main" id="{6C317A3E-2F33-0B4C-87C3-C90C79EC2F44}"/>
              </a:ext>
            </a:extLst>
          </p:cNvPr>
          <p:cNvSpPr/>
          <p:nvPr userDrawn="1"/>
        </p:nvSpPr>
        <p:spPr>
          <a:xfrm>
            <a:off x="1048956" y="2818591"/>
            <a:ext cx="7724341" cy="968512"/>
          </a:xfrm>
          <a:prstGeom prst="parallelogram">
            <a:avLst>
              <a:gd name="adj" fmla="val 97440"/>
            </a:avLst>
          </a:prstGeom>
          <a:solidFill>
            <a:schemeClr val="accent1">
              <a:alpha val="88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2" name="Parallélogramme 11">
            <a:extLst>
              <a:ext uri="{FF2B5EF4-FFF2-40B4-BE49-F238E27FC236}">
                <a16:creationId xmlns:a16="http://schemas.microsoft.com/office/drawing/2014/main" id="{D8AB3513-95F3-2C47-8793-E40FB4BD033B}"/>
              </a:ext>
            </a:extLst>
          </p:cNvPr>
          <p:cNvSpPr/>
          <p:nvPr userDrawn="1"/>
        </p:nvSpPr>
        <p:spPr>
          <a:xfrm flipV="1">
            <a:off x="1048956" y="3821556"/>
            <a:ext cx="7077674" cy="397417"/>
          </a:xfrm>
          <a:prstGeom prst="parallelogram">
            <a:avLst>
              <a:gd name="adj" fmla="val 75331"/>
            </a:avLst>
          </a:prstGeom>
          <a:solidFill>
            <a:schemeClr val="accent1">
              <a:lumMod val="20000"/>
              <a:lumOff val="80000"/>
              <a:alpha val="90000"/>
            </a:schemeClr>
          </a:solidFill>
          <a:ln w="9525">
            <a:solidFill>
              <a:srgbClr val="2F92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DD5359F-2775-6B43-B27D-DF253A0A3453}"/>
              </a:ext>
            </a:extLst>
          </p:cNvPr>
          <p:cNvCxnSpPr>
            <a:cxnSpLocks/>
          </p:cNvCxnSpPr>
          <p:nvPr userDrawn="1"/>
        </p:nvCxnSpPr>
        <p:spPr>
          <a:xfrm>
            <a:off x="3745857" y="4462041"/>
            <a:ext cx="47354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06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788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57945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7049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3557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872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3024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48367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7458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45972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1994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809724" cy="952456"/>
          </a:xfrm>
          <a:solidFill>
            <a:srgbClr val="2F92E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2746"/>
            <a:ext cx="7886700" cy="490421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3397F210-8B1C-8541-AD16-1DE367A1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61329"/>
            <a:ext cx="6557133" cy="365125"/>
          </a:xfrm>
        </p:spPr>
        <p:txBody>
          <a:bodyPr/>
          <a:lstStyle>
            <a:lvl1pPr algn="l">
              <a:defRPr sz="1000" i="1"/>
            </a:lvl1pPr>
          </a:lstStyle>
          <a:p>
            <a:endParaRPr lang="fr-FR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5A89FB97-B101-514E-8038-F9321D5C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1450" y="6361328"/>
            <a:ext cx="644096" cy="365125"/>
          </a:xfrm>
          <a:ln>
            <a:solidFill>
              <a:srgbClr val="2F92E4"/>
            </a:solidFill>
          </a:ln>
        </p:spPr>
        <p:txBody>
          <a:bodyPr/>
          <a:lstStyle>
            <a:lvl1pPr algn="ctr">
              <a:defRPr sz="1400" b="1">
                <a:solidFill>
                  <a:srgbClr val="2F92E4"/>
                </a:solidFill>
              </a:defRPr>
            </a:lvl1pPr>
          </a:lstStyle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44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7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40206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97966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51598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94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9570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26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1842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78897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65032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7208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2746"/>
            <a:ext cx="3886200" cy="490421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2746"/>
            <a:ext cx="3886200" cy="4904217"/>
          </a:xfrm>
        </p:spPr>
        <p:txBody>
          <a:bodyPr/>
          <a:lstStyle>
            <a:lvl1pPr>
              <a:defRPr sz="2200"/>
            </a:lvl1pPr>
            <a:lvl3pPr>
              <a:defRPr sz="2000"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endParaRPr lang="fr-FR" dirty="0"/>
          </a:p>
          <a:p>
            <a:pPr lvl="2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356351"/>
            <a:ext cx="6557135" cy="365125"/>
          </a:xfrm>
        </p:spPr>
        <p:txBody>
          <a:bodyPr/>
          <a:lstStyle>
            <a:lvl1pPr algn="l">
              <a:defRPr sz="1000" i="1"/>
            </a:lvl1pPr>
          </a:lstStyle>
          <a:p>
            <a:endParaRPr lang="fr-FR" dirty="0"/>
          </a:p>
        </p:txBody>
      </p:sp>
      <p:sp>
        <p:nvSpPr>
          <p:cNvPr id="9" name="Espace réservé du numéro de diapositive 12">
            <a:extLst>
              <a:ext uri="{FF2B5EF4-FFF2-40B4-BE49-F238E27FC236}">
                <a16:creationId xmlns:a16="http://schemas.microsoft.com/office/drawing/2014/main" id="{66081C3D-99D7-674C-B269-01D488FC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1450" y="6361328"/>
            <a:ext cx="644096" cy="365125"/>
          </a:xfrm>
          <a:ln>
            <a:solidFill>
              <a:srgbClr val="2F92E4"/>
            </a:solidFill>
          </a:ln>
        </p:spPr>
        <p:txBody>
          <a:bodyPr/>
          <a:lstStyle>
            <a:lvl1pPr algn="ctr">
              <a:defRPr sz="1400" b="1">
                <a:solidFill>
                  <a:srgbClr val="2F92E4"/>
                </a:solidFill>
              </a:defRPr>
            </a:lvl1pPr>
          </a:lstStyle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05FAF8-B71D-9F49-BD1A-3AAA9FB4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788" y="135924"/>
            <a:ext cx="6826337" cy="952456"/>
          </a:xfrm>
          <a:solidFill>
            <a:srgbClr val="2F92E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00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7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778956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0233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24039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88688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2287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7700" y="265669"/>
            <a:ext cx="7541398" cy="1220231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SzPct val="130000"/>
              <a:buFont typeface="Arial Unicode MS"/>
              <a:buChar char="◆"/>
              <a:defRPr/>
            </a:lvl1pPr>
            <a:lvl2pPr marL="534988" indent="-257175"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CDB0-A98A-47BE-BEF5-FC90444FD9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0" y="6597352"/>
            <a:ext cx="8604448" cy="260648"/>
          </a:xfr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51437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7700" y="265669"/>
            <a:ext cx="7541398" cy="1220231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SzPct val="130000"/>
              <a:buFont typeface="Arial Unicode MS"/>
              <a:buChar char="◆"/>
              <a:defRPr/>
            </a:lvl1pPr>
            <a:lvl2pPr marL="534988" indent="-257175"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CDB0-A98A-47BE-BEF5-FC90444FD93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0" y="6597352"/>
            <a:ext cx="8604448" cy="260648"/>
          </a:xfr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77130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432801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429613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025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56351"/>
            <a:ext cx="6557134" cy="365125"/>
          </a:xfrm>
        </p:spPr>
        <p:txBody>
          <a:bodyPr/>
          <a:lstStyle>
            <a:lvl1pPr algn="l">
              <a:defRPr sz="1000" i="1"/>
            </a:lvl1pPr>
          </a:lstStyle>
          <a:p>
            <a:endParaRPr lang="fr-FR" dirty="0"/>
          </a:p>
        </p:txBody>
      </p:sp>
      <p:sp>
        <p:nvSpPr>
          <p:cNvPr id="9" name="Espace réservé du numéro de diapositive 12">
            <a:extLst>
              <a:ext uri="{FF2B5EF4-FFF2-40B4-BE49-F238E27FC236}">
                <a16:creationId xmlns:a16="http://schemas.microsoft.com/office/drawing/2014/main" id="{48F1FBFA-578C-514D-B9F0-E7D70C0E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1450" y="6361328"/>
            <a:ext cx="644096" cy="365125"/>
          </a:xfrm>
          <a:ln>
            <a:solidFill>
              <a:srgbClr val="2F92E4"/>
            </a:solidFill>
          </a:ln>
        </p:spPr>
        <p:txBody>
          <a:bodyPr/>
          <a:lstStyle>
            <a:lvl1pPr algn="ctr">
              <a:defRPr sz="1400" b="1">
                <a:solidFill>
                  <a:srgbClr val="2F92E4"/>
                </a:solidFill>
              </a:defRPr>
            </a:lvl1pPr>
          </a:lstStyle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59F1D5-5EA9-C146-8DE5-56D78E30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788" y="135924"/>
            <a:ext cx="6841621" cy="952456"/>
          </a:xfrm>
          <a:solidFill>
            <a:srgbClr val="2F92E4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031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525133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72704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9190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40731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96307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10378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30831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827564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539039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1095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47AEF-A186-46C0-A25C-84E104631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023" y="2002632"/>
            <a:ext cx="7886700" cy="2852737"/>
          </a:xfrm>
          <a:prstGeom prst="rect">
            <a:avLst/>
          </a:prstGeom>
          <a:solidFill>
            <a:srgbClr val="2F92E3"/>
          </a:solidFill>
          <a:ln>
            <a:solidFill>
              <a:srgbClr val="2CA6E1"/>
            </a:solidFill>
          </a:ln>
        </p:spPr>
        <p:txBody>
          <a:bodyPr lIns="360000" bIns="36000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22F10-59E7-434F-AFFA-9AA69716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356351"/>
            <a:ext cx="6557134" cy="365125"/>
          </a:xfrm>
        </p:spPr>
        <p:txBody>
          <a:bodyPr/>
          <a:lstStyle>
            <a:lvl1pPr algn="l">
              <a:defRPr sz="1000" i="1"/>
            </a:lvl1pPr>
          </a:lstStyle>
          <a:p>
            <a:endParaRPr lang="fr-FR" dirty="0"/>
          </a:p>
        </p:txBody>
      </p:sp>
      <p:sp>
        <p:nvSpPr>
          <p:cNvPr id="6" name="Espace réservé du numéro de diapositive 12">
            <a:extLst>
              <a:ext uri="{FF2B5EF4-FFF2-40B4-BE49-F238E27FC236}">
                <a16:creationId xmlns:a16="http://schemas.microsoft.com/office/drawing/2014/main" id="{884DC858-D8E0-874E-83AF-7CD57810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1450" y="6361328"/>
            <a:ext cx="644096" cy="365125"/>
          </a:xfrm>
          <a:ln>
            <a:solidFill>
              <a:srgbClr val="2F92E4"/>
            </a:solidFill>
          </a:ln>
        </p:spPr>
        <p:txBody>
          <a:bodyPr/>
          <a:lstStyle>
            <a:lvl1pPr algn="ctr">
              <a:defRPr sz="1400" b="1">
                <a:solidFill>
                  <a:srgbClr val="2F92E4"/>
                </a:solidFill>
              </a:defRPr>
            </a:lvl1pPr>
          </a:lstStyle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7507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211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608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58" y="1845357"/>
            <a:ext cx="7886700" cy="2852737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rgbClr val="01628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64928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1628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Espace réservé du contenu 4"/>
          <p:cNvPicPr>
            <a:picLocks noChangeAspect="1"/>
          </p:cNvPicPr>
          <p:nvPr userDrawn="1"/>
        </p:nvPicPr>
        <p:blipFill>
          <a:blip r:embed="rId2" cstate="print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0726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269"/>
            <a:ext cx="7886700" cy="120735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939800" y="6413500"/>
            <a:ext cx="7162800" cy="35560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9870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DD69-8353-4FEE-9CE5-6BDDE6628C94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258A57A-F01A-3345-8CD1-96447DC321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1" t="46625" b="2103"/>
          <a:stretch/>
        </p:blipFill>
        <p:spPr>
          <a:xfrm>
            <a:off x="0" y="-13744"/>
            <a:ext cx="1977081" cy="104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5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2" r:id="rId4"/>
    <p:sldLayoutId id="2147483651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  <p:sldLayoutId id="2147483689" r:id="rId32"/>
    <p:sldLayoutId id="2147483690" r:id="rId33"/>
    <p:sldLayoutId id="2147483691" r:id="rId34"/>
    <p:sldLayoutId id="2147483692" r:id="rId35"/>
    <p:sldLayoutId id="2147483693" r:id="rId36"/>
    <p:sldLayoutId id="2147483694" r:id="rId37"/>
    <p:sldLayoutId id="2147483695" r:id="rId38"/>
    <p:sldLayoutId id="2147483696" r:id="rId39"/>
    <p:sldLayoutId id="2147483697" r:id="rId40"/>
    <p:sldLayoutId id="2147483698" r:id="rId41"/>
    <p:sldLayoutId id="2147483699" r:id="rId42"/>
    <p:sldLayoutId id="2147483700" r:id="rId43"/>
    <p:sldLayoutId id="2147483701" r:id="rId44"/>
    <p:sldLayoutId id="2147483702" r:id="rId45"/>
    <p:sldLayoutId id="2147483703" r:id="rId46"/>
    <p:sldLayoutId id="2147483704" r:id="rId47"/>
    <p:sldLayoutId id="2147483705" r:id="rId48"/>
    <p:sldLayoutId id="2147483706" r:id="rId49"/>
    <p:sldLayoutId id="2147483707" r:id="rId5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ctrTitle"/>
          </p:nvPr>
        </p:nvSpPr>
        <p:spPr>
          <a:xfrm>
            <a:off x="1655805" y="2790742"/>
            <a:ext cx="6561438" cy="1015139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bg1"/>
                </a:solidFill>
                <a:effectLst/>
              </a:rPr>
              <a:t>Les grands défis de la prise en charge </a:t>
            </a:r>
            <a:br>
              <a:rPr lang="fr-FR" sz="2800" dirty="0">
                <a:solidFill>
                  <a:schemeClr val="bg1"/>
                </a:solidFill>
                <a:effectLst/>
              </a:rPr>
            </a:br>
            <a:r>
              <a:rPr lang="fr-FR" sz="2800" dirty="0">
                <a:solidFill>
                  <a:schemeClr val="bg1"/>
                </a:solidFill>
                <a:effectLst/>
              </a:rPr>
              <a:t>de l’adulte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470454" y="3901266"/>
            <a:ext cx="6351373" cy="336885"/>
          </a:xfrm>
        </p:spPr>
        <p:txBody>
          <a:bodyPr>
            <a:normAutofit/>
          </a:bodyPr>
          <a:lstStyle/>
          <a:p>
            <a:r>
              <a:rPr lang="fr-FR" sz="1200" b="0" i="1" dirty="0"/>
              <a:t>Dr Marlène </a:t>
            </a:r>
            <a:r>
              <a:rPr lang="fr-FR" sz="1200" b="0" i="1" dirty="0" err="1"/>
              <a:t>Murris-Espin</a:t>
            </a:r>
            <a:r>
              <a:rPr lang="fr-FR" sz="1200" b="0" i="1" dirty="0"/>
              <a:t> - Toulouse</a:t>
            </a:r>
          </a:p>
        </p:txBody>
      </p:sp>
    </p:spTree>
    <p:extLst>
      <p:ext uri="{BB962C8B-B14F-4D97-AF65-F5344CB8AC3E}">
        <p14:creationId xmlns:p14="http://schemas.microsoft.com/office/powerpoint/2010/main" val="377397959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Le pneumothorax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525" y="1412875"/>
            <a:ext cx="8058150" cy="5643315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fr-FR" sz="2000" dirty="0"/>
              <a:t>Spontané, survient sur une atteinte respiratoire ancienne</a:t>
            </a:r>
          </a:p>
          <a:p>
            <a:pPr lvl="1">
              <a:lnSpc>
                <a:spcPct val="140000"/>
              </a:lnSpc>
            </a:pPr>
            <a:r>
              <a:rPr lang="fr-FR" sz="1800" dirty="0">
                <a:solidFill>
                  <a:srgbClr val="2C93E5"/>
                </a:solidFill>
              </a:rPr>
              <a:t>4 à 5 % des patients auront un pneumothorax dans leur vie</a:t>
            </a:r>
          </a:p>
          <a:p>
            <a:pPr>
              <a:lnSpc>
                <a:spcPct val="140000"/>
              </a:lnSpc>
            </a:pPr>
            <a:r>
              <a:rPr lang="fr-FR" sz="2000" dirty="0"/>
              <a:t>Récidive fréquente, notamment controlatérale </a:t>
            </a:r>
          </a:p>
          <a:p>
            <a:pPr>
              <a:lnSpc>
                <a:spcPct val="140000"/>
              </a:lnSpc>
            </a:pPr>
            <a:r>
              <a:rPr lang="fr-FR" sz="2000" dirty="0"/>
              <a:t>Risque immédiat </a:t>
            </a:r>
          </a:p>
          <a:p>
            <a:pPr lvl="1">
              <a:lnSpc>
                <a:spcPct val="140000"/>
              </a:lnSpc>
            </a:pPr>
            <a:r>
              <a:rPr lang="fr-FR" sz="1800" dirty="0">
                <a:solidFill>
                  <a:srgbClr val="2C93E5"/>
                </a:solidFill>
              </a:rPr>
              <a:t>Même partiel, peut-être très mal toléré si VEMS &lt; 30 %</a:t>
            </a:r>
          </a:p>
          <a:p>
            <a:pPr lvl="1">
              <a:lnSpc>
                <a:spcPct val="140000"/>
              </a:lnSpc>
            </a:pPr>
            <a:r>
              <a:rPr lang="fr-FR" sz="1800" dirty="0">
                <a:solidFill>
                  <a:srgbClr val="2C93E5"/>
                </a:solidFill>
              </a:rPr>
              <a:t>Peut être complet, suffocant </a:t>
            </a:r>
          </a:p>
          <a:p>
            <a:endParaRPr lang="fr-FR" dirty="0"/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854750" y="2567735"/>
            <a:ext cx="2184400" cy="1968500"/>
            <a:chOff x="3560" y="2115"/>
            <a:chExt cx="2200" cy="2205"/>
          </a:xfrm>
        </p:grpSpPr>
        <p:pic>
          <p:nvPicPr>
            <p:cNvPr id="7" name="Picture 11" descr="CATALA SEBASTIEN_CT_20050511_141808_9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" y="2115"/>
              <a:ext cx="2200" cy="220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649" y="2157"/>
              <a:ext cx="803" cy="13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" name="Espace réservé du texte 4"/>
          <p:cNvSpPr txBox="1">
            <a:spLocks/>
          </p:cNvSpPr>
          <p:nvPr/>
        </p:nvSpPr>
        <p:spPr>
          <a:xfrm>
            <a:off x="951298" y="6474417"/>
            <a:ext cx="8787539" cy="25203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100" dirty="0">
                <a:solidFill>
                  <a:schemeClr val="bg1">
                    <a:lumMod val="50000"/>
                  </a:schemeClr>
                </a:solidFill>
              </a:rPr>
              <a:t>Flume PA, Chest 2003. 123:217-21 - 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Lord RW et al.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Paed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Respir Rev 2016;20(Suppl):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30-33.</a:t>
            </a:r>
            <a:endParaRPr lang="da-DK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67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Le </a:t>
            </a:r>
            <a:r>
              <a:rPr lang="fr-FR" dirty="0"/>
              <a:t>pneumothorax - Prise en charge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525" y="1260871"/>
            <a:ext cx="8058150" cy="5795319"/>
          </a:xfrm>
        </p:spPr>
        <p:txBody>
          <a:bodyPr anchor="ctr">
            <a:noAutofit/>
          </a:bodyPr>
          <a:lstStyle/>
          <a:p>
            <a:r>
              <a:rPr lang="fr-FR" sz="2000" dirty="0">
                <a:solidFill>
                  <a:srgbClr val="2C93E5"/>
                </a:solidFill>
              </a:rPr>
              <a:t>Hospitalisation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Repos au lit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Antalgiques pour maintenir la kinésithérapie de drainage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Drainage en urgence, ± dirigé par TDM thorax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Antibiothérapie systématique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Haut risque de récidive dans l’année (50-90 %)  </a:t>
            </a:r>
            <a:br>
              <a:rPr lang="fr-FR" sz="2000" dirty="0">
                <a:solidFill>
                  <a:srgbClr val="2C93E5"/>
                </a:solidFill>
              </a:rPr>
            </a:br>
            <a:r>
              <a:rPr lang="fr-FR" sz="2000" dirty="0">
                <a:solidFill>
                  <a:srgbClr val="2C93E5"/>
                </a:solidFill>
              </a:rPr>
              <a:t>Discussion au cas par cas d’une symphyse sous thoracoscopie en cas de récidive </a:t>
            </a:r>
          </a:p>
          <a:p>
            <a:endParaRPr lang="fr-FR" dirty="0"/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0" name="Espace réservé du texte 4"/>
          <p:cNvSpPr txBox="1">
            <a:spLocks/>
          </p:cNvSpPr>
          <p:nvPr/>
        </p:nvSpPr>
        <p:spPr>
          <a:xfrm>
            <a:off x="951298" y="6474417"/>
            <a:ext cx="8787539" cy="25203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100" dirty="0">
                <a:solidFill>
                  <a:schemeClr val="bg1">
                    <a:lumMod val="50000"/>
                  </a:schemeClr>
                </a:solidFill>
              </a:rPr>
              <a:t>Flume PA, Chest 2003. 123:217-21 - 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Lord RW et al.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Paed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Respir Rev 2016;20(Suppl):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30-33.</a:t>
            </a:r>
            <a:endParaRPr lang="da-DK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956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L’hémoptysie = urgence potentiellement vitale, </a:t>
            </a:r>
            <a:br>
              <a:rPr lang="fr-FR" sz="2400" dirty="0"/>
            </a:br>
            <a:r>
              <a:rPr lang="fr-FR" sz="2400" dirty="0"/>
              <a:t>ne jamais négliger !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652714" y="1417128"/>
            <a:ext cx="7886700" cy="4904217"/>
          </a:xfrm>
        </p:spPr>
        <p:txBody>
          <a:bodyPr>
            <a:normAutofit/>
          </a:bodyPr>
          <a:lstStyle/>
          <a:p>
            <a:r>
              <a:rPr lang="fr-FR" sz="2000" dirty="0"/>
              <a:t>Elle est fréquente</a:t>
            </a:r>
          </a:p>
          <a:p>
            <a:r>
              <a:rPr lang="fr-FR" sz="2000" dirty="0"/>
              <a:t>Expectoration de sang rouge vif </a:t>
            </a:r>
          </a:p>
          <a:p>
            <a:r>
              <a:rPr lang="fr-FR" sz="2000" dirty="0"/>
              <a:t>Quantité variable et difficile à évaluer, habituellement chez les patients les plus âgés à fonction respiratoire altérée </a:t>
            </a:r>
            <a:r>
              <a:rPr lang="fr-FR" sz="2000" u="sng" dirty="0"/>
              <a:t>MAIS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Peut être massive pour 5 % des patients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Si massive, dans 25 % des cas chez patient &lt; 18 ans et 10 % surviennent avec un VEMS normal</a:t>
            </a:r>
          </a:p>
          <a:p>
            <a:r>
              <a:rPr lang="fr-FR" sz="2000" dirty="0"/>
              <a:t>Consensus = pas d’endoscopie systématique en 1</a:t>
            </a:r>
            <a:r>
              <a:rPr lang="fr-FR" sz="2000" baseline="30000" dirty="0"/>
              <a:t>ère</a:t>
            </a:r>
            <a:r>
              <a:rPr lang="fr-FR" sz="2000" dirty="0"/>
              <a:t> intention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Topographie inutile et difficile 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Risque de mauvaise tolérance, voire d’insuffisance respiratoire aiguë</a:t>
            </a:r>
            <a:endParaRPr lang="fr-FR" sz="1900" dirty="0">
              <a:solidFill>
                <a:srgbClr val="2C93E5"/>
              </a:solidFill>
            </a:endParaRPr>
          </a:p>
          <a:p>
            <a:endParaRPr lang="fr-FR" dirty="0"/>
          </a:p>
        </p:txBody>
      </p:sp>
      <p:sp>
        <p:nvSpPr>
          <p:cNvPr id="8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AB4202DB-FE5E-D745-9EF5-716D87CFBCA3}"/>
              </a:ext>
            </a:extLst>
          </p:cNvPr>
          <p:cNvSpPr txBox="1">
            <a:spLocks/>
          </p:cNvSpPr>
          <p:nvPr/>
        </p:nvSpPr>
        <p:spPr>
          <a:xfrm>
            <a:off x="951298" y="6474417"/>
            <a:ext cx="8787539" cy="25203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100" dirty="0">
                <a:solidFill>
                  <a:schemeClr val="bg1">
                    <a:lumMod val="50000"/>
                  </a:schemeClr>
                </a:solidFill>
              </a:rPr>
              <a:t>Flume PA, Chest 2003. 123:217-21 - 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Lord RW et al.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Paed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Respir Rev 2016;20(Suppl):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30-33.</a:t>
            </a:r>
            <a:endParaRPr lang="da-DK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0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L’hémoptysie </a:t>
            </a:r>
            <a:r>
              <a:rPr lang="fr-FR" dirty="0"/>
              <a:t>- Prise en charge </a:t>
            </a:r>
            <a:endParaRPr lang="fr-FR" sz="24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628650" y="1272746"/>
            <a:ext cx="7886700" cy="490421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C93E5"/>
                </a:solidFill>
              </a:rPr>
              <a:t>Elle dépend de l’abondance et de l’atteinte sous jacente </a:t>
            </a: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C93E5"/>
                </a:solidFill>
              </a:rPr>
              <a:t>Antibiothérapie, acide tranexamique, maintien des traitements de fond, arrêt des AINS, des anticoagulants et antiagrégants si le patient en prend</a:t>
            </a: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C93E5"/>
                </a:solidFill>
              </a:rPr>
              <a:t>Hospitalisation, embolisation selon la sévérité et au cas pas cas</a:t>
            </a: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C93E5"/>
                </a:solidFill>
              </a:rPr>
              <a:t>Maintien de la kinésithérapie de drainage bronchique et de la Ventilation Non Invasive</a:t>
            </a: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2C93E5"/>
                </a:solidFill>
              </a:rPr>
              <a:t>L’arrêt transitoire des nébulisations se décide au cas par cas</a:t>
            </a: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8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AB4202DB-FE5E-D745-9EF5-716D87CFBCA3}"/>
              </a:ext>
            </a:extLst>
          </p:cNvPr>
          <p:cNvSpPr txBox="1">
            <a:spLocks/>
          </p:cNvSpPr>
          <p:nvPr/>
        </p:nvSpPr>
        <p:spPr>
          <a:xfrm>
            <a:off x="951298" y="6474417"/>
            <a:ext cx="8787539" cy="25203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100" dirty="0">
                <a:solidFill>
                  <a:schemeClr val="bg1">
                    <a:lumMod val="50000"/>
                  </a:schemeClr>
                </a:solidFill>
              </a:rPr>
              <a:t>Flume PA, Chest 2003. 123:217-21 - 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Lord RW et al.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Paed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Respir Rev 2016;20(Suppl):</a:t>
            </a: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30-33.</a:t>
            </a:r>
            <a:endParaRPr lang="da-DK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6072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L’ABPA : les critères classiques de diagnostic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272746"/>
            <a:ext cx="8335963" cy="490421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Dégradation clinique aiguë ou </a:t>
            </a:r>
            <a:r>
              <a:rPr lang="fr-FR" dirty="0" err="1"/>
              <a:t>sub-aiguë</a:t>
            </a:r>
            <a:r>
              <a:rPr lang="fr-FR" dirty="0"/>
              <a:t> :</a:t>
            </a:r>
            <a:br>
              <a:rPr lang="fr-FR" dirty="0"/>
            </a:br>
            <a:r>
              <a:rPr lang="fr-FR" sz="1600" dirty="0">
                <a:solidFill>
                  <a:srgbClr val="2C93E5"/>
                </a:solidFill>
              </a:rPr>
              <a:t>Toux, </a:t>
            </a:r>
            <a:r>
              <a:rPr lang="fr-FR" sz="1600" dirty="0" err="1">
                <a:solidFill>
                  <a:srgbClr val="2C93E5"/>
                </a:solidFill>
              </a:rPr>
              <a:t>sibilances</a:t>
            </a:r>
            <a:r>
              <a:rPr lang="fr-FR" sz="1600" dirty="0">
                <a:solidFill>
                  <a:srgbClr val="2C93E5"/>
                </a:solidFill>
              </a:rPr>
              <a:t>, intolérance à l’exercice, asthme induit par l’exercice, </a:t>
            </a:r>
            <a:br>
              <a:rPr lang="fr-FR" sz="1600" dirty="0">
                <a:solidFill>
                  <a:srgbClr val="2C93E5"/>
                </a:solidFill>
              </a:rPr>
            </a:br>
            <a:r>
              <a:rPr lang="fr-FR" sz="1600" dirty="0">
                <a:solidFill>
                  <a:srgbClr val="2C93E5"/>
                </a:solidFill>
              </a:rPr>
              <a:t>déclin du VEMS, majoration de la bronchorrhée</a:t>
            </a:r>
          </a:p>
          <a:p>
            <a:pPr>
              <a:lnSpc>
                <a:spcPct val="100000"/>
              </a:lnSpc>
            </a:pPr>
            <a:endParaRPr lang="fr-FR" sz="1600" dirty="0"/>
          </a:p>
          <a:p>
            <a:pPr>
              <a:lnSpc>
                <a:spcPct val="100000"/>
              </a:lnSpc>
            </a:pPr>
            <a:r>
              <a:rPr lang="fr-FR" dirty="0"/>
              <a:t>+ IgE totales &gt; 1000 IU/</a:t>
            </a:r>
            <a:r>
              <a:rPr lang="fr-FR" dirty="0" err="1"/>
              <a:t>mL</a:t>
            </a:r>
            <a:r>
              <a:rPr lang="fr-FR" dirty="0"/>
              <a:t> (2400 </a:t>
            </a:r>
            <a:r>
              <a:rPr lang="fr-FR" dirty="0" err="1"/>
              <a:t>ng</a:t>
            </a:r>
            <a:r>
              <a:rPr lang="fr-FR" dirty="0"/>
              <a:t>/</a:t>
            </a:r>
            <a:r>
              <a:rPr lang="fr-FR" dirty="0" err="1"/>
              <a:t>mL</a:t>
            </a:r>
            <a:r>
              <a:rPr lang="fr-FR" dirty="0"/>
              <a:t>), en dehors de toute corticothérapie </a:t>
            </a:r>
          </a:p>
          <a:p>
            <a:pPr>
              <a:lnSpc>
                <a:spcPct val="100000"/>
              </a:lnSpc>
            </a:pPr>
            <a:endParaRPr lang="fr-FR" dirty="0"/>
          </a:p>
          <a:p>
            <a:pPr>
              <a:lnSpc>
                <a:spcPct val="100000"/>
              </a:lnSpc>
            </a:pPr>
            <a:r>
              <a:rPr lang="fr-FR" dirty="0"/>
              <a:t>+ hypersensibilité immédiate à Aspergillus </a:t>
            </a:r>
            <a:br>
              <a:rPr lang="fr-FR" dirty="0"/>
            </a:br>
            <a:r>
              <a:rPr lang="fr-FR" sz="1800" dirty="0"/>
              <a:t>(présence d’IgE anti- </a:t>
            </a:r>
            <a:r>
              <a:rPr lang="fr-FR" sz="1800" i="1" dirty="0"/>
              <a:t>A. </a:t>
            </a:r>
            <a:r>
              <a:rPr lang="fr-FR" sz="1800" i="1" dirty="0" err="1"/>
              <a:t>fumigatus</a:t>
            </a:r>
            <a:r>
              <a:rPr lang="fr-FR" sz="1800" i="1" dirty="0"/>
              <a:t> </a:t>
            </a:r>
            <a:r>
              <a:rPr lang="fr-FR" sz="1800" dirty="0"/>
              <a:t>sériques ou par </a:t>
            </a:r>
            <a:r>
              <a:rPr lang="fr-FR" sz="1800" i="1" dirty="0" err="1"/>
              <a:t>prick</a:t>
            </a:r>
            <a:r>
              <a:rPr lang="fr-FR" sz="1800" i="1" dirty="0"/>
              <a:t> test </a:t>
            </a:r>
            <a:br>
              <a:rPr lang="fr-FR" sz="1800" i="1" dirty="0"/>
            </a:br>
            <a:r>
              <a:rPr lang="fr-FR" sz="1800" dirty="0"/>
              <a:t>en dehors de toute prise d’</a:t>
            </a:r>
            <a:r>
              <a:rPr lang="fr-FR" sz="1800" dirty="0" err="1"/>
              <a:t>anti-histaminique</a:t>
            </a:r>
            <a:r>
              <a:rPr lang="fr-FR" sz="1800" dirty="0"/>
              <a:t>) </a:t>
            </a:r>
          </a:p>
          <a:p>
            <a:pPr>
              <a:lnSpc>
                <a:spcPct val="100000"/>
              </a:lnSpc>
            </a:pPr>
            <a:endParaRPr lang="fr-FR" sz="1800" dirty="0"/>
          </a:p>
          <a:p>
            <a:pPr>
              <a:lnSpc>
                <a:spcPct val="100000"/>
              </a:lnSpc>
            </a:pPr>
            <a:r>
              <a:rPr lang="fr-FR" dirty="0"/>
              <a:t>+ présence </a:t>
            </a:r>
            <a:r>
              <a:rPr lang="fr-FR" dirty="0" err="1"/>
              <a:t>d’Ac</a:t>
            </a:r>
            <a:r>
              <a:rPr lang="fr-FR" dirty="0"/>
              <a:t> précipitants </a:t>
            </a:r>
            <a:r>
              <a:rPr lang="fr-FR" dirty="0" err="1"/>
              <a:t>anti-</a:t>
            </a:r>
            <a:r>
              <a:rPr lang="fr-FR" i="1" dirty="0" err="1"/>
              <a:t>A</a:t>
            </a:r>
            <a:r>
              <a:rPr lang="fr-FR" i="1" dirty="0"/>
              <a:t>. </a:t>
            </a:r>
            <a:r>
              <a:rPr lang="fr-FR" i="1" dirty="0" err="1"/>
              <a:t>fumigatus</a:t>
            </a:r>
            <a:r>
              <a:rPr lang="fr-FR" i="1" dirty="0"/>
              <a:t> </a:t>
            </a:r>
          </a:p>
          <a:p>
            <a:pPr>
              <a:lnSpc>
                <a:spcPct val="100000"/>
              </a:lnSpc>
            </a:pPr>
            <a:endParaRPr lang="fr-FR" i="1" dirty="0"/>
          </a:p>
          <a:p>
            <a:pPr>
              <a:lnSpc>
                <a:spcPct val="100000"/>
              </a:lnSpc>
            </a:pPr>
            <a:r>
              <a:rPr lang="fr-FR" dirty="0"/>
              <a:t>+ anomalies radiologiques d’apparition récente sur le cliché thoracique </a:t>
            </a:r>
            <a:r>
              <a:rPr lang="fr-FR" sz="1800" dirty="0"/>
              <a:t>(infiltrats ou impactions, souvent proximales) </a:t>
            </a:r>
            <a:r>
              <a:rPr lang="fr-FR" dirty="0"/>
              <a:t>ou bronchiectasies sur le TDM thorax non régressifs après antibiothérapie et optimisation du drainage bronchique</a:t>
            </a:r>
          </a:p>
          <a:p>
            <a:pPr>
              <a:lnSpc>
                <a:spcPct val="100000"/>
              </a:lnSpc>
            </a:pPr>
            <a:endParaRPr lang="fr-FR" dirty="0"/>
          </a:p>
          <a:p>
            <a:pPr>
              <a:lnSpc>
                <a:spcPct val="100000"/>
              </a:lnSpc>
            </a:pPr>
            <a:r>
              <a:rPr lang="fr-FR" dirty="0"/>
              <a:t>+ </a:t>
            </a:r>
            <a:r>
              <a:rPr lang="fr-FR" dirty="0" err="1"/>
              <a:t>hyperéosinophilie</a:t>
            </a:r>
            <a:r>
              <a:rPr lang="fr-FR" dirty="0"/>
              <a:t> </a:t>
            </a:r>
          </a:p>
        </p:txBody>
      </p:sp>
      <p:sp>
        <p:nvSpPr>
          <p:cNvPr id="8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Espace réservé du texte 4"/>
          <p:cNvSpPr txBox="1">
            <a:spLocks/>
          </p:cNvSpPr>
          <p:nvPr/>
        </p:nvSpPr>
        <p:spPr>
          <a:xfrm>
            <a:off x="1007886" y="6375615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ABPA :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Allergic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bronchopulmonary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aspergillosis</a:t>
            </a:r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Stevens DA et al. ABPA and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Cystic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Fibrosis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Clin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Infect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Dis.  2003:37 (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Suppl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3). S225-64 </a:t>
            </a:r>
          </a:p>
        </p:txBody>
      </p:sp>
    </p:spTree>
    <p:extLst>
      <p:ext uri="{BB962C8B-B14F-4D97-AF65-F5344CB8AC3E}">
        <p14:creationId xmlns:p14="http://schemas.microsoft.com/office/powerpoint/2010/main" val="325346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5562C-55B1-46DD-B934-AF267B81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La prise en charge de l’ABPA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071E1F-C5C4-454B-BAAF-CCA51894E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Repose sur la corticothérapie : </a:t>
            </a:r>
            <a:r>
              <a:rPr lang="fr-FR" sz="2000" i="1" dirty="0"/>
              <a:t>per os </a:t>
            </a:r>
            <a:r>
              <a:rPr lang="fr-FR" sz="2000" dirty="0"/>
              <a:t>voire en </a:t>
            </a:r>
            <a:r>
              <a:rPr lang="fr-FR" sz="2000" i="1" dirty="0"/>
              <a:t>bolus</a:t>
            </a:r>
            <a:r>
              <a:rPr lang="fr-FR" sz="2000" dirty="0"/>
              <a:t>, relais CSI</a:t>
            </a:r>
          </a:p>
          <a:p>
            <a:endParaRPr lang="fr-FR" sz="2000" dirty="0"/>
          </a:p>
          <a:p>
            <a:r>
              <a:rPr lang="fr-FR" sz="2000" dirty="0"/>
              <a:t>La place des antifongiques est à préciser : 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Épargne en corticoïdes ? 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Bénéfice/risque à évaluer</a:t>
            </a:r>
          </a:p>
          <a:p>
            <a:pPr lvl="2"/>
            <a:r>
              <a:rPr lang="fr-FR" sz="1800" dirty="0">
                <a:solidFill>
                  <a:srgbClr val="2C93E5"/>
                </a:solidFill>
              </a:rPr>
              <a:t>Suivi pharmacocinétique – multiples interactions médicamenteuses notamment avec les modulateurs du CFTR</a:t>
            </a:r>
          </a:p>
          <a:p>
            <a:pPr lvl="2"/>
            <a:r>
              <a:rPr lang="fr-FR" sz="1800" dirty="0">
                <a:solidFill>
                  <a:srgbClr val="2C93E5"/>
                </a:solidFill>
              </a:rPr>
              <a:t>Intolérances médicamenteuses hépatiques, cutanées…</a:t>
            </a:r>
          </a:p>
          <a:p>
            <a:pPr lvl="2"/>
            <a:r>
              <a:rPr lang="fr-FR" sz="1800" dirty="0">
                <a:solidFill>
                  <a:srgbClr val="2C93E5"/>
                </a:solidFill>
              </a:rPr>
              <a:t>Risque d’émergence de résistance aux </a:t>
            </a:r>
            <a:r>
              <a:rPr lang="fr-FR" sz="1800" dirty="0" err="1">
                <a:solidFill>
                  <a:srgbClr val="2C93E5"/>
                </a:solidFill>
              </a:rPr>
              <a:t>azolés</a:t>
            </a:r>
            <a:endParaRPr lang="fr-FR" sz="1800" dirty="0">
              <a:solidFill>
                <a:srgbClr val="2C93E5"/>
              </a:solidFill>
            </a:endParaRPr>
          </a:p>
          <a:p>
            <a:pPr lvl="2"/>
            <a:endParaRPr lang="fr-FR" dirty="0"/>
          </a:p>
          <a:p>
            <a:r>
              <a:rPr lang="fr-FR" sz="2000" dirty="0"/>
              <a:t>Intérêt des biothérapies de l’asthme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Intérêt des </a:t>
            </a:r>
            <a:r>
              <a:rPr lang="fr-FR" sz="2000" dirty="0" err="1">
                <a:solidFill>
                  <a:srgbClr val="2C93E5"/>
                </a:solidFill>
              </a:rPr>
              <a:t>anti-IgE</a:t>
            </a:r>
            <a:r>
              <a:rPr lang="fr-FR" sz="2000" dirty="0">
                <a:solidFill>
                  <a:srgbClr val="2C93E5"/>
                </a:solidFill>
              </a:rPr>
              <a:t> (</a:t>
            </a:r>
            <a:r>
              <a:rPr lang="fr-FR" sz="1800" dirty="0" err="1">
                <a:solidFill>
                  <a:srgbClr val="2C93E5"/>
                </a:solidFill>
              </a:rPr>
              <a:t>omalizumab</a:t>
            </a:r>
            <a:r>
              <a:rPr lang="fr-FR" sz="2000" dirty="0">
                <a:solidFill>
                  <a:srgbClr val="2C93E5"/>
                </a:solidFill>
              </a:rPr>
              <a:t>)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Anticorps monoclonal anti-IL5 (</a:t>
            </a:r>
            <a:r>
              <a:rPr lang="fr-FR" sz="1800" i="1" dirty="0" err="1">
                <a:solidFill>
                  <a:srgbClr val="2C93E5"/>
                </a:solidFill>
              </a:rPr>
              <a:t>mepolizumab</a:t>
            </a:r>
            <a:r>
              <a:rPr lang="fr-FR" sz="2000" dirty="0">
                <a:solidFill>
                  <a:srgbClr val="2C93E5"/>
                </a:solidFill>
              </a:rPr>
              <a:t>) notamment à titre d’épargne en corticoïdes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CF466D-B8E9-42BE-95AE-51C9D20D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F1AF287-2D2A-490C-B562-73150A9A172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72274" y="6361328"/>
            <a:ext cx="6144228" cy="35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</a:rPr>
              <a:t>Bui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 S et al,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</a:rPr>
              <a:t>Rev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 Mal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</a:rPr>
              <a:t>Respir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 2021; 38(10): 466-476 – Nove-Josserand R et al,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</a:rPr>
              <a:t>Pediatr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</a:rPr>
              <a:t>Pulmonol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 2017 ; 52 : 190-7  -  Boyle M et al, </a:t>
            </a:r>
            <a:r>
              <a:rPr lang="en-US" sz="1000" i="1" dirty="0" err="1">
                <a:solidFill>
                  <a:schemeClr val="bg1">
                    <a:lumMod val="50000"/>
                  </a:schemeClr>
                </a:solidFill>
              </a:rPr>
              <a:t>Respirology</a:t>
            </a:r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 Case Reports, 9 (1), 2021, e00696</a:t>
            </a:r>
            <a:endParaRPr lang="fr-FR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0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La découverte d’un diabète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Souvent mal vécue car le diabète est considéré comme la « pathologie en sus », </a:t>
            </a:r>
            <a:br>
              <a:rPr lang="fr-FR" dirty="0"/>
            </a:br>
            <a:r>
              <a:rPr lang="fr-FR" dirty="0"/>
              <a:t>« la goutte d’eau »…</a:t>
            </a:r>
          </a:p>
          <a:p>
            <a:pPr lvl="1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19 % des adolescents</a:t>
            </a:r>
          </a:p>
          <a:p>
            <a:pPr lvl="1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&gt; 50 % des adultes</a:t>
            </a:r>
          </a:p>
          <a:p>
            <a:pPr lvl="1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Facteurs de risque : âge, génotype (mutations classe I et II), insuffisance pancréatique exocrine, genre féminin, infections récidivantes, atteinte hépatique, corticothérapie, …</a:t>
            </a:r>
          </a:p>
          <a:p>
            <a:pPr lvl="1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Généralement considéré comme lourd à gérer</a:t>
            </a:r>
          </a:p>
          <a:p>
            <a:pPr lvl="2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Contraintes d’horaires, alimentaires, de contrôles, d’injections</a:t>
            </a:r>
          </a:p>
          <a:p>
            <a:pPr lvl="2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Parfois refus de l’insuline ou faite sans contrôle</a:t>
            </a:r>
          </a:p>
          <a:p>
            <a:pPr lvl="2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Changement de mode alimentaire nécessaire mal perçu</a:t>
            </a:r>
          </a:p>
          <a:p>
            <a:pPr lvl="1">
              <a:lnSpc>
                <a:spcPct val="130000"/>
              </a:lnSpc>
            </a:pPr>
            <a:r>
              <a:rPr lang="fr-FR" sz="1900" dirty="0">
                <a:solidFill>
                  <a:srgbClr val="2C93E5"/>
                </a:solidFill>
              </a:rPr>
              <a:t>Temps d’adaptation souvent &gt; 1 an</a:t>
            </a:r>
          </a:p>
          <a:p>
            <a:pPr lvl="1"/>
            <a:endParaRPr lang="fr-FR" sz="1900" dirty="0">
              <a:solidFill>
                <a:srgbClr val="2C93E5"/>
              </a:solidFill>
            </a:endParaRPr>
          </a:p>
          <a:p>
            <a:r>
              <a:rPr lang="fr-FR" dirty="0"/>
              <a:t>Diabète déséquilibré = facteur pronostic indépendant de mortalité</a:t>
            </a:r>
          </a:p>
          <a:p>
            <a:endParaRPr lang="fr-FR" dirty="0"/>
          </a:p>
          <a:p>
            <a:r>
              <a:rPr lang="fr-FR" dirty="0"/>
              <a:t>Apport ++ du monitoring continu de la glycémie par capteur transcutané</a:t>
            </a:r>
          </a:p>
          <a:p>
            <a:pPr lvl="1"/>
            <a:r>
              <a:rPr lang="fr-FR" sz="1900" dirty="0">
                <a:solidFill>
                  <a:srgbClr val="2C93E5"/>
                </a:solidFill>
              </a:rPr>
              <a:t>↗ acceptabilité d’un suivi, optimisation contrôle glycémique</a:t>
            </a:r>
          </a:p>
        </p:txBody>
      </p:sp>
      <p:sp>
        <p:nvSpPr>
          <p:cNvPr id="6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Espace réservé du texte 4"/>
          <p:cNvSpPr txBox="1">
            <a:spLocks/>
          </p:cNvSpPr>
          <p:nvPr/>
        </p:nvSpPr>
        <p:spPr>
          <a:xfrm>
            <a:off x="1024237" y="6399905"/>
            <a:ext cx="6267814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Kelly A, 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J </a:t>
            </a:r>
            <a:r>
              <a:rPr lang="es-ES_tradnl" dirty="0" err="1">
                <a:solidFill>
                  <a:schemeClr val="bg1">
                    <a:lumMod val="50000"/>
                  </a:schemeClr>
                </a:solidFill>
              </a:rPr>
              <a:t>Cyst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dirty="0" err="1">
                <a:solidFill>
                  <a:schemeClr val="bg1">
                    <a:lumMod val="50000"/>
                  </a:schemeClr>
                </a:solidFill>
              </a:rPr>
              <a:t>Fibros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. 2013 ;12:318-31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; Chamnan P, Diabetes Care 2010 ;33,:311-6; Chan CL et al, J Cyst Fib 2019 ; S25-S31 ; Codere L et al, 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Front.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Endocrinol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12:702823. 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doi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10.3389/fendo.2021.702823</a:t>
            </a:r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78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dirty="0"/>
              <a:t>L’amaigrissement - la dénutrition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L’amaigrissement passe souvent inaperçu par le patient ou ses proches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Perte de la masse maigre 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C</a:t>
            </a:r>
            <a:r>
              <a:rPr lang="fr-FR" sz="1700">
                <a:solidFill>
                  <a:srgbClr val="2C93E5"/>
                </a:solidFill>
              </a:rPr>
              <a:t>auses </a:t>
            </a:r>
            <a:r>
              <a:rPr lang="fr-FR" sz="1700" dirty="0">
                <a:solidFill>
                  <a:srgbClr val="2C93E5"/>
                </a:solidFill>
              </a:rPr>
              <a:t>souvent multifactorielles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Activité professionnelle +++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Alimentation inadaptée en quantité et qualité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Anorexie progressive parfois 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Diabète mal contrôlé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Risque de dénutrition ++</a:t>
            </a:r>
          </a:p>
          <a:p>
            <a:pPr lvl="1"/>
            <a:endParaRPr lang="fr-FR" sz="1000" dirty="0"/>
          </a:p>
          <a:p>
            <a:r>
              <a:rPr lang="fr-FR" sz="2000" dirty="0"/>
              <a:t>Facteur indépendant de mortalité</a:t>
            </a:r>
            <a:endParaRPr lang="es-ES" sz="2000" dirty="0"/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Justifie une approche agressive précoce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Compléments nutritionnels </a:t>
            </a:r>
          </a:p>
          <a:p>
            <a:pPr lvl="2"/>
            <a:r>
              <a:rPr lang="fr-FR" sz="1700" i="1" dirty="0">
                <a:solidFill>
                  <a:srgbClr val="2C93E5"/>
                </a:solidFill>
              </a:rPr>
              <a:t>Nutrition </a:t>
            </a:r>
            <a:r>
              <a:rPr lang="fr-FR" sz="1700" i="1" dirty="0" err="1">
                <a:solidFill>
                  <a:srgbClr val="2C93E5"/>
                </a:solidFill>
              </a:rPr>
              <a:t>entérale</a:t>
            </a:r>
            <a:r>
              <a:rPr lang="fr-FR" sz="1700" i="1" dirty="0">
                <a:solidFill>
                  <a:srgbClr val="2C93E5"/>
                </a:solidFill>
              </a:rPr>
              <a:t> par SNG ou </a:t>
            </a:r>
            <a:r>
              <a:rPr lang="fr-FR" sz="1700" i="1" dirty="0" err="1">
                <a:solidFill>
                  <a:srgbClr val="2C93E5"/>
                </a:solidFill>
              </a:rPr>
              <a:t>gastrostomie</a:t>
            </a:r>
            <a:endParaRPr lang="fr-FR" sz="1700" i="1" dirty="0">
              <a:solidFill>
                <a:srgbClr val="2C93E5"/>
              </a:solidFill>
            </a:endParaRPr>
          </a:p>
          <a:p>
            <a:pPr lvl="3"/>
            <a:r>
              <a:rPr lang="fr-FR" sz="1700" i="1" dirty="0">
                <a:solidFill>
                  <a:srgbClr val="2C93E5"/>
                </a:solidFill>
              </a:rPr>
              <a:t>Risque de décompensation d’IHC (</a:t>
            </a:r>
            <a:r>
              <a:rPr lang="fr-FR" sz="1700" i="1" dirty="0" err="1">
                <a:solidFill>
                  <a:srgbClr val="2C93E5"/>
                </a:solidFill>
              </a:rPr>
              <a:t>Intolerance</a:t>
            </a:r>
            <a:r>
              <a:rPr lang="fr-FR" sz="1700" i="1" dirty="0">
                <a:solidFill>
                  <a:srgbClr val="2C93E5"/>
                </a:solidFill>
              </a:rPr>
              <a:t> hydrates de carbone) contrôlée jusque là</a:t>
            </a:r>
          </a:p>
          <a:p>
            <a:pPr lvl="1"/>
            <a:r>
              <a:rPr lang="fr-FR" sz="1700" dirty="0">
                <a:solidFill>
                  <a:srgbClr val="2C93E5"/>
                </a:solidFill>
              </a:rPr>
              <a:t>Absence de dénutrition = facteur de survie en attente de greffe et post-greffe</a:t>
            </a:r>
          </a:p>
        </p:txBody>
      </p:sp>
      <p:sp>
        <p:nvSpPr>
          <p:cNvPr id="6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4211-C31A-4559-85EB-147DCA8A3AF4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7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Corey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M, J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Clin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Epidemiol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1988, 41(6):583-91 ; Lai HJ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Curr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Opin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Pulm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Med. 200612(6):422-7 ;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Hollander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FM, </a:t>
            </a:r>
            <a:r>
              <a:rPr lang="es-ES_trad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 </a:t>
            </a:r>
            <a:r>
              <a:rPr lang="es-ES_trad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Cyst</a:t>
            </a:r>
            <a:r>
              <a:rPr lang="es-ES_trad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Fibros</a:t>
            </a:r>
            <a:r>
              <a:rPr lang="es-ES_trad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2014 Mar;13(2):212-8.</a:t>
            </a:r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73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FR" sz="3200" b="1" dirty="0"/>
              <a:t>1. Les risques aigus d’aggravation clinique et leur prise en charge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200" dirty="0">
                <a:solidFill>
                  <a:srgbClr val="016284"/>
                </a:solidFill>
              </a:rPr>
              <a:t>2. Les grandes étapes et leurs risques</a:t>
            </a:r>
            <a:br>
              <a:rPr lang="fr-FR" sz="3200" dirty="0">
                <a:solidFill>
                  <a:srgbClr val="016284"/>
                </a:solidFill>
              </a:rPr>
            </a:br>
            <a:r>
              <a:rPr lang="fr-FR" sz="3200" dirty="0">
                <a:solidFill>
                  <a:srgbClr val="016284"/>
                </a:solidFill>
              </a:rPr>
              <a:t>Comment les accompagner ?</a:t>
            </a:r>
            <a:endParaRPr lang="fr-FR" sz="3200" b="1" dirty="0"/>
          </a:p>
        </p:txBody>
      </p:sp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0" y="39452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small" dirty="0">
                <a:solidFill>
                  <a:schemeClr val="bg1"/>
                </a:solidFill>
                <a:ea typeface="+mj-ea"/>
                <a:cs typeface="+mj-cs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12126869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 (Partie 1) </a:t>
            </a:r>
            <a:r>
              <a:rPr lang="fr-FR" sz="1200" i="1" dirty="0"/>
              <a:t>Les risques aigus d’aggravation clinique et leur 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Registre </a:t>
            </a:r>
            <a:r>
              <a:rPr lang="da-DK" sz="1100" dirty="0" err="1"/>
              <a:t>Français</a:t>
            </a:r>
            <a:r>
              <a:rPr lang="da-DK" sz="1100" dirty="0"/>
              <a:t> de la </a:t>
            </a:r>
            <a:r>
              <a:rPr lang="da-DK" sz="1100" dirty="0" err="1"/>
              <a:t>mucoviscidose</a:t>
            </a:r>
            <a:r>
              <a:rPr lang="da-DK" sz="1100" dirty="0"/>
              <a:t> 2019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Abbott J, </a:t>
            </a:r>
            <a:r>
              <a:rPr lang="da-DK" sz="1100" dirty="0" err="1"/>
              <a:t>What</a:t>
            </a:r>
            <a:r>
              <a:rPr lang="da-DK" sz="1100" dirty="0"/>
              <a:t> </a:t>
            </a:r>
            <a:r>
              <a:rPr lang="da-DK" sz="1100" dirty="0" err="1"/>
              <a:t>defines</a:t>
            </a:r>
            <a:r>
              <a:rPr lang="da-DK" sz="1100" dirty="0"/>
              <a:t> a </a:t>
            </a:r>
            <a:r>
              <a:rPr lang="da-DK" sz="1100" dirty="0" err="1"/>
              <a:t>pulmonary</a:t>
            </a:r>
            <a:r>
              <a:rPr lang="da-DK" sz="1100" dirty="0"/>
              <a:t> </a:t>
            </a:r>
            <a:r>
              <a:rPr lang="da-DK" sz="1100" dirty="0" err="1"/>
              <a:t>exacerbation</a:t>
            </a:r>
            <a:r>
              <a:rPr lang="da-DK" sz="1100" dirty="0"/>
              <a:t>? The perceptions of </a:t>
            </a:r>
            <a:r>
              <a:rPr lang="da-DK" sz="1100" dirty="0" err="1"/>
              <a:t>adults</a:t>
            </a:r>
            <a:r>
              <a:rPr lang="da-DK" sz="1100" dirty="0"/>
              <a:t> with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fibrosisJ</a:t>
            </a:r>
            <a:r>
              <a:rPr lang="da-DK" sz="1100" dirty="0"/>
              <a:t> </a:t>
            </a:r>
            <a:r>
              <a:rPr lang="da-DK" sz="1100" dirty="0" err="1"/>
              <a:t>Cyst</a:t>
            </a:r>
            <a:r>
              <a:rPr lang="da-DK" sz="1100" dirty="0"/>
              <a:t> </a:t>
            </a:r>
            <a:r>
              <a:rPr lang="da-DK" sz="1100" dirty="0" err="1"/>
              <a:t>Fibros</a:t>
            </a:r>
            <a:r>
              <a:rPr lang="da-DK" sz="1100" dirty="0"/>
              <a:t>.  2009 8(5):356-9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Bremont</a:t>
            </a:r>
            <a:r>
              <a:rPr lang="da-DK" sz="1100" dirty="0"/>
              <a:t> F, </a:t>
            </a:r>
            <a:r>
              <a:rPr lang="da-DK" sz="1100" dirty="0" err="1"/>
              <a:t>Clinical</a:t>
            </a:r>
            <a:r>
              <a:rPr lang="da-DK" sz="1100" dirty="0"/>
              <a:t> </a:t>
            </a:r>
            <a:r>
              <a:rPr lang="da-DK" sz="1100" dirty="0" err="1"/>
              <a:t>criteria</a:t>
            </a:r>
            <a:r>
              <a:rPr lang="da-DK" sz="1100" dirty="0"/>
              <a:t> of </a:t>
            </a:r>
            <a:r>
              <a:rPr lang="da-DK" sz="1100" dirty="0" err="1"/>
              <a:t>infection</a:t>
            </a:r>
            <a:r>
              <a:rPr lang="da-DK" sz="1100" dirty="0"/>
              <a:t> with </a:t>
            </a:r>
            <a:r>
              <a:rPr lang="da-DK" sz="1100" dirty="0" err="1"/>
              <a:t>Staphylococcus</a:t>
            </a:r>
            <a:r>
              <a:rPr lang="da-DK" sz="1100" dirty="0"/>
              <a:t> </a:t>
            </a:r>
            <a:r>
              <a:rPr lang="da-DK" sz="1100" dirty="0" err="1"/>
              <a:t>aureus</a:t>
            </a:r>
            <a:r>
              <a:rPr lang="da-DK" sz="1100" dirty="0"/>
              <a:t> and </a:t>
            </a:r>
            <a:r>
              <a:rPr lang="da-DK" sz="1100" dirty="0" err="1"/>
              <a:t>Pseudomonas</a:t>
            </a:r>
            <a:r>
              <a:rPr lang="da-DK" sz="1100" dirty="0"/>
              <a:t> </a:t>
            </a:r>
            <a:r>
              <a:rPr lang="da-DK" sz="1100" dirty="0" err="1"/>
              <a:t>aeruginosa</a:t>
            </a:r>
            <a:r>
              <a:rPr lang="da-DK" sz="1100" dirty="0"/>
              <a:t> Rev Mal </a:t>
            </a:r>
            <a:r>
              <a:rPr lang="da-DK" sz="1100" dirty="0" err="1"/>
              <a:t>Respir</a:t>
            </a:r>
            <a:r>
              <a:rPr lang="da-DK" sz="1100" dirty="0"/>
              <a:t> 2003 ;20(2 Pt 2):S57-61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De Boer K et al, Thorax 2011; 66:680-5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Flume</a:t>
            </a:r>
            <a:r>
              <a:rPr lang="da-DK" sz="1100" dirty="0"/>
              <a:t> PA, </a:t>
            </a:r>
            <a:r>
              <a:rPr lang="da-DK" sz="1100" dirty="0" err="1"/>
              <a:t>Pneumothorax</a:t>
            </a:r>
            <a:r>
              <a:rPr lang="da-DK" sz="1100" dirty="0"/>
              <a:t> in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 </a:t>
            </a:r>
            <a:r>
              <a:rPr lang="da-DK" sz="1100" dirty="0" err="1"/>
              <a:t>Chest</a:t>
            </a:r>
            <a:r>
              <a:rPr lang="da-DK" sz="1100" dirty="0"/>
              <a:t> 2003. 123(1):217-21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100" dirty="0"/>
              <a:t>Lord RW et al. Pneumothorax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</a:t>
            </a:r>
            <a:r>
              <a:rPr lang="fr-FR" sz="1100" dirty="0"/>
              <a:t>: </a:t>
            </a:r>
            <a:r>
              <a:rPr lang="fr-FR" sz="1100" dirty="0" err="1"/>
              <a:t>beyond</a:t>
            </a:r>
            <a:r>
              <a:rPr lang="fr-FR" sz="1100" dirty="0"/>
              <a:t> the guidelines </a:t>
            </a:r>
            <a:r>
              <a:rPr lang="en-US" sz="1100" dirty="0" err="1"/>
              <a:t>Paed</a:t>
            </a:r>
            <a:r>
              <a:rPr lang="en-US" sz="1100" dirty="0"/>
              <a:t> Respir Rev 2016;20(Suppl):</a:t>
            </a:r>
            <a:r>
              <a:rPr lang="fr-FR" sz="1100" dirty="0"/>
              <a:t>30-33</a:t>
            </a:r>
            <a:endParaRPr lang="da-DK" sz="1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Chapron</a:t>
            </a:r>
            <a:r>
              <a:rPr lang="da-DK" sz="1100" dirty="0"/>
              <a:t> A, Management of </a:t>
            </a:r>
            <a:r>
              <a:rPr lang="da-DK" sz="1100" dirty="0" err="1"/>
              <a:t>acute</a:t>
            </a:r>
            <a:r>
              <a:rPr lang="da-DK" sz="1100" dirty="0"/>
              <a:t> and </a:t>
            </a:r>
            <a:r>
              <a:rPr lang="da-DK" sz="1100" dirty="0" err="1"/>
              <a:t>severe</a:t>
            </a:r>
            <a:r>
              <a:rPr lang="da-DK" sz="1100" dirty="0"/>
              <a:t> </a:t>
            </a:r>
            <a:r>
              <a:rPr lang="da-DK" sz="1100" dirty="0" err="1"/>
              <a:t>complications</a:t>
            </a:r>
            <a:r>
              <a:rPr lang="da-DK" sz="1100" dirty="0"/>
              <a:t> in </a:t>
            </a:r>
            <a:r>
              <a:rPr lang="da-DK" sz="1100" dirty="0" err="1"/>
              <a:t>adults</a:t>
            </a:r>
            <a:r>
              <a:rPr lang="da-DK" sz="1100" dirty="0"/>
              <a:t> with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 </a:t>
            </a:r>
            <a:r>
              <a:rPr lang="tr-TR" sz="1100" dirty="0" err="1"/>
              <a:t>Rev</a:t>
            </a:r>
            <a:r>
              <a:rPr lang="tr-TR" sz="1100" dirty="0"/>
              <a:t> Mal </a:t>
            </a:r>
            <a:r>
              <a:rPr lang="tr-TR" sz="1100" dirty="0" err="1"/>
              <a:t>Respir</a:t>
            </a:r>
            <a:r>
              <a:rPr lang="tr-TR" sz="1100" dirty="0"/>
              <a:t>. 2011;28:503-16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Stevens DA et al. </a:t>
            </a:r>
            <a:r>
              <a:rPr lang="da-DK" sz="1100" dirty="0" err="1"/>
              <a:t>Allergic</a:t>
            </a:r>
            <a:r>
              <a:rPr lang="da-DK" sz="1100" dirty="0"/>
              <a:t> </a:t>
            </a:r>
            <a:r>
              <a:rPr lang="da-DK" sz="1100" dirty="0" err="1"/>
              <a:t>bronchopulmonary</a:t>
            </a:r>
            <a:r>
              <a:rPr lang="da-DK" sz="1100" dirty="0"/>
              <a:t> </a:t>
            </a:r>
            <a:r>
              <a:rPr lang="da-DK" sz="1100" dirty="0" err="1"/>
              <a:t>aspergillosis</a:t>
            </a:r>
            <a:r>
              <a:rPr lang="da-DK" sz="1100" dirty="0"/>
              <a:t> in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--</a:t>
            </a:r>
            <a:r>
              <a:rPr lang="da-DK" sz="1100" dirty="0" err="1"/>
              <a:t>state</a:t>
            </a:r>
            <a:r>
              <a:rPr lang="da-DK" sz="1100" dirty="0"/>
              <a:t> of the art: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 Foundation </a:t>
            </a:r>
            <a:r>
              <a:rPr lang="da-DK" sz="1100" dirty="0" err="1"/>
              <a:t>Consensus</a:t>
            </a:r>
            <a:r>
              <a:rPr lang="da-DK" sz="1100" dirty="0"/>
              <a:t> Conference. </a:t>
            </a:r>
            <a:r>
              <a:rPr lang="da-DK" sz="1100" dirty="0" err="1"/>
              <a:t>Clin</a:t>
            </a:r>
            <a:r>
              <a:rPr lang="da-DK" sz="1100" dirty="0"/>
              <a:t> </a:t>
            </a:r>
            <a:r>
              <a:rPr lang="da-DK" sz="1100" dirty="0" err="1"/>
              <a:t>Infect</a:t>
            </a:r>
            <a:r>
              <a:rPr lang="da-DK" sz="1100" dirty="0"/>
              <a:t> Dis. 2003:37 (</a:t>
            </a:r>
            <a:r>
              <a:rPr lang="da-DK" sz="1100" dirty="0" err="1"/>
              <a:t>Suppl</a:t>
            </a:r>
            <a:r>
              <a:rPr lang="da-DK" sz="1100" dirty="0"/>
              <a:t> 3). S225-64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100" dirty="0" err="1"/>
              <a:t>Bui</a:t>
            </a:r>
            <a:r>
              <a:rPr lang="fr-FR" sz="1100" dirty="0"/>
              <a:t> S, </a:t>
            </a:r>
            <a:r>
              <a:rPr lang="fr-FR" sz="1100" dirty="0" err="1"/>
              <a:t>Dournes</a:t>
            </a:r>
            <a:r>
              <a:rPr lang="fr-FR" sz="1100" dirty="0"/>
              <a:t> G, </a:t>
            </a:r>
            <a:r>
              <a:rPr lang="fr-FR" sz="1100" dirty="0" err="1"/>
              <a:t>Fayon</a:t>
            </a:r>
            <a:r>
              <a:rPr lang="fr-FR" sz="1100" dirty="0"/>
              <a:t> M, Bouchet S, </a:t>
            </a:r>
            <a:r>
              <a:rPr lang="fr-FR" sz="1100" dirty="0" err="1"/>
              <a:t>Burgel</a:t>
            </a:r>
            <a:r>
              <a:rPr lang="fr-FR" sz="1100" dirty="0"/>
              <a:t> PR, Macey J, </a:t>
            </a:r>
            <a:r>
              <a:rPr lang="fr-FR" sz="1100" dirty="0" err="1"/>
              <a:t>Murris</a:t>
            </a:r>
            <a:r>
              <a:rPr lang="fr-FR" sz="1100" dirty="0"/>
              <a:t> M, </a:t>
            </a:r>
            <a:r>
              <a:rPr lang="fr-FR" sz="1100" dirty="0" err="1"/>
              <a:t>Delhaes</a:t>
            </a:r>
            <a:r>
              <a:rPr lang="fr-FR" sz="1100" dirty="0"/>
              <a:t> L. </a:t>
            </a:r>
            <a:r>
              <a:rPr lang="fr-FR" sz="1100" dirty="0" err="1"/>
              <a:t>Allergic</a:t>
            </a:r>
            <a:r>
              <a:rPr lang="fr-FR" sz="1100" dirty="0"/>
              <a:t> Broncho-</a:t>
            </a:r>
            <a:r>
              <a:rPr lang="fr-FR" sz="1100" dirty="0" err="1"/>
              <a:t>Pulmonary</a:t>
            </a:r>
            <a:r>
              <a:rPr lang="fr-FR" sz="1100" dirty="0"/>
              <a:t> </a:t>
            </a:r>
            <a:r>
              <a:rPr lang="fr-FR" sz="1100" dirty="0" err="1"/>
              <a:t>Aspergillosis</a:t>
            </a:r>
            <a:r>
              <a:rPr lang="fr-FR" sz="1100" dirty="0"/>
              <a:t> (ABPA)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</a:t>
            </a:r>
            <a:r>
              <a:rPr lang="fr-FR" sz="1100" dirty="0"/>
              <a:t>: </a:t>
            </a:r>
            <a:r>
              <a:rPr lang="fr-FR" sz="1100" dirty="0" err="1"/>
              <a:t>Mechanisms</a:t>
            </a:r>
            <a:r>
              <a:rPr lang="fr-FR" sz="1100" dirty="0"/>
              <a:t>, </a:t>
            </a:r>
            <a:r>
              <a:rPr lang="fr-FR" sz="1100" dirty="0" err="1"/>
              <a:t>diagnosis</a:t>
            </a:r>
            <a:r>
              <a:rPr lang="fr-FR" sz="1100" dirty="0"/>
              <a:t> and </a:t>
            </a:r>
            <a:r>
              <a:rPr lang="fr-FR" sz="1100" dirty="0" err="1"/>
              <a:t>therapeutic</a:t>
            </a:r>
            <a:r>
              <a:rPr lang="fr-FR" sz="1100" dirty="0"/>
              <a:t> options. </a:t>
            </a:r>
            <a:r>
              <a:rPr lang="fr-FR" sz="1100" dirty="0" err="1"/>
              <a:t>Rev</a:t>
            </a:r>
            <a:r>
              <a:rPr lang="fr-FR" sz="1100" dirty="0"/>
              <a:t> Mal </a:t>
            </a:r>
            <a:r>
              <a:rPr lang="fr-FR" sz="1100" dirty="0" err="1"/>
              <a:t>Respir</a:t>
            </a:r>
            <a:r>
              <a:rPr lang="fr-FR" sz="1100" dirty="0"/>
              <a:t>. 2021 May;38(5):466-476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100" dirty="0"/>
              <a:t>Nové-Josserand R, </a:t>
            </a:r>
            <a:r>
              <a:rPr lang="fr-FR" sz="1100" dirty="0" err="1"/>
              <a:t>Grard</a:t>
            </a:r>
            <a:r>
              <a:rPr lang="fr-FR" sz="1100" dirty="0"/>
              <a:t> S, </a:t>
            </a:r>
            <a:r>
              <a:rPr lang="fr-FR" sz="1100" dirty="0" err="1"/>
              <a:t>Auzou</a:t>
            </a:r>
            <a:r>
              <a:rPr lang="fr-FR" sz="1100" dirty="0"/>
              <a:t> L, </a:t>
            </a:r>
            <a:r>
              <a:rPr lang="fr-FR" sz="1100" dirty="0" err="1"/>
              <a:t>Reix</a:t>
            </a:r>
            <a:r>
              <a:rPr lang="fr-FR" sz="1100" dirty="0"/>
              <a:t> P, </a:t>
            </a:r>
            <a:r>
              <a:rPr lang="fr-FR" sz="1100" dirty="0" err="1"/>
              <a:t>Murris-Espin</a:t>
            </a:r>
            <a:r>
              <a:rPr lang="fr-FR" sz="1100" dirty="0"/>
              <a:t> M, </a:t>
            </a:r>
            <a:r>
              <a:rPr lang="fr-FR" sz="1100" dirty="0" err="1"/>
              <a:t>Brémont</a:t>
            </a:r>
            <a:r>
              <a:rPr lang="fr-FR" sz="1100" dirty="0"/>
              <a:t> F, </a:t>
            </a:r>
            <a:r>
              <a:rPr lang="fr-FR" sz="1100" dirty="0" err="1"/>
              <a:t>Mammar</a:t>
            </a:r>
            <a:r>
              <a:rPr lang="fr-FR" sz="1100" dirty="0"/>
              <a:t> B, </a:t>
            </a:r>
            <a:r>
              <a:rPr lang="fr-FR" sz="1100" dirty="0" err="1"/>
              <a:t>Mely</a:t>
            </a:r>
            <a:r>
              <a:rPr lang="fr-FR" sz="1100" dirty="0"/>
              <a:t> L, Hubert D, </a:t>
            </a:r>
            <a:r>
              <a:rPr lang="fr-FR" sz="1100" dirty="0" err="1"/>
              <a:t>Durieu</a:t>
            </a:r>
            <a:r>
              <a:rPr lang="fr-FR" sz="1100" dirty="0"/>
              <a:t> I, </a:t>
            </a:r>
            <a:r>
              <a:rPr lang="fr-FR" sz="1100" dirty="0" err="1"/>
              <a:t>Burgel</a:t>
            </a:r>
            <a:r>
              <a:rPr lang="fr-FR" sz="1100" dirty="0"/>
              <a:t> PR. Case </a:t>
            </a:r>
            <a:r>
              <a:rPr lang="fr-FR" sz="1100" dirty="0" err="1"/>
              <a:t>series</a:t>
            </a:r>
            <a:r>
              <a:rPr lang="fr-FR" sz="1100" dirty="0"/>
              <a:t> of </a:t>
            </a:r>
            <a:r>
              <a:rPr lang="fr-FR" sz="1100" dirty="0" err="1"/>
              <a:t>omalizumab</a:t>
            </a:r>
            <a:r>
              <a:rPr lang="fr-FR" sz="1100" dirty="0"/>
              <a:t> for </a:t>
            </a:r>
            <a:r>
              <a:rPr lang="fr-FR" sz="1100" dirty="0" err="1"/>
              <a:t>allergic</a:t>
            </a:r>
            <a:r>
              <a:rPr lang="fr-FR" sz="1100" dirty="0"/>
              <a:t> </a:t>
            </a:r>
            <a:r>
              <a:rPr lang="fr-FR" sz="1100" dirty="0" err="1"/>
              <a:t>bronchopulmonary</a:t>
            </a:r>
            <a:r>
              <a:rPr lang="fr-FR" sz="1100" dirty="0"/>
              <a:t> </a:t>
            </a:r>
            <a:r>
              <a:rPr lang="fr-FR" sz="1100" dirty="0" err="1"/>
              <a:t>aspergillosis</a:t>
            </a:r>
            <a:r>
              <a:rPr lang="fr-FR" sz="1100" dirty="0"/>
              <a:t>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</a:t>
            </a:r>
            <a:r>
              <a:rPr lang="fr-FR" sz="1100" dirty="0"/>
              <a:t> patients. </a:t>
            </a:r>
            <a:r>
              <a:rPr lang="fr-FR" sz="1100" dirty="0" err="1"/>
              <a:t>Pediatr</a:t>
            </a:r>
            <a:r>
              <a:rPr lang="fr-FR" sz="1100" dirty="0"/>
              <a:t> </a:t>
            </a:r>
            <a:r>
              <a:rPr lang="fr-FR" sz="1100" dirty="0" err="1"/>
              <a:t>Pulmonol</a:t>
            </a:r>
            <a:r>
              <a:rPr lang="fr-FR" sz="1100" dirty="0"/>
              <a:t>. 2017 Feb;52(2):190-197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100" dirty="0"/>
              <a:t>Boyle M , </a:t>
            </a:r>
            <a:r>
              <a:rPr lang="fr-FR" sz="1100" dirty="0" err="1"/>
              <a:t>Mulrennan</a:t>
            </a:r>
            <a:r>
              <a:rPr lang="fr-FR" sz="1100" dirty="0"/>
              <a:t> S, </a:t>
            </a:r>
            <a:r>
              <a:rPr lang="fr-FR" sz="1100" dirty="0" err="1"/>
              <a:t>Morey</a:t>
            </a:r>
            <a:r>
              <a:rPr lang="fr-FR" sz="1100" dirty="0"/>
              <a:t> S, </a:t>
            </a:r>
            <a:r>
              <a:rPr lang="fr-FR" sz="1100" dirty="0" err="1"/>
              <a:t>Vekaria</a:t>
            </a:r>
            <a:r>
              <a:rPr lang="fr-FR" sz="1100" dirty="0"/>
              <a:t> S, </a:t>
            </a:r>
            <a:r>
              <a:rPr lang="fr-FR" sz="1100" dirty="0" err="1"/>
              <a:t>Popowicz</a:t>
            </a:r>
            <a:r>
              <a:rPr lang="fr-FR" sz="1100" dirty="0"/>
              <a:t> N, Tai A. </a:t>
            </a:r>
            <a:r>
              <a:rPr lang="fr-FR" sz="1100" dirty="0" err="1"/>
              <a:t>Mepolizumab</a:t>
            </a:r>
            <a:r>
              <a:rPr lang="fr-FR" sz="1100" dirty="0"/>
              <a:t> use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fibrosis-associated</a:t>
            </a:r>
            <a:r>
              <a:rPr lang="fr-FR" sz="1100" dirty="0"/>
              <a:t> </a:t>
            </a:r>
            <a:r>
              <a:rPr lang="fr-FR" sz="1100" dirty="0" err="1"/>
              <a:t>allergic</a:t>
            </a:r>
            <a:r>
              <a:rPr lang="fr-FR" sz="1100" dirty="0"/>
              <a:t> </a:t>
            </a:r>
            <a:r>
              <a:rPr lang="fr-FR" sz="1100" dirty="0" err="1"/>
              <a:t>bronchopulmonary</a:t>
            </a:r>
            <a:r>
              <a:rPr lang="fr-FR" sz="1100" dirty="0"/>
              <a:t> </a:t>
            </a:r>
            <a:r>
              <a:rPr lang="fr-FR" sz="1100" dirty="0" err="1"/>
              <a:t>aspergillosis</a:t>
            </a:r>
            <a:r>
              <a:rPr lang="fr-FR" sz="1100" dirty="0"/>
              <a:t>. </a:t>
            </a:r>
            <a:r>
              <a:rPr lang="en-US" sz="1100" dirty="0"/>
              <a:t>Respirology Case Reports, 9 (1), 2021, e00696</a:t>
            </a:r>
            <a:endParaRPr lang="da-DK" sz="11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Kelly A, Update on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fibrosis-related</a:t>
            </a:r>
            <a:r>
              <a:rPr lang="da-DK" sz="1100" dirty="0"/>
              <a:t> diabetes </a:t>
            </a:r>
            <a:r>
              <a:rPr lang="es-ES_tradnl" sz="1100" dirty="0"/>
              <a:t>J </a:t>
            </a:r>
            <a:r>
              <a:rPr lang="es-ES_tradnl" sz="1100" dirty="0" err="1"/>
              <a:t>Cyst</a:t>
            </a:r>
            <a:r>
              <a:rPr lang="es-ES_tradnl" sz="1100" dirty="0"/>
              <a:t> </a:t>
            </a:r>
            <a:r>
              <a:rPr lang="es-ES_tradnl" sz="1100" dirty="0" err="1"/>
              <a:t>Fibros</a:t>
            </a:r>
            <a:r>
              <a:rPr lang="es-ES_tradnl" sz="1100" dirty="0"/>
              <a:t>. 2013 Jul;12(4):318-31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Chamnan P, </a:t>
            </a:r>
            <a:r>
              <a:rPr lang="fr-FR" sz="1100" dirty="0" err="1"/>
              <a:t>Diabetes</a:t>
            </a:r>
            <a:r>
              <a:rPr lang="fr-FR" sz="1100" dirty="0"/>
              <a:t> as a </a:t>
            </a:r>
            <a:r>
              <a:rPr lang="fr-FR" sz="1100" dirty="0" err="1"/>
              <a:t>determinant</a:t>
            </a:r>
            <a:r>
              <a:rPr lang="fr-FR" sz="1100" dirty="0"/>
              <a:t> of </a:t>
            </a:r>
            <a:r>
              <a:rPr lang="fr-FR" sz="1100" dirty="0" err="1"/>
              <a:t>mortality</a:t>
            </a:r>
            <a:r>
              <a:rPr lang="fr-FR" sz="1100" dirty="0"/>
              <a:t>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</a:t>
            </a:r>
            <a:r>
              <a:rPr lang="fr-FR" sz="1100" dirty="0"/>
              <a:t> </a:t>
            </a:r>
            <a:r>
              <a:rPr lang="da-DK" sz="1100" dirty="0"/>
              <a:t>Diabetes Care 2010 ;33,:311-6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100" dirty="0" err="1"/>
              <a:t>Chana</a:t>
            </a:r>
            <a:r>
              <a:rPr lang="fr-FR" sz="1100" dirty="0"/>
              <a:t> CL, </a:t>
            </a:r>
            <a:r>
              <a:rPr lang="fr-FR" sz="1100" dirty="0" err="1"/>
              <a:t>Larson</a:t>
            </a:r>
            <a:r>
              <a:rPr lang="fr-FR" sz="1100" dirty="0"/>
              <a:t> Ode K, Granados A,, </a:t>
            </a:r>
            <a:r>
              <a:rPr lang="fr-FR" sz="1100" dirty="0" err="1"/>
              <a:t>Moheete</a:t>
            </a:r>
            <a:r>
              <a:rPr lang="fr-FR" sz="1100" dirty="0"/>
              <a:t> A , Moran A, </a:t>
            </a:r>
            <a:r>
              <a:rPr lang="fr-FR" sz="1100" dirty="0" err="1"/>
              <a:t>Hamee</a:t>
            </a:r>
            <a:r>
              <a:rPr lang="fr-FR" sz="1100" dirty="0"/>
              <a:t> S. </a:t>
            </a:r>
            <a:r>
              <a:rPr lang="fr-FR" sz="1100" dirty="0" err="1"/>
              <a:t>Continuous</a:t>
            </a:r>
            <a:r>
              <a:rPr lang="fr-FR" sz="1100" dirty="0"/>
              <a:t> glucose monitoring in </a:t>
            </a:r>
            <a:r>
              <a:rPr lang="fr-FR" sz="1100" dirty="0" err="1"/>
              <a:t>cystic</a:t>
            </a:r>
            <a:r>
              <a:rPr lang="fr-FR" sz="1100" dirty="0"/>
              <a:t> </a:t>
            </a:r>
            <a:r>
              <a:rPr lang="fr-FR" sz="1100" dirty="0" err="1"/>
              <a:t>fibrosis</a:t>
            </a:r>
            <a:r>
              <a:rPr lang="fr-FR" sz="1100" dirty="0"/>
              <a:t> : A </a:t>
            </a:r>
            <a:r>
              <a:rPr lang="fr-FR" sz="1100" dirty="0" err="1"/>
              <a:t>practical</a:t>
            </a:r>
            <a:r>
              <a:rPr lang="fr-FR" sz="1100" dirty="0"/>
              <a:t> guide. </a:t>
            </a:r>
            <a:r>
              <a:rPr lang="da-DK" sz="1100" dirty="0"/>
              <a:t>J </a:t>
            </a:r>
            <a:r>
              <a:rPr lang="da-DK" sz="1100" dirty="0" err="1"/>
              <a:t>Cyst</a:t>
            </a:r>
            <a:r>
              <a:rPr lang="da-DK" sz="1100" dirty="0"/>
              <a:t> </a:t>
            </a:r>
            <a:r>
              <a:rPr lang="da-DK" sz="1100" dirty="0" err="1"/>
              <a:t>Fib</a:t>
            </a:r>
            <a:r>
              <a:rPr lang="da-DK" sz="1100" dirty="0"/>
              <a:t> 2019 ; S25-S31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Coderre</a:t>
            </a:r>
            <a:r>
              <a:rPr lang="da-DK" sz="1100" dirty="0"/>
              <a:t> L, </a:t>
            </a:r>
            <a:r>
              <a:rPr lang="da-DK" sz="1100" dirty="0" err="1"/>
              <a:t>Debieche</a:t>
            </a:r>
            <a:r>
              <a:rPr lang="da-DK" sz="1100" dirty="0"/>
              <a:t> L, </a:t>
            </a:r>
            <a:r>
              <a:rPr lang="da-DK" sz="1100" dirty="0" err="1"/>
              <a:t>Plourde</a:t>
            </a:r>
            <a:r>
              <a:rPr lang="da-DK" sz="1100" dirty="0"/>
              <a:t> J, </a:t>
            </a:r>
            <a:r>
              <a:rPr lang="da-DK" sz="1100" dirty="0" err="1"/>
              <a:t>Rabasa-Lhoret</a:t>
            </a:r>
            <a:r>
              <a:rPr lang="da-DK" sz="1100" dirty="0"/>
              <a:t> R and </a:t>
            </a:r>
            <a:r>
              <a:rPr lang="da-DK" sz="1100" dirty="0" err="1"/>
              <a:t>Lesage</a:t>
            </a:r>
            <a:r>
              <a:rPr lang="da-DK" sz="1100" dirty="0"/>
              <a:t> S (2021) The Potential </a:t>
            </a:r>
            <a:r>
              <a:rPr lang="da-DK" sz="1100" dirty="0" err="1"/>
              <a:t>Causes</a:t>
            </a:r>
            <a:r>
              <a:rPr lang="da-DK" sz="1100" dirty="0"/>
              <a:t> of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Fibrosis-Related</a:t>
            </a:r>
            <a:r>
              <a:rPr lang="da-DK" sz="1100" dirty="0"/>
              <a:t> Diabetes Front. </a:t>
            </a:r>
            <a:r>
              <a:rPr lang="da-DK" sz="1100" dirty="0" err="1"/>
              <a:t>Endocrinol</a:t>
            </a:r>
            <a:r>
              <a:rPr lang="da-DK" sz="1100" dirty="0"/>
              <a:t>. 12:702823.doi: 10.3389/fendo.2021.702823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Corey</a:t>
            </a:r>
            <a:r>
              <a:rPr lang="da-DK" sz="1100" dirty="0"/>
              <a:t> M, A </a:t>
            </a:r>
            <a:r>
              <a:rPr lang="da-DK" sz="1100" dirty="0" err="1"/>
              <a:t>comparison</a:t>
            </a:r>
            <a:r>
              <a:rPr lang="da-DK" sz="1100" dirty="0"/>
              <a:t> of </a:t>
            </a:r>
            <a:r>
              <a:rPr lang="da-DK" sz="1100" dirty="0" err="1"/>
              <a:t>survival</a:t>
            </a:r>
            <a:r>
              <a:rPr lang="da-DK" sz="1100" dirty="0"/>
              <a:t>, </a:t>
            </a:r>
            <a:r>
              <a:rPr lang="da-DK" sz="1100" dirty="0" err="1"/>
              <a:t>growth</a:t>
            </a:r>
            <a:r>
              <a:rPr lang="da-DK" sz="1100" dirty="0"/>
              <a:t>, and </a:t>
            </a:r>
            <a:r>
              <a:rPr lang="da-DK" sz="1100" dirty="0" err="1"/>
              <a:t>pulmonary</a:t>
            </a:r>
            <a:r>
              <a:rPr lang="da-DK" sz="1100" dirty="0"/>
              <a:t> </a:t>
            </a:r>
            <a:r>
              <a:rPr lang="da-DK" sz="1100" dirty="0" err="1"/>
              <a:t>function</a:t>
            </a:r>
            <a:r>
              <a:rPr lang="da-DK" sz="1100" dirty="0"/>
              <a:t> in patients with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 in Boston and Toronto. J </a:t>
            </a:r>
            <a:r>
              <a:rPr lang="da-DK" sz="1100" dirty="0" err="1"/>
              <a:t>Clin</a:t>
            </a:r>
            <a:r>
              <a:rPr lang="da-DK" sz="1100" dirty="0"/>
              <a:t> </a:t>
            </a:r>
            <a:r>
              <a:rPr lang="da-DK" sz="1100" dirty="0" err="1"/>
              <a:t>Epidemiol</a:t>
            </a:r>
            <a:r>
              <a:rPr lang="da-DK" sz="1100" dirty="0"/>
              <a:t> 1988, 41(6):583-91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/>
              <a:t>Lai HJ </a:t>
            </a:r>
            <a:r>
              <a:rPr lang="da-DK" sz="1100" dirty="0" err="1"/>
              <a:t>Classification</a:t>
            </a:r>
            <a:r>
              <a:rPr lang="da-DK" sz="1100" dirty="0"/>
              <a:t> of </a:t>
            </a:r>
            <a:r>
              <a:rPr lang="da-DK" sz="1100" dirty="0" err="1"/>
              <a:t>nutritional</a:t>
            </a:r>
            <a:r>
              <a:rPr lang="da-DK" sz="1100" dirty="0"/>
              <a:t> status in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. </a:t>
            </a:r>
            <a:r>
              <a:rPr lang="da-DK" sz="1100" dirty="0" err="1"/>
              <a:t>Curr</a:t>
            </a:r>
            <a:r>
              <a:rPr lang="da-DK" sz="1100" dirty="0"/>
              <a:t> </a:t>
            </a:r>
            <a:r>
              <a:rPr lang="da-DK" sz="1100" dirty="0" err="1"/>
              <a:t>Opin</a:t>
            </a:r>
            <a:r>
              <a:rPr lang="da-DK" sz="1100" dirty="0"/>
              <a:t> </a:t>
            </a:r>
            <a:r>
              <a:rPr lang="da-DK" sz="1100" dirty="0" err="1"/>
              <a:t>Pulm</a:t>
            </a:r>
            <a:r>
              <a:rPr lang="da-DK" sz="1100" dirty="0"/>
              <a:t> Med. 200612(6):422-7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00" dirty="0" err="1"/>
              <a:t>Hollander</a:t>
            </a:r>
            <a:r>
              <a:rPr lang="da-DK" sz="1100" dirty="0"/>
              <a:t> FM, </a:t>
            </a:r>
            <a:r>
              <a:rPr lang="da-DK" sz="1100" dirty="0" err="1"/>
              <a:t>Effects</a:t>
            </a:r>
            <a:r>
              <a:rPr lang="da-DK" sz="1100" dirty="0"/>
              <a:t> of </a:t>
            </a:r>
            <a:r>
              <a:rPr lang="da-DK" sz="1100" dirty="0" err="1"/>
              <a:t>nutritional</a:t>
            </a:r>
            <a:r>
              <a:rPr lang="da-DK" sz="1100" dirty="0"/>
              <a:t> status and </a:t>
            </a:r>
            <a:r>
              <a:rPr lang="da-DK" sz="1100" dirty="0" err="1"/>
              <a:t>dietetic</a:t>
            </a:r>
            <a:r>
              <a:rPr lang="da-DK" sz="1100" dirty="0"/>
              <a:t> interventions on </a:t>
            </a:r>
            <a:r>
              <a:rPr lang="da-DK" sz="1100" dirty="0" err="1"/>
              <a:t>survival</a:t>
            </a:r>
            <a:r>
              <a:rPr lang="da-DK" sz="1100" dirty="0"/>
              <a:t> in </a:t>
            </a:r>
            <a:r>
              <a:rPr lang="da-DK" sz="1100" dirty="0" err="1"/>
              <a:t>Cystic</a:t>
            </a:r>
            <a:r>
              <a:rPr lang="da-DK" sz="1100" dirty="0"/>
              <a:t> </a:t>
            </a:r>
            <a:r>
              <a:rPr lang="da-DK" sz="1100" dirty="0" err="1"/>
              <a:t>Fibrosis</a:t>
            </a:r>
            <a:r>
              <a:rPr lang="da-DK" sz="1100" dirty="0"/>
              <a:t> patients </a:t>
            </a:r>
            <a:r>
              <a:rPr lang="da-DK" sz="1100" dirty="0" err="1"/>
              <a:t>before</a:t>
            </a:r>
            <a:r>
              <a:rPr lang="da-DK" sz="1100" dirty="0"/>
              <a:t> and </a:t>
            </a:r>
            <a:r>
              <a:rPr lang="da-DK" sz="1100" dirty="0" err="1"/>
              <a:t>after</a:t>
            </a:r>
            <a:r>
              <a:rPr lang="da-DK" sz="1100" dirty="0"/>
              <a:t> </a:t>
            </a:r>
            <a:r>
              <a:rPr lang="da-DK" sz="1100" dirty="0" err="1"/>
              <a:t>lung</a:t>
            </a:r>
            <a:r>
              <a:rPr lang="da-DK" sz="1100" dirty="0"/>
              <a:t> transplantation. </a:t>
            </a:r>
            <a:r>
              <a:rPr lang="es-ES_tradnl" sz="1100" dirty="0"/>
              <a:t>J </a:t>
            </a:r>
            <a:r>
              <a:rPr lang="es-ES_tradnl" sz="1100" dirty="0" err="1"/>
              <a:t>Cyst</a:t>
            </a:r>
            <a:r>
              <a:rPr lang="es-ES_tradnl" sz="1100" dirty="0"/>
              <a:t> </a:t>
            </a:r>
            <a:r>
              <a:rPr lang="es-ES_tradnl" sz="1100" dirty="0" err="1"/>
              <a:t>Fibros</a:t>
            </a:r>
            <a:r>
              <a:rPr lang="es-ES_tradnl" sz="1100" dirty="0"/>
              <a:t>. 2014 Mar;13(2):212-8.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a-DK" sz="1100" dirty="0"/>
          </a:p>
        </p:txBody>
      </p:sp>
      <p:sp>
        <p:nvSpPr>
          <p:cNvPr id="7" name="Espace réservé du numéro de diapositive 16"/>
          <p:cNvSpPr txBox="1">
            <a:spLocks/>
          </p:cNvSpPr>
          <p:nvPr/>
        </p:nvSpPr>
        <p:spPr>
          <a:xfrm>
            <a:off x="1574008" y="5678092"/>
            <a:ext cx="317897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864211-C31A-4559-85EB-147DCA8A3AF4}" type="slidenum">
              <a:rPr lang="fr-FR" sz="600">
                <a:solidFill>
                  <a:prstClr val="white"/>
                </a:solidFill>
                <a:latin typeface="Calibri"/>
              </a:rPr>
              <a:pPr/>
              <a:t>19</a:t>
            </a:fld>
            <a:endParaRPr lang="fr-FR" sz="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FCE25C58-BD2F-A143-8D45-A74ADA19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1450" y="6361328"/>
            <a:ext cx="644096" cy="365125"/>
          </a:xfrm>
        </p:spPr>
        <p:txBody>
          <a:bodyPr/>
          <a:lstStyle/>
          <a:p>
            <a:fld id="{F0A6D509-A6DC-4CCF-A4B6-0BF509F32E6A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622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A58B3-CD61-B545-AFAB-53BF9FBA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Liens d’intérêt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615313-AB18-E445-9D7E-FFFDFAD2D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Boehringer </a:t>
            </a:r>
            <a:r>
              <a:rPr lang="fr-FR" dirty="0" err="1"/>
              <a:t>Ingelheim</a:t>
            </a:r>
            <a:r>
              <a:rPr lang="fr-FR" dirty="0"/>
              <a:t>, </a:t>
            </a:r>
            <a:r>
              <a:rPr lang="fr-FR" dirty="0" err="1"/>
              <a:t>Insmed</a:t>
            </a:r>
            <a:r>
              <a:rPr lang="fr-FR" dirty="0"/>
              <a:t>, Pfizer, Vertex, </a:t>
            </a:r>
            <a:r>
              <a:rPr lang="fr-FR" dirty="0" err="1"/>
              <a:t>Viatris</a:t>
            </a:r>
            <a:r>
              <a:rPr lang="fr-FR" dirty="0"/>
              <a:t>, </a:t>
            </a:r>
            <a:r>
              <a:rPr lang="fr-FR" dirty="0" err="1"/>
              <a:t>Zambon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226188-C279-AC49-9077-75686B6A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D69-8353-4FEE-9CE5-6BDDE6628C94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46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sz="2800" dirty="0"/>
              <a:t>Les risques aigus d’aggravation clinique et leur prise en charge</a:t>
            </a:r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Les grandes étapes de la vie d’adulte et leurs risques.</a:t>
            </a:r>
            <a:br>
              <a:rPr lang="fr-FR" sz="2800" dirty="0"/>
            </a:br>
            <a:r>
              <a:rPr lang="fr-FR" sz="2800" dirty="0"/>
              <a:t>Comment les accompagner ?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3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E5FCA-CECF-4000-BA9F-8C18AF27833E}"/>
              </a:ext>
            </a:extLst>
          </p:cNvPr>
          <p:cNvSpPr/>
          <p:nvPr/>
        </p:nvSpPr>
        <p:spPr>
          <a:xfrm>
            <a:off x="1899920" y="46996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85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fr-FR" sz="3200" b="1" dirty="0"/>
              <a:t>1. Les risques aigus d’aggravation clinique et leur prise en charge</a:t>
            </a:r>
            <a:br>
              <a:rPr lang="fr-FR" sz="3200" b="1" dirty="0"/>
            </a:br>
            <a:br>
              <a:rPr lang="fr-FR" sz="3200" b="1" dirty="0"/>
            </a:br>
            <a:r>
              <a:rPr lang="fr-FR" sz="3200" dirty="0">
                <a:solidFill>
                  <a:srgbClr val="016284"/>
                </a:solidFill>
              </a:rPr>
              <a:t>2. Les grandes étapes et leurs risques</a:t>
            </a:r>
            <a:br>
              <a:rPr lang="fr-FR" sz="3200" dirty="0">
                <a:solidFill>
                  <a:srgbClr val="016284"/>
                </a:solidFill>
              </a:rPr>
            </a:br>
            <a:r>
              <a:rPr lang="fr-FR" sz="3200" dirty="0">
                <a:solidFill>
                  <a:srgbClr val="016284"/>
                </a:solidFill>
              </a:rPr>
              <a:t>Comment les accompagner ?</a:t>
            </a:r>
            <a:endParaRPr lang="fr-FR" sz="3200" b="1" dirty="0"/>
          </a:p>
        </p:txBody>
      </p:sp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0" y="39452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cap="small" dirty="0">
                <a:solidFill>
                  <a:schemeClr val="bg1"/>
                </a:solidFill>
                <a:ea typeface="+mj-ea"/>
                <a:cs typeface="+mj-cs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50551115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5062168" y="1909795"/>
            <a:ext cx="4081832" cy="3825988"/>
          </a:xfrm>
        </p:spPr>
        <p:txBody>
          <a:bodyPr/>
          <a:lstStyle/>
          <a:p>
            <a:r>
              <a:rPr lang="fr-FR" sz="2200" dirty="0"/>
              <a:t>Dégradation plus rapide du VEMS</a:t>
            </a:r>
          </a:p>
          <a:p>
            <a:r>
              <a:rPr lang="fr-FR" sz="2200" dirty="0">
                <a:sym typeface="Wingdings"/>
              </a:rPr>
              <a:t> </a:t>
            </a:r>
            <a:r>
              <a:rPr lang="fr-FR" sz="2200" dirty="0"/>
              <a:t>risque d’exacerbations</a:t>
            </a:r>
          </a:p>
          <a:p>
            <a:r>
              <a:rPr lang="fr-FR" sz="2200" dirty="0"/>
              <a:t>Recours plus fréquent aux antibiothérapies et aux hospitalisations</a:t>
            </a:r>
          </a:p>
          <a:p>
            <a:pPr>
              <a:buClr>
                <a:schemeClr val="tx1"/>
              </a:buClr>
            </a:pPr>
            <a:r>
              <a:rPr lang="fr-FR" dirty="0"/>
              <a:t>Apparition d’une antibiorésistance</a:t>
            </a:r>
          </a:p>
          <a:p>
            <a:pPr>
              <a:buClr>
                <a:schemeClr val="tx1"/>
              </a:buClr>
            </a:pPr>
            <a:r>
              <a:rPr lang="fr-FR" sz="2200" dirty="0"/>
              <a:t>Mortalité plus précoce </a:t>
            </a:r>
          </a:p>
          <a:p>
            <a:pPr>
              <a:buClr>
                <a:schemeClr val="tx1"/>
              </a:buClr>
            </a:pPr>
            <a:r>
              <a:rPr lang="fr-FR" sz="2200" dirty="0"/>
              <a:t>Risque psychologique </a:t>
            </a:r>
          </a:p>
          <a:p>
            <a:endParaRPr lang="fr-FR" dirty="0"/>
          </a:p>
        </p:txBody>
      </p:sp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L’infection chronique à bacille </a:t>
            </a:r>
            <a:r>
              <a:rPr lang="fr-FR" sz="2400" i="1" dirty="0"/>
              <a:t>pyocyanique</a:t>
            </a:r>
          </a:p>
        </p:txBody>
      </p:sp>
      <p:sp>
        <p:nvSpPr>
          <p:cNvPr id="9" name="Espace réservé du numéro de diapositive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05863" y="6272213"/>
            <a:ext cx="3381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E864211-C31A-4559-85EB-147DCA8A3AF4}" type="slidenum">
              <a:rPr lang="fr-FR" sz="1000">
                <a:solidFill>
                  <a:srgbClr val="FFFFFF"/>
                </a:solidFill>
                <a:latin typeface="Century Gothic" pitchFamily="34" charset="0"/>
                <a:cs typeface="Century Gothic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000" dirty="0">
              <a:solidFill>
                <a:srgbClr val="FFFFFF"/>
              </a:solidFill>
              <a:latin typeface="Century Gothic" pitchFamily="34" charset="0"/>
              <a:cs typeface="Century Gothic"/>
            </a:endParaRPr>
          </a:p>
        </p:txBody>
      </p:sp>
      <p:sp>
        <p:nvSpPr>
          <p:cNvPr id="14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Registre Français de la mucoviscidose 2019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FCFACC5-9729-47B0-AE5F-8A3DD79B8CAC}"/>
              </a:ext>
            </a:extLst>
          </p:cNvPr>
          <p:cNvSpPr txBox="1"/>
          <p:nvPr/>
        </p:nvSpPr>
        <p:spPr>
          <a:xfrm>
            <a:off x="493498" y="1370761"/>
            <a:ext cx="382594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Primo-colonisation = </a:t>
            </a:r>
          </a:p>
          <a:p>
            <a:r>
              <a:rPr lang="fr-FR" sz="2000" dirty="0"/>
              <a:t>1</a:t>
            </a:r>
            <a:r>
              <a:rPr lang="fr-FR" sz="2000" baseline="30000" dirty="0"/>
              <a:t>er </a:t>
            </a:r>
            <a:r>
              <a:rPr lang="fr-FR" sz="2000" dirty="0"/>
              <a:t>isolement dans l’expectoration, souvent entre 10-15 ans, puis colonisation chronique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76B8189-3358-E045-CEA7-2F2515908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" t="-1370" r="6050" b="5479"/>
          <a:stretch>
            <a:fillRect/>
          </a:stretch>
        </p:blipFill>
        <p:spPr bwMode="auto">
          <a:xfrm>
            <a:off x="171450" y="2724978"/>
            <a:ext cx="4798115" cy="363635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8168163-9B7E-5EAA-6C96-EA838769C92E}"/>
              </a:ext>
            </a:extLst>
          </p:cNvPr>
          <p:cNvCxnSpPr>
            <a:cxnSpLocks/>
          </p:cNvCxnSpPr>
          <p:nvPr/>
        </p:nvCxnSpPr>
        <p:spPr>
          <a:xfrm>
            <a:off x="815546" y="3007359"/>
            <a:ext cx="466602" cy="1664032"/>
          </a:xfrm>
          <a:prstGeom prst="straightConnector1">
            <a:avLst/>
          </a:prstGeom>
          <a:ln w="5715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975ACA2-3A45-1013-4EA5-7324C20D52D1}"/>
              </a:ext>
            </a:extLst>
          </p:cNvPr>
          <p:cNvCxnSpPr>
            <a:cxnSpLocks/>
          </p:cNvCxnSpPr>
          <p:nvPr/>
        </p:nvCxnSpPr>
        <p:spPr>
          <a:xfrm>
            <a:off x="2097157" y="2724978"/>
            <a:ext cx="564292" cy="893779"/>
          </a:xfrm>
          <a:prstGeom prst="straightConnector1">
            <a:avLst/>
          </a:prstGeom>
          <a:ln w="5715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320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ChangeArrowheads="1"/>
          </p:cNvSpPr>
          <p:nvPr/>
        </p:nvSpPr>
        <p:spPr bwMode="auto">
          <a:xfrm>
            <a:off x="0" y="23315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Qu’est-ce qu’une exacerbation aiguë 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89262" y="1629006"/>
            <a:ext cx="8788483" cy="4904217"/>
          </a:xfrm>
        </p:spPr>
        <p:txBody>
          <a:bodyPr>
            <a:normAutofit/>
          </a:bodyPr>
          <a:lstStyle/>
          <a:p>
            <a:r>
              <a:rPr lang="fr-FR" sz="2200" dirty="0"/>
              <a:t>Il n’y a pas de consensus définissant une exacerbation</a:t>
            </a:r>
          </a:p>
          <a:p>
            <a:r>
              <a:rPr lang="fr-FR" sz="2200" dirty="0"/>
              <a:t>Il n’existe pas de manifestation clinique spécifique de l’infection bronchique</a:t>
            </a:r>
          </a:p>
          <a:p>
            <a:r>
              <a:rPr lang="fr-FR" sz="2200" dirty="0"/>
              <a:t>L’expression clinique est dépendante de l’atteinte spécifique sous-jacente</a:t>
            </a:r>
          </a:p>
          <a:p>
            <a:r>
              <a:rPr lang="fr-FR" sz="2200" dirty="0"/>
              <a:t>Parmi les symptômes retenus comme signes d’exacerbation :</a:t>
            </a:r>
          </a:p>
          <a:p>
            <a:pPr marL="0" indent="0">
              <a:buNone/>
            </a:pPr>
            <a:endParaRPr lang="fr-FR" sz="2200" dirty="0"/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Majoration de la toux ou de la dyspnée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Perte de poids ou diminution de l’appétit, perte d’énergie, fatigue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Augmentation de l’expectoration (en volume et en purulence)</a:t>
            </a:r>
          </a:p>
          <a:p>
            <a:pPr lvl="1"/>
            <a:r>
              <a:rPr lang="fr-FR" sz="2000" dirty="0">
                <a:solidFill>
                  <a:srgbClr val="2C93E5"/>
                </a:solidFill>
              </a:rPr>
              <a:t>Diminution de la tolérance à l’effort ou du niveau d’activité physique</a:t>
            </a:r>
          </a:p>
          <a:p>
            <a:pPr lvl="0"/>
            <a:endParaRPr lang="fr-FR" sz="2000" dirty="0"/>
          </a:p>
          <a:p>
            <a:endParaRPr lang="fr-FR" sz="2000" dirty="0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4" name="Espace réservé du numéro de diapositive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05863" y="6272213"/>
            <a:ext cx="3381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E864211-C31A-4559-85EB-147DCA8A3AF4}" type="slidenum">
              <a:rPr lang="fr-FR" sz="1000">
                <a:solidFill>
                  <a:srgbClr val="FFFFFF"/>
                </a:solidFill>
                <a:latin typeface="Century Gothic" pitchFamily="34" charset="0"/>
                <a:cs typeface="Century Gothic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000" dirty="0">
              <a:solidFill>
                <a:srgbClr val="FFFFFF"/>
              </a:solidFill>
              <a:latin typeface="Century Gothic" pitchFamily="34" charset="0"/>
              <a:cs typeface="Century Gothic"/>
            </a:endParaRPr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Abbott J, J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Cyst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Fibros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2009 8(5):356-9–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Bremont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F, Rev Mal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Respir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2003 ;20(2 </a:t>
            </a:r>
            <a:r>
              <a:rPr lang="da-DK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Pt</a:t>
            </a: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2):S57-61</a:t>
            </a:r>
          </a:p>
        </p:txBody>
      </p:sp>
    </p:spTree>
    <p:extLst>
      <p:ext uri="{BB962C8B-B14F-4D97-AF65-F5344CB8AC3E}">
        <p14:creationId xmlns:p14="http://schemas.microsoft.com/office/powerpoint/2010/main" val="15480848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55900"/>
              </p:ext>
            </p:extLst>
          </p:nvPr>
        </p:nvGraphicFramePr>
        <p:xfrm>
          <a:off x="4494405" y="5287178"/>
          <a:ext cx="4552758" cy="70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0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2680">
                <a:tc>
                  <a:txBody>
                    <a:bodyPr/>
                    <a:lstStyle/>
                    <a:p>
                      <a:r>
                        <a:rPr lang="fr-FR" sz="1050" b="1" u="sng" dirty="0"/>
                        <a:t># à risques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/>
                        <a:t>&lt; 1/an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128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107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1-2/an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157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157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152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122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680">
                <a:tc>
                  <a:txBody>
                    <a:bodyPr/>
                    <a:lstStyle/>
                    <a:p>
                      <a:r>
                        <a:rPr lang="fr-FR" sz="1050" dirty="0"/>
                        <a:t>&gt;2/an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146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138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Impact négatif de l’exacerbation sur le pronostic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5511" y="2139646"/>
            <a:ext cx="3739692" cy="2491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/>
              <a:t>Cohorte prospective </a:t>
            </a:r>
          </a:p>
          <a:p>
            <a:r>
              <a:rPr lang="fr-FR" sz="1600" dirty="0"/>
              <a:t>446 patients souffrant de mucoviscidose suivis 3 ans</a:t>
            </a:r>
          </a:p>
          <a:p>
            <a:r>
              <a:rPr lang="fr-FR" sz="1600" dirty="0"/>
              <a:t>3 groupes de patients selon la fréquence des exacerbations </a:t>
            </a:r>
          </a:p>
          <a:p>
            <a:pPr marL="0" indent="0">
              <a:buNone/>
            </a:pPr>
            <a:r>
              <a:rPr lang="fr-FR" sz="1400" i="1" dirty="0"/>
              <a:t>Exacerbation définie comme une aggravation subaiguë, aiguë des symptômes respiratoires sévères nécessitant une prise orale ou IV d’antibiotiques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8087" r="5494" b="19938"/>
          <a:stretch/>
        </p:blipFill>
        <p:spPr>
          <a:xfrm>
            <a:off x="4368342" y="1915929"/>
            <a:ext cx="4681203" cy="30733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6200000">
            <a:off x="3192900" y="3197511"/>
            <a:ext cx="1984882" cy="260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Survie  : Décès ou transplantation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726120" y="5010263"/>
            <a:ext cx="1984882" cy="162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Temps (Jours)</a:t>
            </a:r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Boer K et al, Thorax 2011; 66:680-5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99517" y="4194787"/>
            <a:ext cx="1424427" cy="5143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r>
              <a:rPr lang="fr-FR" sz="800" dirty="0">
                <a:solidFill>
                  <a:schemeClr val="tx1"/>
                </a:solidFill>
              </a:rPr>
              <a:t>&lt; 1 exacerbation/an</a:t>
            </a:r>
          </a:p>
          <a:p>
            <a:pPr>
              <a:spcBef>
                <a:spcPts val="300"/>
              </a:spcBef>
            </a:pPr>
            <a:r>
              <a:rPr lang="fr-FR" sz="800" dirty="0">
                <a:solidFill>
                  <a:schemeClr val="tx1"/>
                </a:solidFill>
              </a:rPr>
              <a:t>1-2 exacerbations/an</a:t>
            </a:r>
          </a:p>
          <a:p>
            <a:pPr>
              <a:spcBef>
                <a:spcPts val="300"/>
              </a:spcBef>
            </a:pPr>
            <a:r>
              <a:rPr lang="fr-FR" sz="800" dirty="0">
                <a:solidFill>
                  <a:schemeClr val="tx1"/>
                </a:solidFill>
              </a:rPr>
              <a:t>&gt; 2 exacerbations/an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90960"/>
              </p:ext>
            </p:extLst>
          </p:nvPr>
        </p:nvGraphicFramePr>
        <p:xfrm>
          <a:off x="4379236" y="1850880"/>
          <a:ext cx="275319" cy="308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1,00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0,95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0,90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0,85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0,80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0,75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0,70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58031"/>
              </p:ext>
            </p:extLst>
          </p:nvPr>
        </p:nvGraphicFramePr>
        <p:xfrm>
          <a:off x="4632912" y="4853812"/>
          <a:ext cx="4353349" cy="145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48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45952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200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300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400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500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600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700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800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900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1000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1100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rgbClr val="000000"/>
                          </a:solidFill>
                        </a:rPr>
                        <a:t>1200</a:t>
                      </a: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444603" y="1315765"/>
            <a:ext cx="46523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Kaplan-Meier comparant le temps jusqu’au décès ou transplantation sur 3 ans</a:t>
            </a:r>
          </a:p>
          <a:p>
            <a:r>
              <a:rPr lang="fr-FR" sz="1100" dirty="0"/>
              <a:t>Analyse de survie ajustée sur âge, sexe, IMC, infection VEMS, comorbidités et traitements.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FC106A-AF2E-AE49-9C36-A165515B946D}"/>
              </a:ext>
            </a:extLst>
          </p:cNvPr>
          <p:cNvSpPr txBox="1"/>
          <p:nvPr/>
        </p:nvSpPr>
        <p:spPr>
          <a:xfrm>
            <a:off x="7267698" y="4334494"/>
            <a:ext cx="11773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&gt; 2 /an (n= 146)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08AAA22-449E-A845-BAFC-72892E0B6EE7}"/>
              </a:ext>
            </a:extLst>
          </p:cNvPr>
          <p:cNvSpPr txBox="1"/>
          <p:nvPr/>
        </p:nvSpPr>
        <p:spPr>
          <a:xfrm>
            <a:off x="7695211" y="2826327"/>
            <a:ext cx="1190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1-2 /an (n= 160)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3297A19-9FC6-464D-B7B1-360011476D93}"/>
              </a:ext>
            </a:extLst>
          </p:cNvPr>
          <p:cNvSpPr txBox="1"/>
          <p:nvPr/>
        </p:nvSpPr>
        <p:spPr>
          <a:xfrm>
            <a:off x="7695210" y="2315688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&lt; 1 /an (n= 140)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63718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L’exacerbation </a:t>
            </a:r>
            <a:r>
              <a:rPr lang="fr-FR" dirty="0"/>
              <a:t>aiguë - Conséquences</a:t>
            </a:r>
            <a:endParaRPr lang="fr-FR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5270166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fr-FR" dirty="0">
              <a:solidFill>
                <a:srgbClr val="2C93E5"/>
              </a:solidFill>
            </a:endParaRPr>
          </a:p>
          <a:p>
            <a:r>
              <a:rPr lang="fr-FR" sz="1800" dirty="0">
                <a:solidFill>
                  <a:srgbClr val="2C93E5"/>
                </a:solidFill>
              </a:rPr>
              <a:t>Chute du VEMS en cas d’exacerbation sévère </a:t>
            </a:r>
          </a:p>
          <a:p>
            <a:r>
              <a:rPr lang="fr-FR" sz="1800" dirty="0">
                <a:solidFill>
                  <a:srgbClr val="2C93E5"/>
                </a:solidFill>
              </a:rPr>
              <a:t>Facteur de progression de la maladie si  &gt; 2 / an</a:t>
            </a:r>
          </a:p>
          <a:p>
            <a:r>
              <a:rPr lang="fr-FR" sz="1800" dirty="0">
                <a:solidFill>
                  <a:srgbClr val="2C93E5"/>
                </a:solidFill>
              </a:rPr>
              <a:t>Fatigue, majoration des soins, source de consultations, d’hospitalisations</a:t>
            </a:r>
          </a:p>
          <a:p>
            <a:r>
              <a:rPr lang="fr-FR" sz="1800" dirty="0">
                <a:solidFill>
                  <a:srgbClr val="2C93E5"/>
                </a:solidFill>
              </a:rPr>
              <a:t>Impact psychologique, scolaire, professionnel, familial, social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0" name="Espace réservé du numéro de diapositive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05863" y="6272213"/>
            <a:ext cx="3381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E864211-C31A-4559-85EB-147DCA8A3AF4}" type="slidenum">
              <a:rPr lang="fr-FR" sz="1000">
                <a:solidFill>
                  <a:srgbClr val="FFFFFF"/>
                </a:solidFill>
                <a:latin typeface="Century Gothic" pitchFamily="34" charset="0"/>
                <a:cs typeface="Century Gothic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000" dirty="0">
              <a:solidFill>
                <a:srgbClr val="FFFFFF"/>
              </a:solidFill>
              <a:latin typeface="Century Gothic" pitchFamily="34" charset="0"/>
              <a:cs typeface="Century Gothic"/>
            </a:endParaRPr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430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4788" y="135924"/>
            <a:ext cx="6789825" cy="952456"/>
          </a:xfrm>
        </p:spPr>
        <p:txBody>
          <a:bodyPr>
            <a:normAutofit/>
          </a:bodyPr>
          <a:lstStyle/>
          <a:p>
            <a:r>
              <a:rPr lang="fr-FR" sz="2400" dirty="0"/>
              <a:t>L’exacerbation aiguë - </a:t>
            </a:r>
            <a:r>
              <a:rPr lang="fr-FR" dirty="0"/>
              <a:t>Prise en charge </a:t>
            </a:r>
            <a:endParaRPr lang="fr-FR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8650" y="1178560"/>
            <a:ext cx="7886700" cy="52947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dirty="0">
              <a:solidFill>
                <a:srgbClr val="2C93E5"/>
              </a:solidFill>
            </a:endParaRPr>
          </a:p>
          <a:p>
            <a:pPr lvl="1"/>
            <a:endParaRPr lang="fr-FR" dirty="0"/>
          </a:p>
          <a:p>
            <a:r>
              <a:rPr lang="fr-FR" sz="2000" dirty="0">
                <a:solidFill>
                  <a:srgbClr val="2C93E5"/>
                </a:solidFill>
              </a:rPr>
              <a:t>Hospitalisation qui peut permettre l’optimisation de soins et le repos chez l’adulte</a:t>
            </a:r>
          </a:p>
          <a:p>
            <a:r>
              <a:rPr lang="fr-FR" sz="2000" dirty="0">
                <a:solidFill>
                  <a:srgbClr val="2C93E5"/>
                </a:solidFill>
              </a:rPr>
              <a:t>Intensification et optimisation du drainage</a:t>
            </a:r>
          </a:p>
          <a:p>
            <a:r>
              <a:rPr lang="fr-FR" sz="2000" dirty="0">
                <a:solidFill>
                  <a:srgbClr val="2C93E5"/>
                </a:solidFill>
              </a:rPr>
              <a:t>Réhydratation</a:t>
            </a:r>
          </a:p>
          <a:p>
            <a:r>
              <a:rPr lang="fr-FR" sz="2000" dirty="0">
                <a:solidFill>
                  <a:srgbClr val="2C93E5"/>
                </a:solidFill>
              </a:rPr>
              <a:t>Bronchodilatateurs, si besoin </a:t>
            </a:r>
          </a:p>
          <a:p>
            <a:r>
              <a:rPr lang="fr-FR" sz="2000" dirty="0">
                <a:solidFill>
                  <a:srgbClr val="2C93E5"/>
                </a:solidFill>
              </a:rPr>
              <a:t>Antibiothérapie adaptée, prolongée (10-15 jours) selon le tableau et l’étiologie (virale, bactérienne, arrêt des soins…)</a:t>
            </a:r>
          </a:p>
          <a:p>
            <a:r>
              <a:rPr lang="fr-FR" sz="2000" dirty="0">
                <a:solidFill>
                  <a:srgbClr val="2C93E5"/>
                </a:solidFill>
              </a:rPr>
              <a:t>Education thérapeutique</a:t>
            </a:r>
          </a:p>
          <a:p>
            <a:endParaRPr lang="fr-FR" dirty="0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D509-A6DC-4CCF-A4B6-0BF509F32E6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Espace réservé du numéro de diapositive 1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05863" y="6272213"/>
            <a:ext cx="33813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E864211-C31A-4559-85EB-147DCA8A3AF4}" type="slidenum">
              <a:rPr lang="fr-FR" sz="1000">
                <a:solidFill>
                  <a:srgbClr val="FFFFFF"/>
                </a:solidFill>
                <a:latin typeface="Century Gothic" pitchFamily="34" charset="0"/>
                <a:cs typeface="Century Gothic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z="1000" dirty="0">
              <a:solidFill>
                <a:srgbClr val="FFFFFF"/>
              </a:solidFill>
              <a:latin typeface="Century Gothic" pitchFamily="34" charset="0"/>
              <a:cs typeface="Century Gothic"/>
            </a:endParaRPr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1035302" y="6473324"/>
            <a:ext cx="7128227" cy="3365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92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5074</TotalTime>
  <Words>2101</Words>
  <Application>Microsoft Macintosh PowerPoint</Application>
  <PresentationFormat>Affichage à l'écran (4:3)</PresentationFormat>
  <Paragraphs>279</Paragraphs>
  <Slides>19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7" baseType="lpstr">
      <vt:lpstr>Arial Unicode MS</vt:lpstr>
      <vt:lpstr>Arial</vt:lpstr>
      <vt:lpstr>Calibri</vt:lpstr>
      <vt:lpstr>Calibri Light</vt:lpstr>
      <vt:lpstr>Century Gothic</vt:lpstr>
      <vt:lpstr>Comic Sans MS</vt:lpstr>
      <vt:lpstr>Wingdings</vt:lpstr>
      <vt:lpstr>Thème Office</vt:lpstr>
      <vt:lpstr>Les grands défis de la prise en charge  de l’adulte</vt:lpstr>
      <vt:lpstr>Liens d’intérêt </vt:lpstr>
      <vt:lpstr>Objectifs pédagogiques</vt:lpstr>
      <vt:lpstr>1. Les risques aigus d’aggravation clinique et leur prise en charge  2. Les grandes étapes et leurs risques Comment les accompagner ?</vt:lpstr>
      <vt:lpstr>L’infection chronique à bacille pyocyanique</vt:lpstr>
      <vt:lpstr>Qu’est-ce qu’une exacerbation aiguë ?</vt:lpstr>
      <vt:lpstr>Impact négatif de l’exacerbation sur le pronostic</vt:lpstr>
      <vt:lpstr>L’exacerbation aiguë - Conséquences</vt:lpstr>
      <vt:lpstr>L’exacerbation aiguë - Prise en charge </vt:lpstr>
      <vt:lpstr>Le pneumothorax</vt:lpstr>
      <vt:lpstr>Le pneumothorax - Prise en charge</vt:lpstr>
      <vt:lpstr>L’hémoptysie = urgence potentiellement vitale,  ne jamais négliger !</vt:lpstr>
      <vt:lpstr>L’hémoptysie - Prise en charge </vt:lpstr>
      <vt:lpstr>L’ABPA : les critères classiques de diagnostic</vt:lpstr>
      <vt:lpstr>La prise en charge de l’ABPA </vt:lpstr>
      <vt:lpstr>La découverte d’un diabète  </vt:lpstr>
      <vt:lpstr>L’amaigrissement - la dénutrition</vt:lpstr>
      <vt:lpstr>1. Les risques aigus d’aggravation clinique et leur prise en charge  2. Les grandes étapes et leurs risques Comment les accompagner ?</vt:lpstr>
      <vt:lpstr>Bibliographie (Partie 1) Les risques aigus d’aggravation clinique et leur prise en charge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SIMON</dc:creator>
  <cp:lastModifiedBy>Geneviève Khotinoff</cp:lastModifiedBy>
  <cp:revision>162</cp:revision>
  <dcterms:created xsi:type="dcterms:W3CDTF">2021-09-23T13:13:01Z</dcterms:created>
  <dcterms:modified xsi:type="dcterms:W3CDTF">2022-07-07T14:00:35Z</dcterms:modified>
</cp:coreProperties>
</file>