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7"/>
  </p:notesMasterIdLst>
  <p:sldIdLst>
    <p:sldId id="258" r:id="rId2"/>
    <p:sldId id="348" r:id="rId3"/>
    <p:sldId id="313" r:id="rId4"/>
    <p:sldId id="281" r:id="rId5"/>
    <p:sldId id="282" r:id="rId6"/>
    <p:sldId id="287" r:id="rId7"/>
    <p:sldId id="288" r:id="rId8"/>
    <p:sldId id="293" r:id="rId9"/>
    <p:sldId id="320" r:id="rId10"/>
    <p:sldId id="341" r:id="rId11"/>
    <p:sldId id="286" r:id="rId12"/>
    <p:sldId id="346" r:id="rId13"/>
    <p:sldId id="301" r:id="rId14"/>
    <p:sldId id="330" r:id="rId15"/>
    <p:sldId id="305" r:id="rId16"/>
    <p:sldId id="294" r:id="rId17"/>
    <p:sldId id="295" r:id="rId18"/>
    <p:sldId id="324" r:id="rId19"/>
    <p:sldId id="314" r:id="rId20"/>
    <p:sldId id="312" r:id="rId21"/>
    <p:sldId id="289" r:id="rId22"/>
    <p:sldId id="340" r:id="rId23"/>
    <p:sldId id="335" r:id="rId24"/>
    <p:sldId id="310" r:id="rId25"/>
    <p:sldId id="311" r:id="rId26"/>
    <p:sldId id="331" r:id="rId27"/>
    <p:sldId id="337" r:id="rId28"/>
    <p:sldId id="332" r:id="rId29"/>
    <p:sldId id="338" r:id="rId30"/>
    <p:sldId id="336" r:id="rId31"/>
    <p:sldId id="306" r:id="rId32"/>
    <p:sldId id="296" r:id="rId33"/>
    <p:sldId id="343" r:id="rId34"/>
    <p:sldId id="344" r:id="rId35"/>
    <p:sldId id="345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647" userDrawn="1">
          <p15:clr>
            <a:srgbClr val="A4A3A4"/>
          </p15:clr>
        </p15:guide>
        <p15:guide id="2" pos="476" userDrawn="1">
          <p15:clr>
            <a:srgbClr val="A4A3A4"/>
          </p15:clr>
        </p15:guide>
        <p15:guide id="3" orient="horz" pos="89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9EFF"/>
    <a:srgbClr val="302EFF"/>
    <a:srgbClr val="85ABAF"/>
    <a:srgbClr val="A7D5DA"/>
    <a:srgbClr val="2C93E5"/>
    <a:srgbClr val="2F92E4"/>
    <a:srgbClr val="EE7D31"/>
    <a:srgbClr val="248AD4"/>
    <a:srgbClr val="3D8ECB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83567" autoAdjust="0"/>
  </p:normalViewPr>
  <p:slideViewPr>
    <p:cSldViewPr snapToGrid="0">
      <p:cViewPr varScale="1">
        <p:scale>
          <a:sx n="98" d="100"/>
          <a:sy n="98" d="100"/>
        </p:scale>
        <p:origin x="1408" y="184"/>
      </p:cViewPr>
      <p:guideLst>
        <p:guide pos="5647"/>
        <p:guide pos="476"/>
        <p:guide orient="horz" pos="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7165E-37F8-474C-B9F8-4225C2523A70}" type="datetimeFigureOut">
              <a:rPr lang="fr-FR" smtClean="0"/>
              <a:t>03/06/2022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DF254-85CD-47B3-AEA3-4BE5558021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35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F254-85CD-47B3-AEA3-4BE55580215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177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F254-85CD-47B3-AEA3-4BE55580215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26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FDF254-85CD-47B3-AEA3-4BE55580215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337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DD69-8353-4FEE-9CE5-6BDDE6628C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5D9D5E-3BAD-9944-81B3-38C3F2E27F31}"/>
              </a:ext>
            </a:extLst>
          </p:cNvPr>
          <p:cNvSpPr/>
          <p:nvPr userDrawn="1"/>
        </p:nvSpPr>
        <p:spPr>
          <a:xfrm>
            <a:off x="1" y="-11574"/>
            <a:ext cx="9143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22B4AF-34B4-2345-A51B-BD0F827781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/>
          <a:stretch/>
        </p:blipFill>
        <p:spPr>
          <a:xfrm>
            <a:off x="-7553" y="1661371"/>
            <a:ext cx="5185204" cy="3560567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53A03A7D-02F9-B04F-9599-45002567B258}"/>
              </a:ext>
            </a:extLst>
          </p:cNvPr>
          <p:cNvSpPr/>
          <p:nvPr userDrawn="1"/>
        </p:nvSpPr>
        <p:spPr>
          <a:xfrm>
            <a:off x="1174585" y="-133026"/>
            <a:ext cx="5615154" cy="7326306"/>
          </a:xfrm>
          <a:prstGeom prst="arc">
            <a:avLst>
              <a:gd name="adj1" fmla="val 19951004"/>
              <a:gd name="adj2" fmla="val 3194686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FB4253E-B81E-184F-87EF-F00A005DEF47}"/>
              </a:ext>
            </a:extLst>
          </p:cNvPr>
          <p:cNvSpPr/>
          <p:nvPr userDrawn="1"/>
        </p:nvSpPr>
        <p:spPr>
          <a:xfrm>
            <a:off x="1928123" y="805849"/>
            <a:ext cx="4096499" cy="5444692"/>
          </a:xfrm>
          <a:prstGeom prst="arc">
            <a:avLst>
              <a:gd name="adj1" fmla="val 15148136"/>
              <a:gd name="adj2" fmla="val 248034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Parallélogramme 10">
            <a:extLst>
              <a:ext uri="{FF2B5EF4-FFF2-40B4-BE49-F238E27FC236}">
                <a16:creationId xmlns:a16="http://schemas.microsoft.com/office/drawing/2014/main" id="{6C317A3E-2F33-0B4C-87C3-C90C79EC2F44}"/>
              </a:ext>
            </a:extLst>
          </p:cNvPr>
          <p:cNvSpPr/>
          <p:nvPr userDrawn="1"/>
        </p:nvSpPr>
        <p:spPr>
          <a:xfrm>
            <a:off x="1048956" y="2818591"/>
            <a:ext cx="7724341" cy="968512"/>
          </a:xfrm>
          <a:prstGeom prst="parallelogram">
            <a:avLst>
              <a:gd name="adj" fmla="val 97440"/>
            </a:avLst>
          </a:prstGeom>
          <a:solidFill>
            <a:schemeClr val="accent1">
              <a:alpha val="88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sp>
        <p:nvSpPr>
          <p:cNvPr id="12" name="Parallélogramme 11">
            <a:extLst>
              <a:ext uri="{FF2B5EF4-FFF2-40B4-BE49-F238E27FC236}">
                <a16:creationId xmlns:a16="http://schemas.microsoft.com/office/drawing/2014/main" id="{D8AB3513-95F3-2C47-8793-E40FB4BD033B}"/>
              </a:ext>
            </a:extLst>
          </p:cNvPr>
          <p:cNvSpPr/>
          <p:nvPr userDrawn="1"/>
        </p:nvSpPr>
        <p:spPr>
          <a:xfrm flipV="1">
            <a:off x="1048956" y="3821556"/>
            <a:ext cx="7077674" cy="397417"/>
          </a:xfrm>
          <a:prstGeom prst="parallelogram">
            <a:avLst>
              <a:gd name="adj" fmla="val 75331"/>
            </a:avLst>
          </a:prstGeom>
          <a:solidFill>
            <a:schemeClr val="accent1">
              <a:lumMod val="20000"/>
              <a:lumOff val="80000"/>
              <a:alpha val="90000"/>
            </a:schemeClr>
          </a:solidFill>
          <a:ln w="9525">
            <a:solidFill>
              <a:srgbClr val="2F92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DD5359F-2775-6B43-B27D-DF253A0A3453}"/>
              </a:ext>
            </a:extLst>
          </p:cNvPr>
          <p:cNvCxnSpPr>
            <a:cxnSpLocks/>
          </p:cNvCxnSpPr>
          <p:nvPr userDrawn="1"/>
        </p:nvCxnSpPr>
        <p:spPr>
          <a:xfrm>
            <a:off x="3745857" y="4462041"/>
            <a:ext cx="473549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069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7887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5794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7049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35572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8722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30244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367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7458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5972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1994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809724" cy="952456"/>
          </a:xfrm>
          <a:solidFill>
            <a:srgbClr val="2F92E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2746"/>
            <a:ext cx="7886700" cy="490421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397F210-8B1C-8541-AD16-1DE367A1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61329"/>
            <a:ext cx="6557133" cy="365125"/>
          </a:xfrm>
        </p:spPr>
        <p:txBody>
          <a:bodyPr/>
          <a:lstStyle>
            <a:lvl1pPr algn="l">
              <a:defRPr sz="1000" i="1"/>
            </a:lvl1pPr>
          </a:lstStyle>
          <a:p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A89FB97-B101-514E-8038-F9321D5C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  <a:ln>
            <a:solidFill>
              <a:srgbClr val="2F92E4"/>
            </a:solidFill>
          </a:ln>
        </p:spPr>
        <p:txBody>
          <a:bodyPr/>
          <a:lstStyle>
            <a:lvl1pPr algn="ctr">
              <a:defRPr sz="1400" b="1">
                <a:solidFill>
                  <a:srgbClr val="2F92E4"/>
                </a:solidFill>
              </a:defRPr>
            </a:lvl1pPr>
          </a:lstStyle>
          <a:p>
            <a:fld id="{FE81DD69-8353-4FEE-9CE5-6BDDE6628C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44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02064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97966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51598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1946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95700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2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818422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889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65032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7208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72746"/>
            <a:ext cx="3886200" cy="4904217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72746"/>
            <a:ext cx="3886200" cy="4904217"/>
          </a:xfrm>
        </p:spPr>
        <p:txBody>
          <a:bodyPr/>
          <a:lstStyle>
            <a:lvl1pPr>
              <a:defRPr sz="2200"/>
            </a:lvl1pPr>
            <a:lvl3pPr>
              <a:defRPr sz="2000"/>
            </a:lvl3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endParaRPr lang="fr-FR" dirty="0"/>
          </a:p>
          <a:p>
            <a:pPr lvl="2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6557135" cy="365125"/>
          </a:xfrm>
        </p:spPr>
        <p:txBody>
          <a:bodyPr/>
          <a:lstStyle>
            <a:lvl1pPr algn="l">
              <a:defRPr sz="1000" i="1"/>
            </a:lvl1pPr>
          </a:lstStyle>
          <a:p>
            <a:endParaRPr lang="fr-FR" dirty="0"/>
          </a:p>
        </p:txBody>
      </p:sp>
      <p:sp>
        <p:nvSpPr>
          <p:cNvPr id="9" name="Espace réservé du numéro de diapositive 12">
            <a:extLst>
              <a:ext uri="{FF2B5EF4-FFF2-40B4-BE49-F238E27FC236}">
                <a16:creationId xmlns:a16="http://schemas.microsoft.com/office/drawing/2014/main" id="{66081C3D-99D7-674C-B269-01D488FC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  <a:ln>
            <a:solidFill>
              <a:srgbClr val="2F92E4"/>
            </a:solidFill>
          </a:ln>
        </p:spPr>
        <p:txBody>
          <a:bodyPr/>
          <a:lstStyle>
            <a:lvl1pPr algn="ctr">
              <a:defRPr sz="1400" b="1">
                <a:solidFill>
                  <a:srgbClr val="2F92E4"/>
                </a:solidFill>
              </a:defRPr>
            </a:lvl1pPr>
          </a:lstStyle>
          <a:p>
            <a:fld id="{FE81DD69-8353-4FEE-9CE5-6BDDE6628C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05FAF8-B71D-9F49-BD1A-3AAA9FB4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826337" cy="952456"/>
          </a:xfrm>
          <a:solidFill>
            <a:srgbClr val="2F92E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70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67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7895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233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403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88688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22879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65669"/>
            <a:ext cx="7541398" cy="122023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SzPct val="130000"/>
              <a:buFont typeface="Arial Unicode MS"/>
              <a:buChar char="◆"/>
              <a:defRPr/>
            </a:lvl1pPr>
            <a:lvl2pPr marL="534988" indent="-257175"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CDB0-A98A-47BE-BEF5-FC90444FD9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0" y="6597352"/>
            <a:ext cx="8604448" cy="260648"/>
          </a:xfr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514377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00" y="265669"/>
            <a:ext cx="7541398" cy="1220231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SzPct val="130000"/>
              <a:buFont typeface="Arial Unicode MS"/>
              <a:buChar char="◆"/>
              <a:defRPr/>
            </a:lvl1pPr>
            <a:lvl2pPr marL="534988" indent="-257175"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CDB0-A98A-47BE-BEF5-FC90444FD93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0" y="6597352"/>
            <a:ext cx="8604448" cy="260648"/>
          </a:xfr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47713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32801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2961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253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6557134" cy="365125"/>
          </a:xfrm>
        </p:spPr>
        <p:txBody>
          <a:bodyPr/>
          <a:lstStyle>
            <a:lvl1pPr algn="l">
              <a:defRPr sz="1000" i="1"/>
            </a:lvl1pPr>
          </a:lstStyle>
          <a:p>
            <a:endParaRPr lang="fr-FR" dirty="0"/>
          </a:p>
        </p:txBody>
      </p:sp>
      <p:sp>
        <p:nvSpPr>
          <p:cNvPr id="9" name="Espace réservé du numéro de diapositive 12">
            <a:extLst>
              <a:ext uri="{FF2B5EF4-FFF2-40B4-BE49-F238E27FC236}">
                <a16:creationId xmlns:a16="http://schemas.microsoft.com/office/drawing/2014/main" id="{48F1FBFA-578C-514D-B9F0-E7D70C0E0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  <a:ln>
            <a:solidFill>
              <a:srgbClr val="2F92E4"/>
            </a:solidFill>
          </a:ln>
        </p:spPr>
        <p:txBody>
          <a:bodyPr/>
          <a:lstStyle>
            <a:lvl1pPr algn="ctr">
              <a:defRPr sz="1400" b="1">
                <a:solidFill>
                  <a:srgbClr val="2F92E4"/>
                </a:solidFill>
              </a:defRPr>
            </a:lvl1pPr>
          </a:lstStyle>
          <a:p>
            <a:fld id="{FE81DD69-8353-4FEE-9CE5-6BDDE6628C9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559F1D5-5EA9-C146-8DE5-56D78E300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841621" cy="952456"/>
          </a:xfrm>
          <a:solidFill>
            <a:srgbClr val="2F92E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031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52513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2704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9190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40731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96307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10378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831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82756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539039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1095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47AEF-A186-46C0-A25C-84E10463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023" y="2002632"/>
            <a:ext cx="7886700" cy="2852737"/>
          </a:xfrm>
          <a:prstGeom prst="rect">
            <a:avLst/>
          </a:prstGeom>
          <a:solidFill>
            <a:srgbClr val="2F92E3"/>
          </a:solidFill>
          <a:ln>
            <a:solidFill>
              <a:srgbClr val="2CA6E1"/>
            </a:solidFill>
          </a:ln>
        </p:spPr>
        <p:txBody>
          <a:bodyPr lIns="360000" bIns="36000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F22F10-59E7-434F-AFFA-9AA69716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1"/>
            <a:ext cx="6557134" cy="365125"/>
          </a:xfrm>
        </p:spPr>
        <p:txBody>
          <a:bodyPr/>
          <a:lstStyle>
            <a:lvl1pPr algn="l">
              <a:defRPr sz="1000" i="1"/>
            </a:lvl1pPr>
          </a:lstStyle>
          <a:p>
            <a:endParaRPr lang="fr-FR" dirty="0"/>
          </a:p>
        </p:txBody>
      </p:sp>
      <p:sp>
        <p:nvSpPr>
          <p:cNvPr id="6" name="Espace réservé du numéro de diapositive 12">
            <a:extLst>
              <a:ext uri="{FF2B5EF4-FFF2-40B4-BE49-F238E27FC236}">
                <a16:creationId xmlns:a16="http://schemas.microsoft.com/office/drawing/2014/main" id="{884DC858-D8E0-874E-83AF-7CD57810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  <a:ln>
            <a:solidFill>
              <a:srgbClr val="2F92E4"/>
            </a:solidFill>
          </a:ln>
        </p:spPr>
        <p:txBody>
          <a:bodyPr/>
          <a:lstStyle>
            <a:lvl1pPr algn="ctr">
              <a:defRPr sz="1400" b="1">
                <a:solidFill>
                  <a:srgbClr val="2F92E4"/>
                </a:solidFill>
              </a:defRPr>
            </a:lvl1pPr>
          </a:lstStyle>
          <a:p>
            <a:fld id="{FE81DD69-8353-4FEE-9CE5-6BDDE6628C9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87507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52116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7608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re de sectio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58" y="1845357"/>
            <a:ext cx="788670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rgbClr val="01628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6492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1628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Espace réservé du contenu 4"/>
          <p:cNvPicPr>
            <a:picLocks noChangeAspect="1"/>
          </p:cNvPicPr>
          <p:nvPr userDrawn="1"/>
        </p:nvPicPr>
        <p:blipFill>
          <a:blip r:embed="rId2" cstate="print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1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726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269"/>
            <a:ext cx="7886700" cy="120735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>
          <a:xfrm>
            <a:off x="939800" y="6413500"/>
            <a:ext cx="7162800" cy="355600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9870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1DD69-8353-4FEE-9CE5-6BDDE6628C9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258A57A-F01A-3345-8CD1-96447DC32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t="46625" b="2103"/>
          <a:stretch/>
        </p:blipFill>
        <p:spPr>
          <a:xfrm>
            <a:off x="0" y="-13744"/>
            <a:ext cx="1977081" cy="10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52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2" r:id="rId4"/>
    <p:sldLayoutId id="214748365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  <p:sldLayoutId id="2147483704" r:id="rId47"/>
    <p:sldLayoutId id="2147483705" r:id="rId48"/>
    <p:sldLayoutId id="2147483706" r:id="rId49"/>
    <p:sldLayoutId id="2147483707" r:id="rId5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chest.2021.07.02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chest.2021.07.02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chest.2021.07.02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16/j.chest.2021.07.02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2"/>
          <p:cNvSpPr>
            <a:spLocks noGrp="1"/>
          </p:cNvSpPr>
          <p:nvPr>
            <p:ph type="ctrTitle"/>
          </p:nvPr>
        </p:nvSpPr>
        <p:spPr>
          <a:xfrm>
            <a:off x="1655805" y="2790742"/>
            <a:ext cx="6561438" cy="101513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bg1"/>
                </a:solidFill>
                <a:effectLst/>
              </a:rPr>
              <a:t>Les grands défis de la prise en charge </a:t>
            </a:r>
            <a:br>
              <a:rPr lang="fr-FR" sz="2800" dirty="0">
                <a:solidFill>
                  <a:schemeClr val="bg1"/>
                </a:solidFill>
                <a:effectLst/>
              </a:rPr>
            </a:br>
            <a:r>
              <a:rPr lang="fr-FR" sz="2800" dirty="0">
                <a:solidFill>
                  <a:schemeClr val="bg1"/>
                </a:solidFill>
                <a:effectLst/>
              </a:rPr>
              <a:t>de l’adulte</a:t>
            </a:r>
            <a:endParaRPr lang="fr-FR" sz="1100" dirty="0">
              <a:solidFill>
                <a:schemeClr val="bg1"/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0454" y="3901266"/>
            <a:ext cx="6351373" cy="336885"/>
          </a:xfrm>
        </p:spPr>
        <p:txBody>
          <a:bodyPr>
            <a:normAutofit/>
          </a:bodyPr>
          <a:lstStyle/>
          <a:p>
            <a:r>
              <a:rPr lang="fr-FR" sz="1200" b="0" i="1" dirty="0"/>
              <a:t>Dr Marlène </a:t>
            </a:r>
            <a:r>
              <a:rPr lang="fr-FR" sz="1200" b="0" i="1" dirty="0" err="1"/>
              <a:t>Murris-Espin</a:t>
            </a:r>
            <a:r>
              <a:rPr lang="fr-FR" sz="1200" b="0" i="1" dirty="0"/>
              <a:t> - Toulouse</a:t>
            </a:r>
          </a:p>
        </p:txBody>
      </p:sp>
    </p:spTree>
    <p:extLst>
      <p:ext uri="{BB962C8B-B14F-4D97-AF65-F5344CB8AC3E}">
        <p14:creationId xmlns:p14="http://schemas.microsoft.com/office/powerpoint/2010/main" val="377397959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A089-6C37-4B6E-A3F6-C5DD5B8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La prévention du surpoids et de l’obésité (2/2) 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52AD7AAD-A9EE-6E40-84B0-FC1E9285E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Prise excessive de poids par :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Adhésion au régime riche en graisses, préconisé depuis l’enfance </a:t>
            </a:r>
            <a:br>
              <a:rPr lang="fr-FR" sz="2000" dirty="0">
                <a:solidFill>
                  <a:srgbClr val="2C93E5"/>
                </a:solidFill>
              </a:rPr>
            </a:br>
            <a:r>
              <a:rPr lang="fr-FR" sz="2000" dirty="0">
                <a:solidFill>
                  <a:srgbClr val="2C93E5"/>
                </a:solidFill>
              </a:rPr>
              <a:t>(mais souvent déséquilibré)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  <a:sym typeface="Wingdings 3"/>
              </a:rPr>
              <a:t>Diminution</a:t>
            </a:r>
            <a:r>
              <a:rPr lang="fr-FR" sz="2000" dirty="0">
                <a:solidFill>
                  <a:srgbClr val="2C93E5"/>
                </a:solidFill>
              </a:rPr>
              <a:t> de la tolérance à l’exercice et faible activité physique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Progrès thérapeutiques  (modulateurs du CFTR) 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Tendance en population générale, facteurs culturels </a:t>
            </a:r>
          </a:p>
          <a:p>
            <a:pPr lvl="1"/>
            <a:endParaRPr lang="fr-FR" sz="2000" dirty="0">
              <a:solidFill>
                <a:srgbClr val="2C93E5"/>
              </a:solidFill>
            </a:endParaRPr>
          </a:p>
          <a:p>
            <a:r>
              <a:rPr lang="fr-FR" sz="2000" dirty="0"/>
              <a:t>Quels impacts avec l’âge ?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Respiratoires ? SAS ?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Risques cardiovasculaires ? 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Risques métaboliques  (</a:t>
            </a:r>
            <a:r>
              <a:rPr lang="fr-FR" sz="2000" dirty="0" err="1">
                <a:solidFill>
                  <a:srgbClr val="2C93E5"/>
                </a:solidFill>
              </a:rPr>
              <a:t>Dyslipidemie</a:t>
            </a:r>
            <a:r>
              <a:rPr lang="fr-FR" sz="2000" dirty="0">
                <a:solidFill>
                  <a:srgbClr val="2C93E5"/>
                </a:solidFill>
              </a:rPr>
              <a:t> ? </a:t>
            </a:r>
            <a:r>
              <a:rPr lang="fr-FR" sz="2000" dirty="0" err="1">
                <a:solidFill>
                  <a:srgbClr val="2C93E5"/>
                </a:solidFill>
              </a:rPr>
              <a:t>Insulino-resistance</a:t>
            </a:r>
            <a:r>
              <a:rPr lang="fr-FR" sz="2000" dirty="0">
                <a:solidFill>
                  <a:srgbClr val="2C93E5"/>
                </a:solidFill>
              </a:rPr>
              <a:t> ?)</a:t>
            </a:r>
          </a:p>
          <a:p>
            <a:pPr lvl="1"/>
            <a:endParaRPr lang="fr-FR" sz="2000" dirty="0">
              <a:solidFill>
                <a:srgbClr val="2C93E5"/>
              </a:solidFill>
            </a:endParaRPr>
          </a:p>
          <a:p>
            <a:r>
              <a:rPr lang="fr-FR" sz="2000" dirty="0"/>
              <a:t>Prévention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2C93E5"/>
                </a:solidFill>
                <a:sym typeface="Wingdings" panose="05000000000000000000" pitchFamily="2" charset="2"/>
              </a:rPr>
              <a:t></a:t>
            </a:r>
            <a:r>
              <a:rPr lang="fr-FR" dirty="0">
                <a:solidFill>
                  <a:srgbClr val="2C93E5"/>
                </a:solidFill>
              </a:rPr>
              <a:t> </a:t>
            </a:r>
            <a:r>
              <a:rPr lang="fr-FR" sz="2000" dirty="0">
                <a:solidFill>
                  <a:srgbClr val="2C93E5"/>
                </a:solidFill>
              </a:rPr>
              <a:t>Suivi diététique renforcé notamment si modulateurs du CFTR</a:t>
            </a:r>
            <a:endParaRPr lang="fr-FR" dirty="0">
              <a:solidFill>
                <a:srgbClr val="2C93E5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4DD40-D30C-492E-8462-4CAB9EE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9" name="Espace réservé du contenu 4">
            <a:extLst>
              <a:ext uri="{FF2B5EF4-FFF2-40B4-BE49-F238E27FC236}">
                <a16:creationId xmlns:a16="http://schemas.microsoft.com/office/drawing/2014/main" id="{32440092-8C4D-654B-9C48-BBC3BBDB0B96}"/>
              </a:ext>
            </a:extLst>
          </p:cNvPr>
          <p:cNvSpPr txBox="1">
            <a:spLocks/>
          </p:cNvSpPr>
          <p:nvPr/>
        </p:nvSpPr>
        <p:spPr>
          <a:xfrm>
            <a:off x="928226" y="6500813"/>
            <a:ext cx="7162800" cy="35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rgbClr val="01628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i="1">
                <a:solidFill>
                  <a:schemeClr val="bg1">
                    <a:lumMod val="50000"/>
                  </a:schemeClr>
                </a:solidFill>
              </a:rPr>
              <a:t>Kutney A et al, </a:t>
            </a:r>
            <a:r>
              <a:rPr lang="en-US" sz="1000" i="1">
                <a:solidFill>
                  <a:schemeClr val="bg1">
                    <a:lumMod val="50000"/>
                  </a:schemeClr>
                </a:solidFill>
              </a:rPr>
              <a:t>Journal of Clinical &amp; Translational Endocrinology 26 (2021) </a:t>
            </a:r>
            <a:r>
              <a:rPr lang="fr-FR" sz="1000" i="1">
                <a:solidFill>
                  <a:schemeClr val="bg1">
                    <a:lumMod val="50000"/>
                  </a:schemeClr>
                </a:solidFill>
              </a:rPr>
              <a:t> https://doi.org/10.1016/j.jcte.2021.100276</a:t>
            </a:r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5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La parentalité (1/2)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4904217"/>
          </a:xfrm>
        </p:spPr>
        <p:txBody>
          <a:bodyPr>
            <a:normAutofit/>
          </a:bodyPr>
          <a:lstStyle/>
          <a:p>
            <a:r>
              <a:rPr lang="fr-FR" sz="2000" dirty="0"/>
              <a:t>Sauf HTAP rare, il n’y a pas de contre-indication formelle à la grossesse MAIS des contre-indications relatives discutées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VEMS &lt; 50 % mais surtout instabilité </a:t>
            </a:r>
            <a:r>
              <a:rPr lang="fr-FR" sz="2000" dirty="0">
                <a:solidFill>
                  <a:srgbClr val="2C93E5"/>
                </a:solidFill>
                <a:sym typeface="Wingdings" panose="05000000000000000000" pitchFamily="2" charset="2"/>
              </a:rPr>
              <a:t> optimisation</a:t>
            </a:r>
            <a:endParaRPr lang="fr-FR" sz="2000" dirty="0">
              <a:solidFill>
                <a:srgbClr val="2C93E5"/>
              </a:solidFill>
            </a:endParaRP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Diabète mal équilibré</a:t>
            </a:r>
            <a:r>
              <a:rPr lang="fr-FR" sz="2000" dirty="0">
                <a:solidFill>
                  <a:srgbClr val="2C93E5"/>
                </a:solidFill>
                <a:sym typeface="Wingdings" panose="05000000000000000000" pitchFamily="2" charset="2"/>
              </a:rPr>
              <a:t> réguler le diabète</a:t>
            </a:r>
            <a:endParaRPr lang="fr-FR" sz="2000" dirty="0">
              <a:solidFill>
                <a:srgbClr val="2C93E5"/>
              </a:solidFill>
            </a:endParaRP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Dénutrition sévère  </a:t>
            </a:r>
            <a:r>
              <a:rPr lang="fr-FR" sz="2000" dirty="0">
                <a:solidFill>
                  <a:srgbClr val="2C93E5"/>
                </a:solidFill>
                <a:sym typeface="Wingdings" panose="05000000000000000000" pitchFamily="2" charset="2"/>
              </a:rPr>
              <a:t> optimiser l’IMC</a:t>
            </a:r>
            <a:endParaRPr lang="fr-FR" sz="2000" dirty="0">
              <a:solidFill>
                <a:srgbClr val="2C93E5"/>
              </a:solidFill>
            </a:endParaRP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Colonisation à certains pyogènes (</a:t>
            </a:r>
            <a:r>
              <a:rPr lang="fr-FR" sz="2000" i="1" dirty="0">
                <a:solidFill>
                  <a:srgbClr val="2C93E5"/>
                </a:solidFill>
              </a:rPr>
              <a:t>B. </a:t>
            </a:r>
            <a:r>
              <a:rPr lang="fr-FR" sz="2000" i="1" dirty="0" err="1">
                <a:solidFill>
                  <a:srgbClr val="2C93E5"/>
                </a:solidFill>
              </a:rPr>
              <a:t>cepacia</a:t>
            </a:r>
            <a:r>
              <a:rPr lang="fr-FR" sz="2000" dirty="0">
                <a:solidFill>
                  <a:srgbClr val="2C93E5"/>
                </a:solidFill>
              </a:rPr>
              <a:t>)</a:t>
            </a:r>
          </a:p>
          <a:p>
            <a:pPr lvl="1"/>
            <a:endParaRPr lang="fr-FR" dirty="0">
              <a:solidFill>
                <a:srgbClr val="2C93E5"/>
              </a:solidFill>
            </a:endParaRPr>
          </a:p>
          <a:p>
            <a:r>
              <a:rPr lang="fr-FR" sz="2000" dirty="0"/>
              <a:t>VEMS ≤ 60 % et/ou IMC ≤ 21 kg/m</a:t>
            </a:r>
            <a:r>
              <a:rPr lang="fr-FR" sz="2000" baseline="30000" dirty="0"/>
              <a:t>2</a:t>
            </a:r>
            <a:r>
              <a:rPr lang="fr-FR" sz="2000" dirty="0"/>
              <a:t>, insuffisance pancréatique 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Complications plus fréquentes pendant et après la grossesse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Prématurité plus fréquente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Petit poids de naissance même à terme </a:t>
            </a:r>
          </a:p>
          <a:p>
            <a:pPr lvl="1"/>
            <a:endParaRPr lang="fr-FR" dirty="0"/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035302" y="6473323"/>
            <a:ext cx="6418794" cy="3830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Jain R et al,  J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2021, https://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doi.org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/10.1016/j.jcf.2021.07.019) ; Shteinberg M et al, 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Chest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2021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https://doi.org/10.1016/j.chest.2021.07.024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 Ashcroft A et al. BJOG 2020;127:1696–1703. Cohen-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Cymberknoh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M et 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J Cyst Fib (2021) (20) 388–394 ; O’Connor KE et al; J Cyst Fib  2021(20):399-401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0626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La parentalité (2/2)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C’est une grossesse à risque (maternité niveau 3)</a:t>
            </a:r>
          </a:p>
          <a:p>
            <a:pPr lvl="1"/>
            <a:r>
              <a:rPr lang="fr-FR" sz="2000" b="1" dirty="0">
                <a:solidFill>
                  <a:srgbClr val="2C93E5"/>
                </a:solidFill>
              </a:rPr>
              <a:t>Information du couple</a:t>
            </a:r>
            <a:r>
              <a:rPr lang="fr-FR" sz="2000" dirty="0">
                <a:solidFill>
                  <a:srgbClr val="2C93E5"/>
                </a:solidFill>
              </a:rPr>
              <a:t>/pronostic maternel/arrivée des traitements modulateurs du CFTR </a:t>
            </a:r>
          </a:p>
          <a:p>
            <a:pPr lvl="1"/>
            <a:r>
              <a:rPr lang="fr-FR" sz="2000" b="1" dirty="0">
                <a:solidFill>
                  <a:srgbClr val="2C93E5"/>
                </a:solidFill>
              </a:rPr>
              <a:t>Conseil génétique </a:t>
            </a:r>
            <a:r>
              <a:rPr lang="fr-FR" sz="2000" dirty="0">
                <a:solidFill>
                  <a:srgbClr val="2C93E5"/>
                </a:solidFill>
              </a:rPr>
              <a:t>pour définir le risque d’enfant atteint</a:t>
            </a:r>
          </a:p>
          <a:p>
            <a:pPr lvl="1"/>
            <a:r>
              <a:rPr lang="fr-FR" sz="2000" b="1" dirty="0">
                <a:solidFill>
                  <a:srgbClr val="2C93E5"/>
                </a:solidFill>
              </a:rPr>
              <a:t>Choix éclairé </a:t>
            </a:r>
            <a:r>
              <a:rPr lang="fr-FR" sz="2000" dirty="0">
                <a:solidFill>
                  <a:srgbClr val="2C93E5"/>
                </a:solidFill>
              </a:rPr>
              <a:t>du couple</a:t>
            </a:r>
          </a:p>
          <a:p>
            <a:pPr lvl="1"/>
            <a:r>
              <a:rPr lang="fr-FR" sz="2000" b="1" dirty="0">
                <a:solidFill>
                  <a:srgbClr val="2C93E5"/>
                </a:solidFill>
              </a:rPr>
              <a:t>Information précoce </a:t>
            </a:r>
            <a:r>
              <a:rPr lang="fr-FR" sz="2000" dirty="0">
                <a:solidFill>
                  <a:srgbClr val="2C93E5"/>
                </a:solidFill>
              </a:rPr>
              <a:t>dès l’adolescence et à l’occasion de chaque consultation </a:t>
            </a:r>
            <a:br>
              <a:rPr lang="fr-FR" sz="2000" dirty="0">
                <a:solidFill>
                  <a:srgbClr val="2C93E5"/>
                </a:solidFill>
              </a:rPr>
            </a:br>
            <a:r>
              <a:rPr lang="fr-FR" sz="2000" dirty="0">
                <a:solidFill>
                  <a:srgbClr val="2C93E5"/>
                </a:solidFill>
                <a:sym typeface="Wingdings" panose="05000000000000000000" pitchFamily="2" charset="2"/>
              </a:rPr>
              <a:t> </a:t>
            </a:r>
            <a:r>
              <a:rPr lang="fr-FR" sz="2000" dirty="0">
                <a:solidFill>
                  <a:srgbClr val="2C93E5"/>
                </a:solidFill>
              </a:rPr>
              <a:t>probable majoration de la fertilité féminine sous modulateurs</a:t>
            </a:r>
          </a:p>
          <a:p>
            <a:pPr lvl="1"/>
            <a:r>
              <a:rPr lang="fr-FR" sz="2000" b="1" dirty="0">
                <a:solidFill>
                  <a:srgbClr val="2C93E5"/>
                </a:solidFill>
              </a:rPr>
              <a:t>Suivi pluridisciplinaire </a:t>
            </a:r>
            <a:r>
              <a:rPr lang="fr-FR" sz="2000" dirty="0">
                <a:solidFill>
                  <a:srgbClr val="2C93E5"/>
                </a:solidFill>
              </a:rPr>
              <a:t>(obstétrical, diabétique, nutritionnel, CRCM)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Risque de dégradation des parents mucos en </a:t>
            </a:r>
            <a:r>
              <a:rPr lang="fr-FR" sz="2000" i="1" dirty="0">
                <a:solidFill>
                  <a:srgbClr val="2C93E5"/>
                </a:solidFill>
              </a:rPr>
              <a:t>post partum </a:t>
            </a:r>
            <a:br>
              <a:rPr lang="fr-FR" sz="2000" i="1" dirty="0">
                <a:solidFill>
                  <a:srgbClr val="2C93E5"/>
                </a:solidFill>
              </a:rPr>
            </a:br>
            <a:r>
              <a:rPr lang="fr-FR" sz="2000" dirty="0">
                <a:solidFill>
                  <a:srgbClr val="2C93E5"/>
                </a:solidFill>
              </a:rPr>
              <a:t>(défaut de soins par manque de temps, consacré à l’enfant)</a:t>
            </a:r>
          </a:p>
          <a:p>
            <a:pPr lvl="1"/>
            <a:endParaRPr lang="fr-FR" sz="2000" dirty="0">
              <a:solidFill>
                <a:srgbClr val="2C93E5"/>
              </a:solidFill>
            </a:endParaRPr>
          </a:p>
          <a:p>
            <a:r>
              <a:rPr lang="fr-FR" sz="2000" dirty="0"/>
              <a:t>Ça se prépare ensemble !</a:t>
            </a:r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E30F2677-9B2B-AC4B-A6B4-38247E1DDD89}"/>
              </a:ext>
            </a:extLst>
          </p:cNvPr>
          <p:cNvSpPr txBox="1">
            <a:spLocks/>
          </p:cNvSpPr>
          <p:nvPr/>
        </p:nvSpPr>
        <p:spPr>
          <a:xfrm>
            <a:off x="1035302" y="6473323"/>
            <a:ext cx="6418794" cy="38309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Jain R et al,  J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2021, https://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doi.org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/10.1016/j.jcf.2021.07.019) ; Shteinberg M et al, 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Chest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2021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https://doi.org/10.1016/j.chest.2021.07.024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. Ashcroft A et al. BJOG 2020;127:1696–1703. Cohen-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Cymberknoh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M et al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 J Cyst Fib (2021) (20) 388–394 ; O’Connor KE et al; J Cyst Fib  2021(20):399-401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fr-F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02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Grossesses et naissances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13</a:t>
            </a:fld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84588" y="605117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1035302" y="6473324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Registre français de la mucoviscidose 2019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C2BE448-0C74-2245-8417-44D06D1D6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497" y="1412875"/>
            <a:ext cx="7160513" cy="47713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A989B47-344A-6347-BE60-C89AFC15A26B}"/>
              </a:ext>
            </a:extLst>
          </p:cNvPr>
          <p:cNvSpPr txBox="1"/>
          <p:nvPr/>
        </p:nvSpPr>
        <p:spPr>
          <a:xfrm>
            <a:off x="2285998" y="1660357"/>
            <a:ext cx="21838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Nombre de débuts de grossesse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A1B015-9927-4745-94D0-1B491532AAB3}"/>
              </a:ext>
            </a:extLst>
          </p:cNvPr>
          <p:cNvSpPr txBox="1"/>
          <p:nvPr/>
        </p:nvSpPr>
        <p:spPr>
          <a:xfrm>
            <a:off x="2294014" y="2017297"/>
            <a:ext cx="20036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/>
              <a:t>Ayant abouti à une naissance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A1A67FA-D144-664B-8649-176C0AFDCB3C}"/>
              </a:ext>
            </a:extLst>
          </p:cNvPr>
          <p:cNvSpPr txBox="1"/>
          <p:nvPr/>
        </p:nvSpPr>
        <p:spPr>
          <a:xfrm rot="16200000">
            <a:off x="48311" y="3297959"/>
            <a:ext cx="2849242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/>
              <a:t>Nombre de débuts de grossesse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FAC005-F6AC-FB4D-BE08-18725B5960D1}"/>
              </a:ext>
            </a:extLst>
          </p:cNvPr>
          <p:cNvSpPr txBox="1"/>
          <p:nvPr/>
        </p:nvSpPr>
        <p:spPr>
          <a:xfrm>
            <a:off x="3930313" y="5686923"/>
            <a:ext cx="23923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Année de débuts de grossesse</a:t>
            </a:r>
          </a:p>
        </p:txBody>
      </p:sp>
    </p:spTree>
    <p:extLst>
      <p:ext uri="{BB962C8B-B14F-4D97-AF65-F5344CB8AC3E}">
        <p14:creationId xmlns:p14="http://schemas.microsoft.com/office/powerpoint/2010/main" val="39609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Préparer la grossesse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/>
              <a:t>Consultation pré-</a:t>
            </a:r>
            <a:r>
              <a:rPr lang="fr-FR" dirty="0" err="1"/>
              <a:t>conceptionnelle</a:t>
            </a:r>
            <a:r>
              <a:rPr lang="fr-FR" dirty="0"/>
              <a:t> :   </a:t>
            </a:r>
          </a:p>
          <a:p>
            <a:endParaRPr lang="fr-FR" sz="900" dirty="0"/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Optimiser la </a:t>
            </a:r>
            <a:r>
              <a:rPr lang="fr-FR" sz="1900" b="1" dirty="0">
                <a:solidFill>
                  <a:srgbClr val="2C93E5"/>
                </a:solidFill>
              </a:rPr>
              <a:t>fonction respiratoire </a:t>
            </a:r>
            <a:r>
              <a:rPr lang="fr-FR" sz="1900" dirty="0">
                <a:solidFill>
                  <a:srgbClr val="2C93E5"/>
                </a:solidFill>
              </a:rPr>
              <a:t>(idéalement VEMS &gt; 60 %, IMC ≥ 22)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Optimiser le </a:t>
            </a:r>
            <a:r>
              <a:rPr lang="fr-FR" sz="1900" b="1" dirty="0">
                <a:solidFill>
                  <a:srgbClr val="2C93E5"/>
                </a:solidFill>
              </a:rPr>
              <a:t>contrôle glycémique </a:t>
            </a:r>
            <a:r>
              <a:rPr lang="fr-FR" sz="1900" dirty="0">
                <a:solidFill>
                  <a:srgbClr val="2C93E5"/>
                </a:solidFill>
              </a:rPr>
              <a:t>HbA1C &lt; 6,5 %</a:t>
            </a:r>
          </a:p>
          <a:p>
            <a:pPr lvl="1"/>
            <a:r>
              <a:rPr lang="fr-FR" sz="1900" b="1" dirty="0">
                <a:solidFill>
                  <a:srgbClr val="2C93E5"/>
                </a:solidFill>
              </a:rPr>
              <a:t>Conseil génétique </a:t>
            </a:r>
          </a:p>
          <a:p>
            <a:pPr lvl="1"/>
            <a:r>
              <a:rPr lang="fr-FR" sz="1900" b="1" dirty="0">
                <a:solidFill>
                  <a:srgbClr val="2C93E5"/>
                </a:solidFill>
              </a:rPr>
              <a:t>Dépister anxiété et dépression</a:t>
            </a:r>
          </a:p>
          <a:p>
            <a:pPr lvl="1"/>
            <a:r>
              <a:rPr lang="fr-FR" sz="1900" b="1" dirty="0">
                <a:solidFill>
                  <a:srgbClr val="2C93E5"/>
                </a:solidFill>
              </a:rPr>
              <a:t>Bilan vitaminique </a:t>
            </a:r>
            <a:r>
              <a:rPr lang="fr-FR" sz="1900" dirty="0">
                <a:solidFill>
                  <a:srgbClr val="2C93E5"/>
                </a:solidFill>
              </a:rPr>
              <a:t>complet « pré-grossesse » et corrections</a:t>
            </a:r>
          </a:p>
          <a:p>
            <a:pPr lvl="2"/>
            <a:r>
              <a:rPr lang="fr-FR" sz="1700" dirty="0">
                <a:solidFill>
                  <a:srgbClr val="2C93E5"/>
                </a:solidFill>
              </a:rPr>
              <a:t>Bilan martial, acide folique vitamines A, D, E, K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Discuter des </a:t>
            </a:r>
            <a:r>
              <a:rPr lang="fr-FR" sz="1900" b="1" dirty="0">
                <a:solidFill>
                  <a:srgbClr val="2C93E5"/>
                </a:solidFill>
              </a:rPr>
              <a:t>toxicités médicamenteuses </a:t>
            </a:r>
            <a:r>
              <a:rPr lang="fr-FR" sz="1900" dirty="0">
                <a:solidFill>
                  <a:srgbClr val="2C93E5"/>
                </a:solidFill>
              </a:rPr>
              <a:t>potentielles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Discuter du </a:t>
            </a:r>
            <a:r>
              <a:rPr lang="fr-FR" sz="1900" b="1" dirty="0">
                <a:solidFill>
                  <a:srgbClr val="2C93E5"/>
                </a:solidFill>
              </a:rPr>
              <a:t>maintien ou non des modulateurs du CFTR </a:t>
            </a:r>
          </a:p>
          <a:p>
            <a:pPr lvl="2"/>
            <a:r>
              <a:rPr lang="fr-FR" sz="1700" dirty="0">
                <a:solidFill>
                  <a:srgbClr val="2C93E5"/>
                </a:solidFill>
              </a:rPr>
              <a:t>Pas de tératogénicité sur les quelques grossesses décrites sous mono, </a:t>
            </a:r>
            <a:br>
              <a:rPr lang="fr-FR" sz="1700" dirty="0">
                <a:solidFill>
                  <a:srgbClr val="2C93E5"/>
                </a:solidFill>
              </a:rPr>
            </a:br>
            <a:r>
              <a:rPr lang="fr-FR" sz="1700" dirty="0">
                <a:solidFill>
                  <a:srgbClr val="2C93E5"/>
                </a:solidFill>
              </a:rPr>
              <a:t>bi ou tri thérapie</a:t>
            </a:r>
          </a:p>
          <a:p>
            <a:pPr lvl="2"/>
            <a:r>
              <a:rPr lang="fr-FR" sz="1700" dirty="0">
                <a:solidFill>
                  <a:srgbClr val="2C93E5"/>
                </a:solidFill>
              </a:rPr>
              <a:t>Cataractes décrites chez le jeune rat sous ivacaftor </a:t>
            </a:r>
            <a:r>
              <a:rPr lang="fr-FR" sz="1700" dirty="0">
                <a:solidFill>
                  <a:srgbClr val="2C93E5"/>
                </a:solidFill>
                <a:sym typeface="Wingdings" panose="05000000000000000000" pitchFamily="2" charset="2"/>
              </a:rPr>
              <a:t> suivi ophtalmo précoce et régulier du nouveau né</a:t>
            </a:r>
            <a:endParaRPr lang="fr-FR" sz="1700" dirty="0">
              <a:solidFill>
                <a:srgbClr val="2C93E5"/>
              </a:solidFill>
            </a:endParaRP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Discuter d’un </a:t>
            </a:r>
            <a:r>
              <a:rPr lang="fr-FR" sz="1900" b="1" dirty="0">
                <a:solidFill>
                  <a:srgbClr val="2C93E5"/>
                </a:solidFill>
              </a:rPr>
              <a:t>projet ou non d’allaitement </a:t>
            </a:r>
            <a:r>
              <a:rPr lang="fr-FR" sz="1900" dirty="0">
                <a:solidFill>
                  <a:srgbClr val="2C93E5"/>
                </a:solidFill>
              </a:rPr>
              <a:t>au cas par cas </a:t>
            </a:r>
          </a:p>
          <a:p>
            <a:pPr lvl="2"/>
            <a:r>
              <a:rPr lang="fr-FR" sz="1700" dirty="0">
                <a:solidFill>
                  <a:srgbClr val="2C93E5"/>
                </a:solidFill>
              </a:rPr>
              <a:t>Selon la sévérité de l’atteinte respiratoire, nutritionnelle, </a:t>
            </a:r>
          </a:p>
          <a:p>
            <a:pPr lvl="2"/>
            <a:r>
              <a:rPr lang="fr-FR" sz="1700" dirty="0">
                <a:solidFill>
                  <a:srgbClr val="2C93E5"/>
                </a:solidFill>
              </a:rPr>
              <a:t>Et d’un traitement par modulateurs </a:t>
            </a:r>
            <a:br>
              <a:rPr lang="fr-FR" sz="1700" dirty="0">
                <a:solidFill>
                  <a:srgbClr val="2C93E5"/>
                </a:solidFill>
              </a:rPr>
            </a:br>
            <a:r>
              <a:rPr lang="fr-FR" sz="1700" dirty="0">
                <a:solidFill>
                  <a:srgbClr val="2C93E5"/>
                </a:solidFill>
              </a:rPr>
              <a:t>(passage dans le lait, 0,5 à 2,5 % des taux plasmatiques maternels)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1053296" y="6413500"/>
            <a:ext cx="6109504" cy="355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Shteinberg M et al, 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Chest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2021 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https://doi.org/10.1016/j.chest.2021.07.024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; Taylor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Cousar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JL, Jain . J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2021: 402-406</a:t>
            </a:r>
          </a:p>
        </p:txBody>
      </p:sp>
    </p:spTree>
    <p:extLst>
      <p:ext uri="{BB962C8B-B14F-4D97-AF65-F5344CB8AC3E}">
        <p14:creationId xmlns:p14="http://schemas.microsoft.com/office/powerpoint/2010/main" val="3210938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complications de la maturité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15</a:t>
            </a:fld>
            <a:endParaRPr lang="fr-FR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BE92B8F-A64A-4EFE-A889-7D242019E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47" y="1393233"/>
            <a:ext cx="7386163" cy="4247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F22EDB-473F-437D-9173-3C96C1559999}"/>
              </a:ext>
            </a:extLst>
          </p:cNvPr>
          <p:cNvSpPr txBox="1"/>
          <p:nvPr/>
        </p:nvSpPr>
        <p:spPr>
          <a:xfrm>
            <a:off x="1331090" y="5606797"/>
            <a:ext cx="6237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rgbClr val="C00000"/>
                </a:solidFill>
              </a:rPr>
              <a:t>Incontinence urinaire </a:t>
            </a:r>
            <a:r>
              <a:rPr lang="fr-FR" sz="1600" dirty="0"/>
              <a:t>probablement sous estimée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AFF58F-77E6-7441-93A2-79C462340B80}"/>
              </a:ext>
            </a:extLst>
          </p:cNvPr>
          <p:cNvSpPr/>
          <p:nvPr/>
        </p:nvSpPr>
        <p:spPr>
          <a:xfrm>
            <a:off x="859112" y="6386331"/>
            <a:ext cx="239039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Registre français de la mucoviscidose 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663E6B0-4F67-C843-87A3-27F9FEA11486}"/>
              </a:ext>
            </a:extLst>
          </p:cNvPr>
          <p:cNvSpPr txBox="1"/>
          <p:nvPr/>
        </p:nvSpPr>
        <p:spPr>
          <a:xfrm>
            <a:off x="6883301" y="1412875"/>
            <a:ext cx="2117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85ABAF"/>
                </a:solidFill>
              </a:rPr>
              <a:t>Ostéopénie /ostéoporose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47269C-5724-284D-8695-D817FE1F372C}"/>
              </a:ext>
            </a:extLst>
          </p:cNvPr>
          <p:cNvSpPr txBox="1"/>
          <p:nvPr/>
        </p:nvSpPr>
        <p:spPr>
          <a:xfrm>
            <a:off x="7135714" y="2756401"/>
            <a:ext cx="1828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302EFF"/>
                </a:solidFill>
              </a:rPr>
              <a:t>Surdité / Hypoacousie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3B4586-5041-6E45-B9DF-36B8887E10B4}"/>
              </a:ext>
            </a:extLst>
          </p:cNvPr>
          <p:cNvSpPr txBox="1"/>
          <p:nvPr/>
        </p:nvSpPr>
        <p:spPr>
          <a:xfrm>
            <a:off x="6729878" y="3654758"/>
            <a:ext cx="2414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E99EFF"/>
                </a:solidFill>
              </a:rPr>
              <a:t>Dépression (évaluée et suivie)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668FD-100C-774D-B3FE-1C6054BD4C32}"/>
              </a:ext>
            </a:extLst>
          </p:cNvPr>
          <p:cNvSpPr/>
          <p:nvPr/>
        </p:nvSpPr>
        <p:spPr>
          <a:xfrm>
            <a:off x="7593511" y="4591870"/>
            <a:ext cx="15504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Incontinence urinaire </a:t>
            </a:r>
            <a:endParaRPr lang="fr-FR" sz="1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F9A9E3-F0FE-7042-84AF-9C8794C3FA49}"/>
              </a:ext>
            </a:extLst>
          </p:cNvPr>
          <p:cNvSpPr/>
          <p:nvPr/>
        </p:nvSpPr>
        <p:spPr>
          <a:xfrm>
            <a:off x="7589495" y="4744270"/>
            <a:ext cx="14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rgbClr val="7030A0"/>
                </a:solidFill>
              </a:rPr>
              <a:t>Ins</a:t>
            </a:r>
            <a:r>
              <a:rPr lang="fr-FR" sz="1200" dirty="0">
                <a:solidFill>
                  <a:srgbClr val="7030A0"/>
                </a:solidFill>
              </a:rPr>
              <a:t> rénale terminale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9ED633-03B1-DE4D-8836-A4515DB91EE2}"/>
              </a:ext>
            </a:extLst>
          </p:cNvPr>
          <p:cNvSpPr/>
          <p:nvPr/>
        </p:nvSpPr>
        <p:spPr>
          <a:xfrm>
            <a:off x="7568232" y="4391344"/>
            <a:ext cx="6158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Cancer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1159061-23C0-FE4C-A22B-688DCDCD17D4}"/>
              </a:ext>
            </a:extLst>
          </p:cNvPr>
          <p:cNvSpPr txBox="1"/>
          <p:nvPr/>
        </p:nvSpPr>
        <p:spPr>
          <a:xfrm>
            <a:off x="7580110" y="4132011"/>
            <a:ext cx="1150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002060"/>
                </a:solidFill>
              </a:rPr>
              <a:t>Arthropathie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54A244-9542-EC4F-8A75-3E273CE0140F}"/>
              </a:ext>
            </a:extLst>
          </p:cNvPr>
          <p:cNvSpPr/>
          <p:nvPr/>
        </p:nvSpPr>
        <p:spPr>
          <a:xfrm>
            <a:off x="1588168" y="1732547"/>
            <a:ext cx="2466474" cy="1287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95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Toxicité médicamenteuse chronique (1/2)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Allergies médicamenteuses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Age-dépendance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Dose-dépendance (dose cumulée, nombre de cures)</a:t>
            </a:r>
          </a:p>
          <a:p>
            <a:pPr lvl="1"/>
            <a:endParaRPr lang="fr-FR" sz="2000" dirty="0"/>
          </a:p>
          <a:p>
            <a:r>
              <a:rPr lang="fr-FR" sz="2000" dirty="0" err="1"/>
              <a:t>Ototoxicité</a:t>
            </a:r>
            <a:r>
              <a:rPr lang="fr-FR" sz="2000" dirty="0"/>
              <a:t> et troubles de l’équilibre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Dose-dépendantes aux aminosides</a:t>
            </a:r>
          </a:p>
          <a:p>
            <a:pPr lvl="1"/>
            <a:endParaRPr lang="fr-FR" sz="2000" dirty="0"/>
          </a:p>
          <a:p>
            <a:r>
              <a:rPr lang="fr-FR" sz="2000" dirty="0"/>
              <a:t>Photosensibilité – risque carcinologique post-greffe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Cyclines-</a:t>
            </a:r>
            <a:r>
              <a:rPr lang="fr-FR" sz="1800" dirty="0" err="1">
                <a:solidFill>
                  <a:srgbClr val="2C93E5"/>
                </a:solidFill>
              </a:rPr>
              <a:t>azolés</a:t>
            </a:r>
            <a:r>
              <a:rPr lang="fr-FR" sz="1800" dirty="0">
                <a:solidFill>
                  <a:srgbClr val="2C93E5"/>
                </a:solidFill>
              </a:rPr>
              <a:t> </a:t>
            </a:r>
          </a:p>
          <a:p>
            <a:pPr lvl="1"/>
            <a:endParaRPr lang="fr-FR" sz="2000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998538" y="6361328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Roehmel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J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2014 Mar;13(2):205-11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b="1" dirty="0">
                <a:solidFill>
                  <a:srgbClr val="FF0000"/>
                </a:solidFill>
              </a:rPr>
              <a:t>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Cheng AG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Otolaryngol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Head Neck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Surg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2009 Jul;141(1):86-90.</a:t>
            </a:r>
          </a:p>
        </p:txBody>
      </p:sp>
      <p:sp>
        <p:nvSpPr>
          <p:cNvPr id="8" name="Espace réservé du numéro de diapositive 16"/>
          <p:cNvSpPr txBox="1">
            <a:spLocks/>
          </p:cNvSpPr>
          <p:nvPr/>
        </p:nvSpPr>
        <p:spPr>
          <a:xfrm>
            <a:off x="574675" y="6427788"/>
            <a:ext cx="42386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864211-C31A-4559-85EB-147DCA8A3AF4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68F1173A-631E-9344-A79B-A5FE4AE6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</p:spPr>
        <p:txBody>
          <a:bodyPr/>
          <a:lstStyle/>
          <a:p>
            <a:fld id="{F0A6D509-A6DC-4CCF-A4B6-0BF509F32E6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01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Toxicité médicamenteuse chronique (2/2)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800" dirty="0"/>
              <a:t>Insuffisance rénale multifactorielle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Difficile à bien évaluer avec les outils actuels, parfois précoce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Toxicité des </a:t>
            </a:r>
            <a:r>
              <a:rPr lang="fr-FR" sz="1800" dirty="0" err="1">
                <a:solidFill>
                  <a:srgbClr val="2C93E5"/>
                </a:solidFill>
              </a:rPr>
              <a:t>anticalcineurines</a:t>
            </a:r>
            <a:r>
              <a:rPr lang="fr-FR" sz="1800" dirty="0">
                <a:solidFill>
                  <a:srgbClr val="2C93E5"/>
                </a:solidFill>
              </a:rPr>
              <a:t> en cas de transplantation pulmonaire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Néphropathie diabétique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Amylose</a:t>
            </a:r>
          </a:p>
          <a:p>
            <a:pPr lvl="1"/>
            <a:r>
              <a:rPr lang="fr-FR" sz="1800" dirty="0" err="1">
                <a:solidFill>
                  <a:srgbClr val="2C93E5"/>
                </a:solidFill>
              </a:rPr>
              <a:t>Néphrolithiase</a:t>
            </a:r>
            <a:r>
              <a:rPr lang="fr-FR" sz="1800" dirty="0">
                <a:solidFill>
                  <a:srgbClr val="2C93E5"/>
                </a:solidFill>
              </a:rPr>
              <a:t> (6 % des patients)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Glomérulonéphrite à </a:t>
            </a:r>
            <a:r>
              <a:rPr lang="fr-FR" sz="1800" dirty="0" err="1">
                <a:solidFill>
                  <a:srgbClr val="2C93E5"/>
                </a:solidFill>
              </a:rPr>
              <a:t>Ig</a:t>
            </a:r>
            <a:r>
              <a:rPr lang="fr-FR" sz="1800" dirty="0">
                <a:solidFill>
                  <a:srgbClr val="2C93E5"/>
                </a:solidFill>
              </a:rPr>
              <a:t> A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Toxicité des aminosides à long terme </a:t>
            </a:r>
          </a:p>
          <a:p>
            <a:pPr lvl="1"/>
            <a:endParaRPr lang="fr-FR" sz="1800" dirty="0"/>
          </a:p>
          <a:p>
            <a:r>
              <a:rPr lang="fr-FR" sz="1800" dirty="0"/>
              <a:t>Prendre en compte la toxicité connue et potentielle des modulateurs du CFTR </a:t>
            </a:r>
            <a:r>
              <a:rPr lang="fr-FR" sz="1800" i="1" dirty="0"/>
              <a:t>via</a:t>
            </a:r>
            <a:r>
              <a:rPr lang="fr-FR" sz="1800" dirty="0"/>
              <a:t> le CYP3A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En début de traitement </a:t>
            </a:r>
            <a: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  <a:t> surveillance accrue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  <a:t>Pour chaque nouveau traitement, même en automédication, </a:t>
            </a:r>
            <a:b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</a:br>
            <a: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  <a:t>hors allo thérapie</a:t>
            </a:r>
            <a:endParaRPr lang="fr-FR" sz="1800" dirty="0">
              <a:solidFill>
                <a:srgbClr val="2C93E5"/>
              </a:solidFill>
            </a:endParaRPr>
          </a:p>
          <a:p>
            <a:pPr lvl="1"/>
            <a:endParaRPr lang="fr-FR" sz="1800" dirty="0"/>
          </a:p>
          <a:p>
            <a:pPr lvl="1"/>
            <a:endParaRPr lang="fr-FR" sz="1800" dirty="0"/>
          </a:p>
          <a:p>
            <a:endParaRPr lang="fr-FR" sz="1800" dirty="0"/>
          </a:p>
          <a:p>
            <a:pPr lvl="1"/>
            <a:endParaRPr lang="fr-FR" sz="1800" dirty="0"/>
          </a:p>
          <a:p>
            <a:endParaRPr lang="fr-FR" sz="1800" dirty="0"/>
          </a:p>
          <a:p>
            <a:pPr lvl="1"/>
            <a:endParaRPr lang="fr-FR" sz="1800" dirty="0"/>
          </a:p>
          <a:p>
            <a:endParaRPr lang="fr-FR" sz="1800" dirty="0"/>
          </a:p>
        </p:txBody>
      </p:sp>
      <p:sp>
        <p:nvSpPr>
          <p:cNvPr id="9" name="Espace réservé du numéro de diapositive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864211-C31A-4559-85EB-147DCA8A3AF4}" type="slidenum">
              <a:rPr lang="fr-FR"/>
              <a:pPr/>
              <a:t>17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035302" y="6473324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Nazareth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2013 Jul;12(4):309-17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.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Peckham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2013 Dec;12(6):547-58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63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Incontinence urinaire femme et homme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650" y="1380601"/>
            <a:ext cx="8301594" cy="4904217"/>
          </a:xfrm>
        </p:spPr>
        <p:txBody>
          <a:bodyPr>
            <a:normAutofit/>
          </a:bodyPr>
          <a:lstStyle/>
          <a:p>
            <a:r>
              <a:rPr lang="fr-FR" sz="2000" dirty="0"/>
              <a:t>Retrouvée chez plus de 30 % des femmes adultes mais </a:t>
            </a:r>
            <a:br>
              <a:rPr lang="fr-FR" sz="2000" dirty="0"/>
            </a:br>
            <a:r>
              <a:rPr lang="fr-FR" sz="2000" dirty="0"/>
              <a:t>peut exister déjà chez l’adolescente</a:t>
            </a:r>
          </a:p>
          <a:p>
            <a:r>
              <a:rPr lang="fr-FR" sz="2000" dirty="0"/>
              <a:t>Peut être associée à une incontinence anale</a:t>
            </a:r>
          </a:p>
          <a:p>
            <a:r>
              <a:rPr lang="fr-FR" sz="2000" dirty="0"/>
              <a:t>Peut exister également chez l’homme</a:t>
            </a:r>
          </a:p>
          <a:p>
            <a:r>
              <a:rPr lang="fr-FR" sz="2000" dirty="0"/>
              <a:t>A rechercher ++ par l’interrogatoire </a:t>
            </a:r>
            <a:br>
              <a:rPr lang="fr-FR" sz="2000" dirty="0"/>
            </a:br>
            <a:r>
              <a:rPr lang="fr-FR" sz="2000" dirty="0"/>
              <a:t>(peu spontanément rapportée) </a:t>
            </a:r>
            <a:br>
              <a:rPr lang="fr-FR" sz="2000" dirty="0"/>
            </a:br>
            <a:r>
              <a:rPr lang="fr-FR" sz="2000" dirty="0"/>
              <a:t>pour une prise en charge précoce </a:t>
            </a:r>
            <a:r>
              <a:rPr lang="fr-FR" sz="2000" i="1" dirty="0"/>
              <a:t>via</a:t>
            </a:r>
            <a:r>
              <a:rPr lang="fr-FR" sz="2000" dirty="0"/>
              <a:t> la kinésithérapie de drainage</a:t>
            </a:r>
          </a:p>
          <a:p>
            <a:r>
              <a:rPr lang="fr-FR" sz="2000" dirty="0"/>
              <a:t>Impact ++ sur le quotidien physique et psychique</a:t>
            </a:r>
          </a:p>
          <a:p>
            <a:r>
              <a:rPr lang="fr-FR" sz="2000" dirty="0"/>
              <a:t>Augmente avec l’âge, la parité, l’obésité, la toux, etc… </a:t>
            </a:r>
          </a:p>
          <a:p>
            <a:endParaRPr lang="fr-FR" sz="2000" dirty="0"/>
          </a:p>
          <a:p>
            <a:r>
              <a:rPr lang="fr-FR" sz="2000" dirty="0"/>
              <a:t>Apport préventif des thérapies modulatrices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937548" y="6413500"/>
            <a:ext cx="6225251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Cf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Module incontinence pelvienne et mucoviscidose (Dr Sophie RAMEL)</a:t>
            </a:r>
          </a:p>
        </p:txBody>
      </p:sp>
    </p:spTree>
    <p:extLst>
      <p:ext uri="{BB962C8B-B14F-4D97-AF65-F5344CB8AC3E}">
        <p14:creationId xmlns:p14="http://schemas.microsoft.com/office/powerpoint/2010/main" val="931858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914CC1-0222-4A85-9F00-EE33F80A8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complications de la maturité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7B1A60-1D69-43ED-80D0-8A45E13B9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2746"/>
            <a:ext cx="8068310" cy="490421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2000" dirty="0"/>
              <a:t>Ostéoporose précoce </a:t>
            </a:r>
            <a:r>
              <a:rPr lang="fr-FR" sz="2000" dirty="0" err="1"/>
              <a:t>multi-factorielle</a:t>
            </a:r>
            <a:r>
              <a:rPr lang="fr-FR" sz="2000" dirty="0"/>
              <a:t>, </a:t>
            </a:r>
            <a:br>
              <a:rPr lang="fr-FR" sz="2000" dirty="0"/>
            </a:br>
            <a:r>
              <a:rPr lang="fr-FR" sz="2000" dirty="0"/>
              <a:t>source de morbidité </a:t>
            </a:r>
          </a:p>
          <a:p>
            <a:pPr lvl="1">
              <a:lnSpc>
                <a:spcPct val="100000"/>
              </a:lnSpc>
            </a:pPr>
            <a:r>
              <a:rPr lang="fr-FR" sz="2000" dirty="0">
                <a:solidFill>
                  <a:srgbClr val="2C93E5"/>
                </a:solidFill>
              </a:rPr>
              <a:t>Prévention ++</a:t>
            </a:r>
          </a:p>
          <a:p>
            <a:pPr lvl="2">
              <a:lnSpc>
                <a:spcPct val="100000"/>
              </a:lnSpc>
            </a:pPr>
            <a:r>
              <a:rPr lang="fr-FR" sz="1600" i="1" dirty="0">
                <a:solidFill>
                  <a:srgbClr val="2C93E5"/>
                </a:solidFill>
              </a:rPr>
              <a:t>Dépistage régulier</a:t>
            </a:r>
          </a:p>
          <a:p>
            <a:pPr lvl="2">
              <a:lnSpc>
                <a:spcPct val="100000"/>
              </a:lnSpc>
            </a:pPr>
            <a:r>
              <a:rPr lang="fr-FR" sz="1600" i="1" dirty="0">
                <a:solidFill>
                  <a:srgbClr val="2C93E5"/>
                </a:solidFill>
              </a:rPr>
              <a:t>Activité physique</a:t>
            </a:r>
          </a:p>
          <a:p>
            <a:pPr lvl="2">
              <a:lnSpc>
                <a:spcPct val="100000"/>
              </a:lnSpc>
            </a:pPr>
            <a:r>
              <a:rPr lang="fr-FR" sz="1600" i="1" dirty="0">
                <a:solidFill>
                  <a:srgbClr val="2C93E5"/>
                </a:solidFill>
              </a:rPr>
              <a:t>Adhérence au traitement calcium-vitamine D-vitamine K</a:t>
            </a:r>
          </a:p>
          <a:p>
            <a:pPr lvl="2">
              <a:lnSpc>
                <a:spcPct val="100000"/>
              </a:lnSpc>
              <a:buFont typeface="Lucida Grande"/>
              <a:buChar char="-"/>
            </a:pPr>
            <a:endParaRPr lang="fr-FR" sz="1600" i="1" dirty="0"/>
          </a:p>
          <a:p>
            <a:pPr>
              <a:lnSpc>
                <a:spcPct val="100000"/>
              </a:lnSpc>
            </a:pPr>
            <a:r>
              <a:rPr lang="fr-FR" sz="2000" dirty="0"/>
              <a:t>Hypoacousie, surdité, insuffisance rénale</a:t>
            </a:r>
            <a:endParaRPr lang="fr-FR" sz="2000" b="1" dirty="0"/>
          </a:p>
          <a:p>
            <a:pPr lvl="1">
              <a:lnSpc>
                <a:spcPct val="100000"/>
              </a:lnSpc>
            </a:pPr>
            <a:r>
              <a:rPr lang="fr-FR" sz="2000" dirty="0">
                <a:solidFill>
                  <a:srgbClr val="2C93E5"/>
                </a:solidFill>
              </a:rPr>
              <a:t>Limiter les recours aux aminosides intra-veineux </a:t>
            </a:r>
            <a:r>
              <a:rPr lang="fr-FR" sz="2000" i="1" dirty="0">
                <a:solidFill>
                  <a:srgbClr val="2C93E5"/>
                </a:solidFill>
              </a:rPr>
              <a:t>via</a:t>
            </a:r>
            <a:r>
              <a:rPr lang="fr-FR" sz="2000" dirty="0">
                <a:solidFill>
                  <a:srgbClr val="2C93E5"/>
                </a:solidFill>
              </a:rPr>
              <a:t> la prévention des exacerbations par nébulisation d’antibiotiques </a:t>
            </a:r>
          </a:p>
          <a:p>
            <a:pPr lvl="1">
              <a:lnSpc>
                <a:spcPct val="100000"/>
              </a:lnSpc>
            </a:pPr>
            <a:r>
              <a:rPr lang="fr-FR" sz="2000" dirty="0">
                <a:solidFill>
                  <a:srgbClr val="2C93E5"/>
                </a:solidFill>
              </a:rPr>
              <a:t>Monitoring étroit des aminosides (pics et résiduels) en cas de prescription IV – surveillance créatinine</a:t>
            </a:r>
          </a:p>
          <a:p>
            <a:pPr lvl="1">
              <a:lnSpc>
                <a:spcPct val="100000"/>
              </a:lnSpc>
            </a:pPr>
            <a:r>
              <a:rPr lang="fr-FR" sz="2000" dirty="0">
                <a:solidFill>
                  <a:srgbClr val="2C93E5"/>
                </a:solidFill>
              </a:rPr>
              <a:t>Audiogramme en haute fréquence annuel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fr-FR" sz="2000" dirty="0"/>
          </a:p>
          <a:p>
            <a:pPr marL="457200" lvl="1" indent="0">
              <a:lnSpc>
                <a:spcPct val="100000"/>
              </a:lnSpc>
              <a:buNone/>
            </a:pPr>
            <a:endParaRPr lang="fr-FR" sz="2000" dirty="0"/>
          </a:p>
          <a:p>
            <a:pPr lvl="2">
              <a:lnSpc>
                <a:spcPct val="100000"/>
              </a:lnSpc>
              <a:buFont typeface="Lucida Grande"/>
              <a:buChar char="-"/>
            </a:pPr>
            <a:endParaRPr lang="fr-FR" sz="1600" i="1" dirty="0"/>
          </a:p>
          <a:p>
            <a:pPr lvl="2">
              <a:lnSpc>
                <a:spcPct val="100000"/>
              </a:lnSpc>
              <a:buFont typeface="Lucida Grande"/>
              <a:buChar char="-"/>
            </a:pPr>
            <a:endParaRPr lang="fr-FR" sz="1600" i="1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C26257-6BCC-419B-9102-B09FC5CC7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19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7B6EE70-F8F6-4362-99F5-8C2FB658B03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15807" y="6435940"/>
            <a:ext cx="6573013" cy="290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Sermet-Gaudelus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I et al. J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Fibr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2011; 10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Supp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l2:S16--‐23 ;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Anabtawi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A et al, J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2019 ; 18 : S48-55 </a:t>
            </a:r>
          </a:p>
        </p:txBody>
      </p:sp>
    </p:spTree>
    <p:extLst>
      <p:ext uri="{BB962C8B-B14F-4D97-AF65-F5344CB8AC3E}">
        <p14:creationId xmlns:p14="http://schemas.microsoft.com/office/powerpoint/2010/main" val="315210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fr-FR" sz="3200" dirty="0">
                <a:solidFill>
                  <a:srgbClr val="016284"/>
                </a:solidFill>
              </a:rPr>
              <a:t>1. Les risques aigus d’aggravation clinique et leur prise en charge</a:t>
            </a:r>
            <a:br>
              <a:rPr lang="fr-FR" sz="3200" b="1" dirty="0"/>
            </a:br>
            <a:r>
              <a:rPr lang="fr-FR" sz="3200" b="1" dirty="0"/>
              <a:t>2. Les grandes étapes et leurs risques</a:t>
            </a:r>
            <a:br>
              <a:rPr lang="fr-FR" sz="3200" b="1" dirty="0"/>
            </a:br>
            <a:r>
              <a:rPr lang="fr-FR" sz="3200" b="1" dirty="0"/>
              <a:t>Comment les accompagner ?</a:t>
            </a:r>
          </a:p>
        </p:txBody>
      </p:sp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0" y="3945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cap="small" dirty="0">
                <a:solidFill>
                  <a:schemeClr val="bg1"/>
                </a:solidFill>
                <a:ea typeface="+mj-ea"/>
                <a:cs typeface="+mj-cs"/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573421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3FB9A-D07B-48DB-8CB6-7406DA3E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Une augmentation de l’incidence </a:t>
            </a:r>
            <a:br>
              <a:rPr lang="fr-FR" sz="2400" dirty="0"/>
            </a:br>
            <a:r>
              <a:rPr lang="fr-FR" sz="2400" dirty="0"/>
              <a:t>des cancers </a:t>
            </a:r>
            <a:r>
              <a:rPr lang="fr-FR" sz="2400" dirty="0" err="1"/>
              <a:t>colo-rectaux</a:t>
            </a:r>
            <a:endParaRPr lang="fr-FR" sz="24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31DD93-EE12-4297-B908-D19B5B08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6496"/>
            <a:ext cx="8515350" cy="4904217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Une incidence augmentée/population générale </a:t>
            </a:r>
            <a:br>
              <a:rPr lang="fr-FR" sz="2200" dirty="0"/>
            </a:br>
            <a:r>
              <a:rPr lang="fr-FR" sz="2200" dirty="0"/>
              <a:t>(oncogenèse favorisée par la dysfonction du CFTR et l’inflammation colique ?)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Surtout colorectal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x 5-10 hors greffe, x 25-30 chez le transplanté</a:t>
            </a:r>
          </a:p>
          <a:p>
            <a:pPr lvl="1"/>
            <a:endParaRPr lang="fr-FR" sz="1900" dirty="0">
              <a:solidFill>
                <a:srgbClr val="2C93E5"/>
              </a:solidFill>
            </a:endParaRPr>
          </a:p>
          <a:p>
            <a:r>
              <a:rPr lang="fr-FR" dirty="0"/>
              <a:t>Dépistage systématique précoce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Préférentiellement par coloscopie dès 40 ans, puis tous les 5 ans (ou tous les 3 ans en cas d’anomalie)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Dès l’âge de 30 ans chez le transplanté d’organe, et dans les 2 ans après la transplantation (risque majoré de cancer du colon par l’immunosuppression)</a:t>
            </a:r>
          </a:p>
          <a:p>
            <a:pPr lvl="1"/>
            <a:endParaRPr lang="fr-FR" sz="1900" dirty="0">
              <a:solidFill>
                <a:srgbClr val="2C93E5"/>
              </a:solidFill>
            </a:endParaRPr>
          </a:p>
          <a:p>
            <a:r>
              <a:rPr lang="fr-FR" dirty="0"/>
              <a:t>Consulter très vite au moindre symptôme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Douleurs abdominales, diarrhée ou constipation persistante et inhabituelle, carence martiale persistante</a:t>
            </a:r>
          </a:p>
          <a:p>
            <a:pPr lvl="1"/>
            <a:endParaRPr lang="fr-FR" dirty="0"/>
          </a:p>
          <a:p>
            <a:pPr marL="0" indent="0">
              <a:buNone/>
            </a:pPr>
            <a:r>
              <a:rPr lang="fr-FR" sz="2200" dirty="0"/>
              <a:t>Savoir que, pour être optimale, la préparation colique à la coloscopie doit être renforcée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7B673C-4239-4F53-A60E-35039F79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1AACE40-FB45-43AF-A247-B9F026266F5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72272" y="6413500"/>
            <a:ext cx="6190527" cy="35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Yamada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A et al , Lancet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2018; 19: 758–67 -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Hadjiliadis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D et al, 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Gastroenterology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2018; 154: 736–45  </a:t>
            </a:r>
          </a:p>
        </p:txBody>
      </p:sp>
    </p:spTree>
    <p:extLst>
      <p:ext uri="{BB962C8B-B14F-4D97-AF65-F5344CB8AC3E}">
        <p14:creationId xmlns:p14="http://schemas.microsoft.com/office/powerpoint/2010/main" val="218695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Autofit/>
          </a:bodyPr>
          <a:lstStyle/>
          <a:p>
            <a:pPr lvl="1"/>
            <a:r>
              <a:rPr lang="fr-FR" sz="2400" dirty="0">
                <a:solidFill>
                  <a:schemeClr val="bg1"/>
                </a:solidFill>
                <a:latin typeface="+mn-lt"/>
              </a:rPr>
              <a:t>L’indication de transplantation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pulmonaire chez l’adulte  Quand adresser le patient ? - « ni trop tôt, ni trop tard 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72746"/>
            <a:ext cx="8075963" cy="4904217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Critères de démarche pré-greffe, </a:t>
            </a:r>
            <a:br>
              <a:rPr lang="fr-FR" dirty="0"/>
            </a:br>
            <a:r>
              <a:rPr lang="fr-FR" dirty="0"/>
              <a:t>patients ≥ 18 ans avec VEMS &lt; 40 %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Si VEMS &lt; 50 % et décline rapidement (&gt; 20 % en 12 mois) </a:t>
            </a:r>
            <a:r>
              <a:rPr lang="fr-FR" sz="1900" b="1" dirty="0">
                <a:solidFill>
                  <a:srgbClr val="2C93E5"/>
                </a:solidFill>
              </a:rPr>
              <a:t>OU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VEMS &lt; 40 % avec critères de mortalité précoce </a:t>
            </a:r>
            <a:br>
              <a:rPr lang="fr-FR" sz="1900" dirty="0">
                <a:solidFill>
                  <a:srgbClr val="2C93E5"/>
                </a:solidFill>
              </a:rPr>
            </a:b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(TM6 &lt; 400 m ou hypoxie au repos ou à l’exercice (SpO2 &lt; 88% ou PaO2&lt;55 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mmHg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)  ou hypercapnie &gt; 50 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mmHg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 sur gazométrie artérielle ou hypertension artérielle pulmonaire (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PAPs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 &gt; 50mmHg sur 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echocardiographie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 ou dysfonction VD en l’absence d’insuffisance </a:t>
            </a:r>
            <a:r>
              <a:rPr lang="fr-FR" sz="1500" dirty="0" err="1">
                <a:solidFill>
                  <a:schemeClr val="bg1">
                    <a:lumMod val="50000"/>
                  </a:schemeClr>
                </a:solidFill>
              </a:rPr>
              <a:t>tricuspicienne</a:t>
            </a:r>
            <a:r>
              <a:rPr lang="fr-FR" sz="1500" dirty="0">
                <a:solidFill>
                  <a:schemeClr val="bg1">
                    <a:lumMod val="50000"/>
                  </a:schemeClr>
                </a:solidFill>
              </a:rPr>
              <a:t>)  </a:t>
            </a:r>
            <a:r>
              <a:rPr lang="fr-FR" sz="1900" b="1" dirty="0">
                <a:solidFill>
                  <a:srgbClr val="2C93E5"/>
                </a:solidFill>
              </a:rPr>
              <a:t>OU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VEMS &lt; 30%</a:t>
            </a:r>
          </a:p>
          <a:p>
            <a:pPr lvl="1"/>
            <a:endParaRPr lang="fr-FR" dirty="0">
              <a:solidFill>
                <a:srgbClr val="2C93E5"/>
              </a:solidFill>
            </a:endParaRPr>
          </a:p>
          <a:p>
            <a:pPr marL="277813" lvl="1" indent="0">
              <a:buNone/>
            </a:pPr>
            <a:r>
              <a:rPr lang="fr-FR" dirty="0"/>
              <a:t>Mais également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IMC &lt; 18 kg/m</a:t>
            </a:r>
            <a:r>
              <a:rPr lang="fr-FR" sz="1900" baseline="30000" dirty="0">
                <a:solidFill>
                  <a:srgbClr val="2C93E5"/>
                </a:solidFill>
              </a:rPr>
              <a:t>2</a:t>
            </a:r>
            <a:r>
              <a:rPr lang="fr-FR" sz="1900" dirty="0">
                <a:solidFill>
                  <a:srgbClr val="2C93E5"/>
                </a:solidFill>
              </a:rPr>
              <a:t> </a:t>
            </a:r>
            <a:r>
              <a:rPr lang="fr-FR" sz="1900" b="1" dirty="0">
                <a:solidFill>
                  <a:srgbClr val="2C93E5"/>
                </a:solidFill>
              </a:rPr>
              <a:t>ET</a:t>
            </a:r>
            <a:r>
              <a:rPr lang="fr-FR" sz="1900" dirty="0">
                <a:solidFill>
                  <a:srgbClr val="2C93E5"/>
                </a:solidFill>
              </a:rPr>
              <a:t> VEMS  &lt; 40 %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VEMS  &lt; 40 %  </a:t>
            </a:r>
            <a:r>
              <a:rPr lang="fr-FR" sz="1900" b="1" dirty="0">
                <a:solidFill>
                  <a:srgbClr val="2C93E5"/>
                </a:solidFill>
              </a:rPr>
              <a:t>ET </a:t>
            </a:r>
            <a:r>
              <a:rPr lang="fr-FR" sz="1900" dirty="0">
                <a:solidFill>
                  <a:srgbClr val="2C93E5"/>
                </a:solidFill>
              </a:rPr>
              <a:t>plus de deux exacerbations annuelles justifiant une cure IV ou une exacerbation justifiant VNI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Pneumothorax récidivants	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Hémoptysies non contrôlées par l’embolisation ou massive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</a:rPr>
              <a:t>Altération de la qualité de vie, de l’état général malgré des soins adaptés et suivis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752600"/>
            <a:ext cx="7620000" cy="450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fr-FR" i="1" dirty="0"/>
          </a:p>
        </p:txBody>
      </p:sp>
      <p:sp>
        <p:nvSpPr>
          <p:cNvPr id="9" name="Espace réservé du texte 4"/>
          <p:cNvSpPr txBox="1">
            <a:spLocks/>
          </p:cNvSpPr>
          <p:nvPr/>
        </p:nvSpPr>
        <p:spPr>
          <a:xfrm>
            <a:off x="1035302" y="6291108"/>
            <a:ext cx="6268323" cy="5817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Spahr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JE, 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. 2007 Sep;6(5):334-50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- Belle-van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Meerkerk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J Heart Lung Transplant. 2013 ;32:609-14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; Ramos KJ et al. J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18 (2019) 321–333 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092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Critères de transplantation	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Insuffisance respiratoire </a:t>
            </a:r>
            <a:r>
              <a:rPr lang="fr-FR" sz="2000" dirty="0" err="1">
                <a:solidFill>
                  <a:srgbClr val="2C93E5"/>
                </a:solidFill>
              </a:rPr>
              <a:t>oxygéno</a:t>
            </a:r>
            <a:r>
              <a:rPr lang="fr-FR" sz="2000" dirty="0">
                <a:solidFill>
                  <a:srgbClr val="2C93E5"/>
                </a:solidFill>
              </a:rPr>
              <a:t>-dépendante	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Hypercapnie	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</a:rPr>
              <a:t>Hypertension artérielle pulmonaire (26-57 %)	</a:t>
            </a:r>
          </a:p>
          <a:p>
            <a:endParaRPr lang="fr-FR" sz="2000" dirty="0">
              <a:solidFill>
                <a:srgbClr val="2C93E5"/>
              </a:solidFill>
            </a:endParaRPr>
          </a:p>
          <a:p>
            <a:endParaRPr lang="fr-FR" sz="2000" dirty="0">
              <a:solidFill>
                <a:srgbClr val="2C93E5"/>
              </a:solidFill>
            </a:endParaRP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10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1752600"/>
            <a:ext cx="7620000" cy="4505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endParaRPr lang="fr-FR" i="1" dirty="0"/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57DB8F4-E6C0-824A-8A9B-C19497D17567}"/>
              </a:ext>
            </a:extLst>
          </p:cNvPr>
          <p:cNvSpPr txBox="1">
            <a:spLocks/>
          </p:cNvSpPr>
          <p:nvPr/>
        </p:nvSpPr>
        <p:spPr>
          <a:xfrm>
            <a:off x="1035302" y="6291108"/>
            <a:ext cx="6268323" cy="5817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Spahr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JE, 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bg1">
                    <a:lumMod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bg1">
                    <a:lumMod val="50000"/>
                  </a:schemeClr>
                </a:solidFill>
              </a:rPr>
              <a:t>. 2007 Sep;6(5):334-50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 - Belle-van </a:t>
            </a:r>
            <a:r>
              <a:rPr lang="da-DK" dirty="0" err="1">
                <a:solidFill>
                  <a:schemeClr val="bg1">
                    <a:lumMod val="50000"/>
                  </a:schemeClr>
                </a:solidFill>
              </a:rPr>
              <a:t>Meerkerk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J Heart Lung Transplant. 2013 ;32:609-14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; Ramos KJ et al. J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18 (2019) 321–333 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A29BA06-DCAF-8E48-AAE2-4BE585985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Autofit/>
          </a:bodyPr>
          <a:lstStyle/>
          <a:p>
            <a:pPr lvl="1"/>
            <a:r>
              <a:rPr lang="fr-FR" sz="2400" dirty="0">
                <a:solidFill>
                  <a:schemeClr val="bg1"/>
                </a:solidFill>
                <a:latin typeface="+mn-lt"/>
              </a:rPr>
              <a:t>L’indication de transplantation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pulmonaire chez l’adulte  Quand adresser le patient ? - « ni trop tôt, ni trop tard »</a:t>
            </a:r>
          </a:p>
        </p:txBody>
      </p:sp>
    </p:spTree>
    <p:extLst>
      <p:ext uri="{BB962C8B-B14F-4D97-AF65-F5344CB8AC3E}">
        <p14:creationId xmlns:p14="http://schemas.microsoft.com/office/powerpoint/2010/main" val="25602123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Trouver le bon timing au cours du suivi selon le VEMS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DF81DBD-4A08-1445-8347-E197D0FED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900" dirty="0"/>
              <a:t>Evoquer la transplantation pulmonaire et le transfert au centre de transplantation</a:t>
            </a:r>
            <a:r>
              <a:rPr lang="fr-FR" sz="1800" dirty="0"/>
              <a:t> </a:t>
            </a:r>
          </a:p>
          <a:p>
            <a:pPr marL="0" indent="0" algn="ctr">
              <a:buNone/>
            </a:pPr>
            <a:r>
              <a:rPr lang="fr-FR" sz="1700" dirty="0"/>
              <a:t>en fonction de la valeur du VEMS</a:t>
            </a:r>
          </a:p>
          <a:p>
            <a:pPr marL="0" indent="0" algn="ctr">
              <a:buNone/>
            </a:pPr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880312" y="6453381"/>
            <a:ext cx="7162800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Ramos KJ et al. J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18 (2019) 321–333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ADF58BFA-06E3-9342-A3B1-9248084D53DD}"/>
              </a:ext>
            </a:extLst>
          </p:cNvPr>
          <p:cNvGrpSpPr/>
          <p:nvPr/>
        </p:nvGrpSpPr>
        <p:grpSpPr>
          <a:xfrm>
            <a:off x="628649" y="1836247"/>
            <a:ext cx="7773100" cy="4517221"/>
            <a:chOff x="601619" y="1944697"/>
            <a:chExt cx="7773100" cy="4721632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D2424F04-6608-584A-B13E-498BC96A7E7F}"/>
                </a:ext>
              </a:extLst>
            </p:cNvPr>
            <p:cNvGrpSpPr/>
            <p:nvPr/>
          </p:nvGrpSpPr>
          <p:grpSpPr>
            <a:xfrm>
              <a:off x="601619" y="1944697"/>
              <a:ext cx="7773100" cy="4721632"/>
              <a:chOff x="1139899" y="2104736"/>
              <a:chExt cx="6328199" cy="3977916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553"/>
              <a:stretch/>
            </p:blipFill>
            <p:spPr bwMode="auto">
              <a:xfrm>
                <a:off x="1139899" y="2104736"/>
                <a:ext cx="6328199" cy="3977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5B354A9F-1562-9041-819A-FCD34B2DFEB4}"/>
                  </a:ext>
                </a:extLst>
              </p:cNvPr>
              <p:cNvSpPr txBox="1"/>
              <p:nvPr/>
            </p:nvSpPr>
            <p:spPr>
              <a:xfrm rot="16200000">
                <a:off x="390637" y="3723715"/>
                <a:ext cx="207332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VEMS % val. prédictive</a:t>
                </a:r>
              </a:p>
            </p:txBody>
          </p:sp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70F0297B-4DEA-414A-9358-A59DEB7DCEFE}"/>
                  </a:ext>
                </a:extLst>
              </p:cNvPr>
              <p:cNvSpPr txBox="1"/>
              <p:nvPr/>
            </p:nvSpPr>
            <p:spPr>
              <a:xfrm>
                <a:off x="2160015" y="4919999"/>
                <a:ext cx="3522430" cy="2710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Référer systématiquement au centre de transplantation*</a:t>
                </a:r>
              </a:p>
            </p:txBody>
          </p:sp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B53D0201-CDED-CD41-A75F-F8BAEA1F4BB9}"/>
                  </a:ext>
                </a:extLst>
              </p:cNvPr>
              <p:cNvSpPr txBox="1"/>
              <p:nvPr/>
            </p:nvSpPr>
            <p:spPr>
              <a:xfrm>
                <a:off x="1344782" y="5549940"/>
                <a:ext cx="6010917" cy="46075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/>
                  <a:t>* En présence de contrindications, prendre l’avis de 2 centres de transplantation avant de déterminer si un individu n’est pas candidat à la transplantation</a:t>
                </a:r>
              </a:p>
            </p:txBody>
          </p:sp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6C824D5-FDDA-1D48-99BD-6ABF8BEB7C11}"/>
                </a:ext>
              </a:extLst>
            </p:cNvPr>
            <p:cNvSpPr txBox="1"/>
            <p:nvPr/>
          </p:nvSpPr>
          <p:spPr>
            <a:xfrm>
              <a:off x="1854655" y="2726461"/>
              <a:ext cx="2134130" cy="80425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Discussion de routine sur l’évolution de la maladie et de la transplantation comme une composante potentielle des soins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56CD314-C382-2D4B-9766-A903238D872D}"/>
                </a:ext>
              </a:extLst>
            </p:cNvPr>
            <p:cNvSpPr txBox="1"/>
            <p:nvPr/>
          </p:nvSpPr>
          <p:spPr>
            <a:xfrm>
              <a:off x="1866529" y="3737867"/>
              <a:ext cx="3857376" cy="45038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1100" b="1" dirty="0"/>
                <a:t>Discussion 1x/an de la transplantation avec un focus sur les éventuelles barrières à la transplantation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AD4EECD9-45BC-8B49-9AE8-D75AE46C7089}"/>
                </a:ext>
              </a:extLst>
            </p:cNvPr>
            <p:cNvSpPr txBox="1"/>
            <p:nvPr/>
          </p:nvSpPr>
          <p:spPr>
            <a:xfrm>
              <a:off x="1878404" y="4380171"/>
              <a:ext cx="4368744" cy="4825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1200" b="1" dirty="0"/>
                <a:t>Dépister les marqueurs de sévérité de la maladie ;</a:t>
              </a:r>
            </a:p>
            <a:p>
              <a:r>
                <a:rPr lang="fr-FR" sz="1200" b="1" dirty="0"/>
                <a:t> référer au centre de greffe si indication</a:t>
              </a:r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5EBFDA01-5328-024E-A717-3B2D620BE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534" y="6158798"/>
            <a:ext cx="1215266" cy="6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16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9656BE-95FD-43F2-B8E3-EAF84DF1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Vivre pendant la pandémie à COVID 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977232-0E41-40F9-9FB4-5E7164D8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Avoir une mucoviscidose n’est pas un facteur favorisant l’infection par </a:t>
            </a:r>
            <a:r>
              <a:rPr lang="fr-FR" sz="2000" i="1" dirty="0"/>
              <a:t>SarsCoV2</a:t>
            </a:r>
            <a:r>
              <a:rPr lang="fr-FR" sz="2000" dirty="0"/>
              <a:t>/population générale</a:t>
            </a:r>
          </a:p>
          <a:p>
            <a:r>
              <a:rPr lang="fr-FR" sz="2000" dirty="0"/>
              <a:t>Habituellement peu sévère chez les plus jeunes, MAIS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r>
              <a:rPr lang="fr-FR" sz="2000" dirty="0"/>
              <a:t>cas graves décrits chez les patients à fonction respiratoire très altérée et chez les transplantés immunodéprimés</a:t>
            </a:r>
          </a:p>
          <a:p>
            <a:r>
              <a:rPr lang="fr-FR" sz="2000" dirty="0"/>
              <a:t>Un impact non négligeable sur la gestion des soins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En ambulatoire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En CRCM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Sur la recherche clinique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Sur la promotion de la téléconsultation</a:t>
            </a:r>
          </a:p>
          <a:p>
            <a:r>
              <a:rPr lang="fr-FR" sz="2000" dirty="0"/>
              <a:t>La vaccination est efficace et recommandée pour tous, à </a:t>
            </a:r>
            <a:r>
              <a:rPr lang="fr-FR" sz="2000" i="1" dirty="0"/>
              <a:t>fortiori</a:t>
            </a:r>
            <a:r>
              <a:rPr lang="fr-FR" sz="2000" dirty="0"/>
              <a:t> chez le transplanté d’organes</a:t>
            </a:r>
          </a:p>
          <a:p>
            <a:r>
              <a:rPr lang="fr-FR" sz="2000" dirty="0"/>
              <a:t>Les effets à long terme de l’infection et l’impact de la pandémie seront à évaluer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5B9C0B-1C8B-41FA-AC82-0B97288F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4294967295"/>
          </p:nvPr>
        </p:nvSpPr>
        <p:spPr>
          <a:xfrm>
            <a:off x="972272" y="6413500"/>
            <a:ext cx="6190527" cy="355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Burgel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PR et al,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Curr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Opin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Pulm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Med 2021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1;27(6):538-543 ;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Naehrlich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L et al, J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 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Fibros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2021 Jul;20(4):566-577.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7927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4B4EE-553E-4591-BD51-0171AA2DB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Accéder aux traitements modulateurs du CFTR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7269A8-0B5C-437E-B9A4-C24157998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Arrivée des </a:t>
            </a:r>
            <a:r>
              <a:rPr lang="fr-FR" dirty="0" err="1"/>
              <a:t>caftors</a:t>
            </a:r>
            <a:r>
              <a:rPr lang="fr-FR" dirty="0"/>
              <a:t> dans la prise en charge</a:t>
            </a:r>
          </a:p>
          <a:p>
            <a:r>
              <a:rPr lang="fr-FR" dirty="0"/>
              <a:t>Thérapies personnalisées, adaptées aux mutations </a:t>
            </a:r>
          </a:p>
          <a:p>
            <a:pPr lvl="1"/>
            <a:r>
              <a:rPr lang="fr-FR" sz="2100" dirty="0">
                <a:solidFill>
                  <a:srgbClr val="2C93E5"/>
                </a:solidFill>
              </a:rPr>
              <a:t>Connaitre ses mutations, parfois non déterminées chez l’adulte</a:t>
            </a:r>
          </a:p>
          <a:p>
            <a:r>
              <a:rPr lang="fr-FR" dirty="0"/>
              <a:t>4 molécules actuellement disponibles </a:t>
            </a:r>
          </a:p>
          <a:p>
            <a:pPr lvl="1"/>
            <a:r>
              <a:rPr lang="fr-FR" sz="2100" b="1" dirty="0">
                <a:solidFill>
                  <a:srgbClr val="2C93E5"/>
                </a:solidFill>
              </a:rPr>
              <a:t>Potentiateur </a:t>
            </a:r>
            <a:r>
              <a:rPr lang="fr-FR" sz="2100" dirty="0">
                <a:solidFill>
                  <a:srgbClr val="2C93E5"/>
                </a:solidFill>
              </a:rPr>
              <a:t>=</a:t>
            </a:r>
            <a:r>
              <a:rPr lang="fr-FR" sz="2100" dirty="0">
                <a:solidFill>
                  <a:srgbClr val="7030A0"/>
                </a:solidFill>
              </a:rPr>
              <a:t> </a:t>
            </a:r>
            <a:r>
              <a:rPr lang="fr-FR" sz="2100" b="1" i="1" dirty="0">
                <a:solidFill>
                  <a:srgbClr val="7030A0"/>
                </a:solidFill>
              </a:rPr>
              <a:t>Ivacaftor</a:t>
            </a:r>
            <a:r>
              <a:rPr lang="fr-FR" sz="2100" dirty="0">
                <a:solidFill>
                  <a:srgbClr val="7030A0"/>
                </a:solidFill>
              </a:rPr>
              <a:t> </a:t>
            </a:r>
            <a:r>
              <a:rPr lang="fr-FR" sz="2100" dirty="0">
                <a:solidFill>
                  <a:srgbClr val="2C93E5"/>
                </a:solidFill>
              </a:rPr>
              <a:t>; disponible depuis 2013 </a:t>
            </a:r>
          </a:p>
          <a:p>
            <a:pPr lvl="2"/>
            <a:r>
              <a:rPr lang="fr-FR" sz="1900" dirty="0">
                <a:solidFill>
                  <a:srgbClr val="2C93E5"/>
                </a:solidFill>
              </a:rPr>
              <a:t>Cible mutations de défaut de régulation (classe III)  : G551D, G1244E, G1349D, G178R, G551S, S1251N, S1255P, S549N ou S549R</a:t>
            </a:r>
          </a:p>
          <a:p>
            <a:pPr marL="1165225" lvl="2" indent="0">
              <a:buNone/>
            </a:pPr>
            <a:r>
              <a:rPr lang="fr-FR" sz="1900" dirty="0">
                <a:solidFill>
                  <a:srgbClr val="2C93E5"/>
                </a:solidFill>
              </a:rPr>
              <a:t>peu de patients (en 2019, 171 patients en France soit 2,4 % des patients du registre)</a:t>
            </a:r>
          </a:p>
          <a:p>
            <a:pPr lvl="2"/>
            <a:endParaRPr lang="fr-FR" sz="1900" dirty="0">
              <a:solidFill>
                <a:srgbClr val="2C93E5"/>
              </a:solidFill>
            </a:endParaRPr>
          </a:p>
          <a:p>
            <a:pPr lvl="1"/>
            <a:r>
              <a:rPr lang="fr-FR" sz="2100" b="1" dirty="0">
                <a:solidFill>
                  <a:srgbClr val="2C93E5"/>
                </a:solidFill>
              </a:rPr>
              <a:t>Association </a:t>
            </a:r>
            <a:r>
              <a:rPr lang="fr-FR" sz="2100" dirty="0">
                <a:solidFill>
                  <a:srgbClr val="2C93E5"/>
                </a:solidFill>
              </a:rPr>
              <a:t>= </a:t>
            </a:r>
            <a:r>
              <a:rPr lang="fr-FR" sz="2100" b="1" dirty="0">
                <a:solidFill>
                  <a:srgbClr val="2C93E5"/>
                </a:solidFill>
              </a:rPr>
              <a:t>correcteurs + potentiateur</a:t>
            </a:r>
          </a:p>
          <a:p>
            <a:pPr lvl="2"/>
            <a:r>
              <a:rPr lang="fr-FR" sz="1900" b="1" i="1" dirty="0">
                <a:solidFill>
                  <a:srgbClr val="7030A0"/>
                </a:solidFill>
              </a:rPr>
              <a:t>Lumacaftor + ivacaftor </a:t>
            </a:r>
            <a:r>
              <a:rPr lang="fr-FR" sz="1900" dirty="0">
                <a:solidFill>
                  <a:srgbClr val="2C93E5"/>
                </a:solidFill>
              </a:rPr>
              <a:t>: DF508 homozygotes , en 2019 : 1207, 16,9 % des patients du registre); progressivement remplacé par l’arrivée de :</a:t>
            </a:r>
          </a:p>
          <a:p>
            <a:pPr lvl="2"/>
            <a:endParaRPr lang="fr-FR" sz="1900" dirty="0">
              <a:solidFill>
                <a:srgbClr val="2C93E5"/>
              </a:solidFill>
            </a:endParaRPr>
          </a:p>
          <a:p>
            <a:pPr lvl="2"/>
            <a:r>
              <a:rPr lang="fr-FR" sz="1900" b="1" i="1" dirty="0">
                <a:solidFill>
                  <a:srgbClr val="7030A0"/>
                </a:solidFill>
              </a:rPr>
              <a:t>Tezacaftor + </a:t>
            </a:r>
            <a:r>
              <a:rPr lang="fr-FR" sz="1900" b="1" i="1" dirty="0" err="1">
                <a:solidFill>
                  <a:srgbClr val="7030A0"/>
                </a:solidFill>
              </a:rPr>
              <a:t>ivacaftor</a:t>
            </a:r>
            <a:r>
              <a:rPr lang="fr-FR" sz="1900" b="1" i="1" dirty="0">
                <a:solidFill>
                  <a:srgbClr val="7030A0"/>
                </a:solidFill>
              </a:rPr>
              <a:t>/ivacaftor </a:t>
            </a:r>
            <a:r>
              <a:rPr lang="fr-FR" sz="1900" dirty="0">
                <a:solidFill>
                  <a:srgbClr val="2C93E5"/>
                </a:solidFill>
              </a:rPr>
              <a:t>: DF 508 homozygotes et DF508 / « fonction dite résiduelle » : P67L, R117C, L206W, R352Q, A455E, D579G, 711+3A, S945L, S977F, R1070W, D1152H, 2789+5G</a:t>
            </a:r>
            <a:r>
              <a:rPr lang="fr-FR" sz="1900" dirty="0">
                <a:solidFill>
                  <a:srgbClr val="2C93E5"/>
                </a:solidFill>
                <a:sym typeface="Wingdings" panose="05000000000000000000" pitchFamily="2" charset="2"/>
              </a:rPr>
              <a:t>A, 3272-26AG, 3849+10kbCT</a:t>
            </a:r>
          </a:p>
          <a:p>
            <a:pPr lvl="2"/>
            <a:endParaRPr lang="fr-FR" sz="1900" dirty="0">
              <a:solidFill>
                <a:srgbClr val="2C93E5"/>
              </a:solidFill>
            </a:endParaRPr>
          </a:p>
          <a:p>
            <a:pPr lvl="2"/>
            <a:r>
              <a:rPr lang="fr-FR" sz="1900" b="1" i="1" dirty="0">
                <a:solidFill>
                  <a:srgbClr val="7030A0"/>
                </a:solidFill>
              </a:rPr>
              <a:t>Elexacaftor + tezacaftor + ivacaftor/ivacaftor </a:t>
            </a:r>
            <a:r>
              <a:rPr lang="fr-FR" sz="1900" b="1" i="1" dirty="0">
                <a:solidFill>
                  <a:srgbClr val="2C93E5"/>
                </a:solidFill>
              </a:rPr>
              <a:t>: </a:t>
            </a:r>
            <a:r>
              <a:rPr lang="fr-FR" sz="1900" dirty="0">
                <a:solidFill>
                  <a:srgbClr val="2C93E5"/>
                </a:solidFill>
              </a:rPr>
              <a:t>DF508 homozygotes ou </a:t>
            </a:r>
            <a:br>
              <a:rPr lang="fr-FR" sz="1900" dirty="0">
                <a:solidFill>
                  <a:srgbClr val="2C93E5"/>
                </a:solidFill>
              </a:rPr>
            </a:br>
            <a:r>
              <a:rPr lang="fr-FR" sz="1900" dirty="0">
                <a:solidFill>
                  <a:srgbClr val="2C93E5"/>
                </a:solidFill>
              </a:rPr>
              <a:t>DF508/une mutation prédictive de l'absence de synthèse de la protéine CFTR ou de la synthèse d'une protéine CFTR non fonctionnelle  </a:t>
            </a:r>
            <a:br>
              <a:rPr lang="fr-FR" sz="1900" dirty="0">
                <a:solidFill>
                  <a:srgbClr val="2C93E5"/>
                </a:solidFill>
              </a:rPr>
            </a:br>
            <a:r>
              <a:rPr lang="fr-FR" sz="1900" dirty="0">
                <a:solidFill>
                  <a:srgbClr val="2C93E5"/>
                </a:solidFill>
                <a:sym typeface="Wingdings" panose="05000000000000000000" pitchFamily="2" charset="2"/>
              </a:rPr>
              <a:t> plus de  3 000 personnes &gt; 12 ans éligibles en France</a:t>
            </a:r>
          </a:p>
          <a:p>
            <a:pPr lvl="3"/>
            <a:r>
              <a:rPr lang="fr-FR" sz="1700">
                <a:solidFill>
                  <a:srgbClr val="2C93E5"/>
                </a:solidFill>
                <a:sym typeface="Wingdings" panose="05000000000000000000" pitchFamily="2" charset="2"/>
              </a:rPr>
              <a:t>Désormais </a:t>
            </a:r>
            <a:r>
              <a:rPr lang="fr-FR" sz="1700" dirty="0">
                <a:solidFill>
                  <a:srgbClr val="2C93E5"/>
                </a:solidFill>
                <a:sym typeface="Wingdings" panose="05000000000000000000" pitchFamily="2" charset="2"/>
              </a:rPr>
              <a:t>disponible pour tout patient porteur d’au moins une mutation DF508, quelle que soit la 2</a:t>
            </a:r>
            <a:r>
              <a:rPr lang="fr-FR" sz="1700" baseline="30000" dirty="0">
                <a:solidFill>
                  <a:srgbClr val="2C93E5"/>
                </a:solidFill>
                <a:sym typeface="Wingdings" panose="05000000000000000000" pitchFamily="2" charset="2"/>
              </a:rPr>
              <a:t>ème</a:t>
            </a:r>
            <a:r>
              <a:rPr lang="fr-FR" sz="1700" dirty="0">
                <a:solidFill>
                  <a:srgbClr val="2C93E5"/>
                </a:solidFill>
                <a:sym typeface="Wingdings" panose="05000000000000000000" pitchFamily="2" charset="2"/>
              </a:rPr>
              <a:t> mutation </a:t>
            </a:r>
            <a:endParaRPr lang="fr-FR" sz="1700" dirty="0">
              <a:solidFill>
                <a:srgbClr val="2C93E5"/>
              </a:solidFill>
            </a:endParaRPr>
          </a:p>
          <a:p>
            <a:pPr lvl="3"/>
            <a:endParaRPr lang="fr-FR" sz="1700" dirty="0">
              <a:solidFill>
                <a:srgbClr val="2C93E5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48B3AB-9719-45BF-8DED-DF3D6C29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4CE6A14-16A6-42A8-8547-4BF67E5F6AB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960698" y="6361328"/>
            <a:ext cx="6190527" cy="35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Middleton PG et al. N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Engl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J Med. 2019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7; 381(19): 1809–1819  ;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Heijerman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HGM et al. Lancet. 2019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23;394(10212):1940-1948 ; Mc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Kone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EF et al. Lancet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Med 2014 Nov;2(11):902-910 ; De Boeck K, et al. 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000" i="1" dirty="0" err="1">
                <a:solidFill>
                  <a:schemeClr val="bg1">
                    <a:lumMod val="50000"/>
                  </a:schemeClr>
                </a:solidFill>
              </a:rPr>
              <a:t>Fibros</a:t>
            </a:r>
            <a:r>
              <a:rPr lang="es-ES" sz="1000" i="1" dirty="0">
                <a:solidFill>
                  <a:schemeClr val="bg1">
                    <a:lumMod val="50000"/>
                  </a:schemeClr>
                </a:solidFill>
              </a:rPr>
              <a:t> 2014 Dec;13(6):674-80 ;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Elborn SJ et al. Lancet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Med. 2016 Aug; 4(8): 617–626.</a:t>
            </a:r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1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effets de </a:t>
            </a:r>
            <a:r>
              <a:rPr lang="fr-FR" sz="2400" i="1" dirty="0"/>
              <a:t>ELX-TEZ-IVA</a:t>
            </a:r>
            <a:endParaRPr lang="fr-FR" sz="2400" dirty="0"/>
          </a:p>
        </p:txBody>
      </p:sp>
      <p:sp>
        <p:nvSpPr>
          <p:cNvPr id="7" name="Espace réservé du contenu 6"/>
          <p:cNvSpPr txBox="1">
            <a:spLocks noGrp="1"/>
          </p:cNvSpPr>
          <p:nvPr>
            <p:ph idx="1"/>
          </p:nvPr>
        </p:nvSpPr>
        <p:spPr>
          <a:xfrm>
            <a:off x="628650" y="1272746"/>
            <a:ext cx="7886700" cy="5032660"/>
          </a:xfr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Bonne tolérance</a:t>
            </a:r>
          </a:p>
          <a:p>
            <a:r>
              <a:rPr lang="fr-FR" sz="2000" dirty="0"/>
              <a:t>Une réponse homogène portant sur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La réduction des exacerbations (traitées par voie orale ou IV)</a:t>
            </a:r>
          </a:p>
          <a:p>
            <a:pPr lvl="2"/>
            <a:r>
              <a:rPr lang="fr-FR" sz="1600" dirty="0">
                <a:sym typeface="Wingdings 3"/>
              </a:rPr>
              <a:t>Diminution de la fréquence des exacerbations (50 %)</a:t>
            </a:r>
          </a:p>
          <a:p>
            <a:pPr marL="914400" lvl="2" indent="0">
              <a:buNone/>
            </a:pPr>
            <a:endParaRPr lang="fr-FR" sz="1600" dirty="0">
              <a:solidFill>
                <a:srgbClr val="2C93E5"/>
              </a:solidFill>
            </a:endParaRP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Une amélioration du VEMS (&gt; 10 %), gain pondéral + 4 kg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L’amélioration de la qualité de vie </a:t>
            </a:r>
          </a:p>
          <a:p>
            <a:pPr lvl="2"/>
            <a:r>
              <a:rPr lang="fr-FR" sz="1800" dirty="0">
                <a:solidFill>
                  <a:srgbClr val="2C93E5"/>
                </a:solidFill>
              </a:rPr>
              <a:t>Même chez des patients sévères en vraie vie </a:t>
            </a:r>
          </a:p>
          <a:p>
            <a:pPr lvl="2"/>
            <a:endParaRPr lang="fr-FR" sz="1800" dirty="0">
              <a:solidFill>
                <a:srgbClr val="2C93E5"/>
              </a:solidFill>
            </a:endParaRPr>
          </a:p>
          <a:p>
            <a:r>
              <a:rPr lang="fr-FR" sz="2000" dirty="0"/>
              <a:t>Amélioration des échanges gazeux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  <a:sym typeface="Wingdings 3"/>
              </a:rPr>
              <a:t> besoins en O2 et  besoins en VNI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  <a:sym typeface="Wingdings 3"/>
              </a:rPr>
              <a:t>Sorties de liste de transplantation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  <a:sym typeface="Wingdings 3"/>
              </a:rPr>
              <a:t>Non inscription sur liste</a:t>
            </a:r>
          </a:p>
          <a:p>
            <a:pPr lvl="1"/>
            <a:endParaRPr lang="fr-FR" sz="2000" dirty="0">
              <a:solidFill>
                <a:srgbClr val="2C93E5"/>
              </a:solidFill>
              <a:sym typeface="Wingdings 3"/>
            </a:endParaRPr>
          </a:p>
          <a:p>
            <a:endParaRPr lang="fr-FR" dirty="0">
              <a:sym typeface="Wingdings 3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4294967295"/>
          </p:nvPr>
        </p:nvSpPr>
        <p:spPr>
          <a:xfrm>
            <a:off x="902824" y="6356580"/>
            <a:ext cx="6225251" cy="35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Burgel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PR et al. Am J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Crit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Care Med. 2021 Jul 1;204(1):64-73 - 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Middleton PG et al. N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Engl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J Med. 2019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7; 381(19): 1809–1819  ;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Heijerman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HGM et al. Lancet. 2019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Nov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23;394(10212):1940-1948. </a:t>
            </a:r>
          </a:p>
          <a:p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EF77BE-2A38-8548-B428-080E9D99D88F}"/>
              </a:ext>
            </a:extLst>
          </p:cNvPr>
          <p:cNvSpPr txBox="1"/>
          <p:nvPr/>
        </p:nvSpPr>
        <p:spPr>
          <a:xfrm>
            <a:off x="999471" y="6119058"/>
            <a:ext cx="3876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ELX-TEZ-IVA : Elexacaftor + tezacaftor +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ivacaftor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/ivacaftor 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ym typeface="Wingdings 3"/>
              </a:rPr>
              <a:t>Un impact à confirmer sur les organes extra-thoraciques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 Pancréatites ?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 Intolérance au glucose ?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 Fertilité féminine, r</a:t>
            </a:r>
            <a:r>
              <a:rPr lang="fr-FR" sz="1900" dirty="0">
                <a:solidFill>
                  <a:srgbClr val="2C93E5"/>
                </a:solidFill>
              </a:rPr>
              <a:t>estauration de la fertilité féminine ? </a:t>
            </a:r>
          </a:p>
          <a:p>
            <a:pPr lvl="2"/>
            <a:r>
              <a:rPr lang="fr-FR" sz="1800" dirty="0">
                <a:solidFill>
                  <a:srgbClr val="2C93E5"/>
                </a:solidFill>
              </a:rPr>
              <a:t>Plusieurs cas de grossesses « spontanées » sous traitement décrits après la mise sur le marché</a:t>
            </a:r>
          </a:p>
          <a:p>
            <a:pPr lvl="2"/>
            <a:r>
              <a:rPr lang="fr-FR" sz="1800" dirty="0">
                <a:solidFill>
                  <a:srgbClr val="2C93E5"/>
                </a:solidFill>
              </a:rPr>
              <a:t>Prévenir une grossesse non désirée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 Impact neuropsychique ? </a:t>
            </a:r>
          </a:p>
          <a:p>
            <a:pPr lvl="1"/>
            <a:endParaRPr lang="fr-FR" sz="2000" dirty="0">
              <a:solidFill>
                <a:srgbClr val="2C93E5"/>
              </a:solidFill>
              <a:sym typeface="Wingdings 3"/>
            </a:endParaRPr>
          </a:p>
          <a:p>
            <a:r>
              <a:rPr lang="fr-FR" dirty="0">
                <a:sym typeface="Wingdings 3"/>
              </a:rPr>
              <a:t>Des projections optimistes en 2030 avec un traitement disponible en 2021 (données canadiennes)  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 60 % du nombre de patients sévères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 18 % de patients en forme légère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sym typeface="Wingdings 3"/>
              </a:rPr>
              <a:t> Exacerbations pulmonaires</a:t>
            </a:r>
          </a:p>
          <a:p>
            <a:pPr lvl="1"/>
            <a:r>
              <a:rPr lang="fr-FR" sz="1900" dirty="0">
                <a:solidFill>
                  <a:srgbClr val="2C93E5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 3"/>
              </a:rPr>
              <a:t>↘</a:t>
            </a:r>
            <a:r>
              <a:rPr lang="fr-FR" sz="1900" dirty="0">
                <a:solidFill>
                  <a:srgbClr val="2C93E5"/>
                </a:solidFill>
                <a:sym typeface="Wingdings 3"/>
              </a:rPr>
              <a:t>Mortalité 15 %</a:t>
            </a:r>
          </a:p>
          <a:p>
            <a:pPr lvl="1"/>
            <a:endParaRPr lang="fr-FR" sz="2000" dirty="0">
              <a:solidFill>
                <a:srgbClr val="2C93E5"/>
              </a:solidFill>
              <a:sym typeface="Wingdings 3"/>
            </a:endParaRPr>
          </a:p>
          <a:p>
            <a:r>
              <a:rPr lang="en-US" dirty="0">
                <a:sym typeface="Wingdings"/>
              </a:rPr>
              <a:t>+ 9,2 </a:t>
            </a:r>
            <a:r>
              <a:rPr lang="en-US" dirty="0" err="1">
                <a:sym typeface="Wingdings"/>
              </a:rPr>
              <a:t>ans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d’âge</a:t>
            </a:r>
            <a:r>
              <a:rPr lang="en-US" dirty="0">
                <a:sym typeface="Wingdings"/>
              </a:rPr>
              <a:t> median de </a:t>
            </a:r>
            <a:r>
              <a:rPr lang="en-US" dirty="0" err="1">
                <a:sym typeface="Wingdings"/>
              </a:rPr>
              <a:t>survie</a:t>
            </a:r>
            <a:r>
              <a:rPr lang="en-US" dirty="0">
                <a:sym typeface="Wingdings"/>
              </a:rPr>
              <a:t> (</a:t>
            </a:r>
            <a:r>
              <a:rPr lang="en-US" dirty="0" err="1">
                <a:sym typeface="Wingdings"/>
              </a:rPr>
              <a:t>en</a:t>
            </a:r>
            <a:r>
              <a:rPr lang="en-US" dirty="0">
                <a:sym typeface="Wingdings"/>
              </a:rPr>
              <a:t> 10 </a:t>
            </a:r>
            <a:r>
              <a:rPr lang="en-US" dirty="0" err="1">
                <a:sym typeface="Wingdings"/>
              </a:rPr>
              <a:t>ans</a:t>
            </a:r>
            <a:r>
              <a:rPr lang="en-US" dirty="0">
                <a:sym typeface="Wingdings"/>
              </a:rPr>
              <a:t>)</a:t>
            </a:r>
            <a:endParaRPr lang="fr-FR" dirty="0">
              <a:sym typeface="Wingdings 3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995422" y="6413500"/>
            <a:ext cx="6167377" cy="35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Taylor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Cousar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Jlet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al.. J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Cyst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Fib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2021: 402-406 ;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Sergeev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V et al. Ann Am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Thorac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Soc 2020 ; 17(2) : 147-154 ; </a:t>
            </a: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Stanojevic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S et al,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Journal of Cystic Fibrosis 20 (2021) 243–249 </a:t>
            </a:r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BADECEE-761B-2A4A-B34B-E0AF1146C051}"/>
              </a:ext>
            </a:extLst>
          </p:cNvPr>
          <p:cNvSpPr txBox="1">
            <a:spLocks/>
          </p:cNvSpPr>
          <p:nvPr/>
        </p:nvSpPr>
        <p:spPr>
          <a:xfrm>
            <a:off x="628650" y="273050"/>
            <a:ext cx="7886700" cy="1208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2746A5-9FB9-8D43-8923-D0A56EA89D12}"/>
              </a:ext>
            </a:extLst>
          </p:cNvPr>
          <p:cNvSpPr txBox="1"/>
          <p:nvPr/>
        </p:nvSpPr>
        <p:spPr>
          <a:xfrm>
            <a:off x="1091757" y="6084329"/>
            <a:ext cx="38766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ELX-TEZ-IVA : Elexacaftor + tezacaftor + </a:t>
            </a:r>
            <a:r>
              <a:rPr lang="fr-FR" sz="1200" i="1" dirty="0" err="1">
                <a:solidFill>
                  <a:schemeClr val="bg1">
                    <a:lumMod val="50000"/>
                  </a:schemeClr>
                </a:solidFill>
              </a:rPr>
              <a:t>ivacaftor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</a:rPr>
              <a:t>/ivacaftor 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676D942-0FC6-9544-928F-4A5747C0C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effets de </a:t>
            </a:r>
            <a:r>
              <a:rPr lang="fr-FR" sz="2400" i="1" dirty="0"/>
              <a:t>ELX-TEZ-IVA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1087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Une bonne tolérance à court et moyen terme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En début de traitement 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Hépatite médicamenteuse, surveillance surtout en début de traitement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Élévation des CPK , surtout en cas d’activité physique soutenue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Quelques signes de congestion ORL : </a:t>
            </a:r>
          </a:p>
          <a:p>
            <a:pPr lvl="2"/>
            <a:r>
              <a:rPr lang="fr-FR" sz="1600" dirty="0">
                <a:solidFill>
                  <a:srgbClr val="2C93E5"/>
                </a:solidFill>
              </a:rPr>
              <a:t>Rhinopharyngite, otalgie, céphalées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Rash cutané non prurigineux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  <a:t>Troubles digestifs : diarrhée, douleurs abdominales, flatulences </a:t>
            </a:r>
            <a:endParaRPr lang="fr-FR" sz="1800" dirty="0">
              <a:solidFill>
                <a:srgbClr val="2C93E5"/>
              </a:solidFill>
            </a:endParaRPr>
          </a:p>
          <a:p>
            <a:pPr lvl="1"/>
            <a:endParaRPr lang="fr-FR" sz="2000" dirty="0"/>
          </a:p>
          <a:p>
            <a:r>
              <a:rPr lang="fr-FR" sz="2000" dirty="0"/>
              <a:t>Plus tardifs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Acné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Toxidermie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Arthralgies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4294967295"/>
          </p:nvPr>
        </p:nvSpPr>
        <p:spPr>
          <a:xfrm>
            <a:off x="983848" y="6413500"/>
            <a:ext cx="6178952" cy="355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Burgel PR et al. Am J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Respir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</a:rPr>
              <a:t>Crit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 Care Med. 2021 Jul 1;204(1):64-73</a:t>
            </a:r>
            <a:endParaRPr lang="fr-FR" sz="1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enjeux à venir pour les soignants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sz="2000" dirty="0"/>
              <a:t>Traitement d’une vie ?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Échappement ?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Adhérence thérapeutique ?</a:t>
            </a:r>
          </a:p>
          <a:p>
            <a:pPr lvl="1"/>
            <a:endParaRPr lang="fr-FR" sz="1800" dirty="0">
              <a:solidFill>
                <a:srgbClr val="2C93E5"/>
              </a:solidFill>
            </a:endParaRPr>
          </a:p>
          <a:p>
            <a:r>
              <a:rPr lang="fr-FR" sz="2000" dirty="0"/>
              <a:t>Impacts à long terme ?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Impact microbiologique ?</a:t>
            </a:r>
          </a:p>
          <a:p>
            <a:pPr lvl="1"/>
            <a:endParaRPr lang="fr-FR" sz="1800" dirty="0">
              <a:solidFill>
                <a:srgbClr val="2C93E5"/>
              </a:solidFill>
            </a:endParaRPr>
          </a:p>
          <a:p>
            <a:r>
              <a:rPr lang="fr-FR" sz="2000" dirty="0"/>
              <a:t>Nouvelle maladie pour le patient, pour le soignant </a:t>
            </a:r>
          </a:p>
          <a:p>
            <a:pPr lvl="1"/>
            <a:r>
              <a:rPr lang="fr-FR" sz="2000" dirty="0">
                <a:solidFill>
                  <a:srgbClr val="2C93E5"/>
                </a:solidFill>
                <a:sym typeface="Wingdings" panose="05000000000000000000" pitchFamily="2" charset="2"/>
              </a:rPr>
              <a:t> </a:t>
            </a:r>
            <a: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  <a:t>impact psychologique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  <a:sym typeface="Wingdings" panose="05000000000000000000" pitchFamily="2" charset="2"/>
              </a:rPr>
              <a:t> impact social, professionnel </a:t>
            </a:r>
          </a:p>
          <a:p>
            <a:pPr lvl="1"/>
            <a:endParaRPr lang="fr-FR" sz="1800" dirty="0">
              <a:solidFill>
                <a:srgbClr val="2C93E5"/>
              </a:solidFill>
              <a:sym typeface="Wingdings" panose="05000000000000000000" pitchFamily="2" charset="2"/>
            </a:endParaRPr>
          </a:p>
          <a:p>
            <a:r>
              <a:rPr lang="fr-FR" sz="2000" dirty="0">
                <a:sym typeface="Wingdings" panose="05000000000000000000" pitchFamily="2" charset="2"/>
              </a:rPr>
              <a:t>Quelles indications chez le transplanté ? Poumon ou foie ?</a:t>
            </a:r>
          </a:p>
          <a:p>
            <a:endParaRPr lang="fr-FR" sz="2000" dirty="0"/>
          </a:p>
          <a:p>
            <a:r>
              <a:rPr lang="fr-FR" sz="2000" dirty="0"/>
              <a:t>Quels traitements de fond maintenir ? </a:t>
            </a:r>
          </a:p>
          <a:p>
            <a:endParaRPr lang="fr-FR" sz="2000" dirty="0"/>
          </a:p>
          <a:p>
            <a:r>
              <a:rPr lang="fr-FR" sz="2000" dirty="0"/>
              <a:t>Quel impact sur la sphère digestive ? Les cancers coliques de l’adulte ?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Quel impact pour le CRCM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944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 passage à l’âge adulte </a:t>
            </a:r>
            <a:endParaRPr lang="fr-FR" sz="2400" dirty="0">
              <a:solidFill>
                <a:srgbClr val="FF0000"/>
              </a:solidFill>
            </a:endParaRPr>
          </a:p>
        </p:txBody>
      </p:sp>
      <p:sp>
        <p:nvSpPr>
          <p:cNvPr id="10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DFE584A5-F707-4708-8C2D-ECC829007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1305026"/>
            <a:ext cx="7934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B57CD36-1EC4-47A6-BA5C-249328DD1447}"/>
              </a:ext>
            </a:extLst>
          </p:cNvPr>
          <p:cNvSpPr txBox="1"/>
          <p:nvPr/>
        </p:nvSpPr>
        <p:spPr>
          <a:xfrm>
            <a:off x="1412240" y="6268720"/>
            <a:ext cx="435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 y a désormais plus d’adultes que d’enfants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F3C8B-308E-F14F-982D-B1593010E029}"/>
              </a:ext>
            </a:extLst>
          </p:cNvPr>
          <p:cNvSpPr/>
          <p:nvPr/>
        </p:nvSpPr>
        <p:spPr>
          <a:xfrm>
            <a:off x="204537" y="1179095"/>
            <a:ext cx="1720516" cy="493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793988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enjeux à venir pour chaque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900" dirty="0">
                <a:sym typeface="Wingdings" panose="05000000000000000000" pitchFamily="2" charset="2"/>
              </a:rPr>
              <a:t>Apprendre à connaitre « le nouveau visage de sa maladie » et a</a:t>
            </a:r>
            <a:r>
              <a:rPr lang="fr-FR" sz="1900" dirty="0"/>
              <a:t>dapter sa prise en charge à l’évolution clinique</a:t>
            </a:r>
          </a:p>
          <a:p>
            <a:r>
              <a:rPr lang="fr-FR" sz="1900" dirty="0"/>
              <a:t>Connaitre les effets secondaires</a:t>
            </a:r>
          </a:p>
          <a:p>
            <a:r>
              <a:rPr lang="fr-FR" sz="1900" dirty="0"/>
              <a:t>Connaitre d’éventuelles interactions médicamenteuses et en informer son entourage et les autres professionnels de santé </a:t>
            </a:r>
          </a:p>
          <a:p>
            <a:r>
              <a:rPr lang="fr-FR" sz="1900" dirty="0"/>
              <a:t>Maintenir les soins, malgré l’amélioration spectaculaire initiale fréquente</a:t>
            </a:r>
          </a:p>
          <a:p>
            <a:pPr marL="457200" lvl="1" indent="0">
              <a:buNone/>
            </a:pPr>
            <a:r>
              <a:rPr lang="fr-FR" sz="1700" dirty="0">
                <a:solidFill>
                  <a:srgbClr val="2C93E5"/>
                </a:solidFill>
              </a:rPr>
              <a:t>Drainage si désormais non secrétant ? Place des fluidifiants ?</a:t>
            </a:r>
            <a:br>
              <a:rPr lang="fr-FR" sz="1700" dirty="0">
                <a:solidFill>
                  <a:srgbClr val="2C93E5"/>
                </a:solidFill>
              </a:rPr>
            </a:br>
            <a:r>
              <a:rPr lang="fr-FR" sz="1700" dirty="0">
                <a:solidFill>
                  <a:srgbClr val="2C93E5"/>
                </a:solidFill>
              </a:rPr>
              <a:t>Antibioprophylaxies secondaires inhalées ou </a:t>
            </a:r>
            <a:r>
              <a:rPr lang="fr-FR" sz="1700" i="1" dirty="0">
                <a:solidFill>
                  <a:srgbClr val="2C93E5"/>
                </a:solidFill>
              </a:rPr>
              <a:t>per os </a:t>
            </a:r>
            <a:r>
              <a:rPr lang="fr-FR" sz="1700" dirty="0">
                <a:solidFill>
                  <a:srgbClr val="2C93E5"/>
                </a:solidFill>
              </a:rPr>
              <a:t>? </a:t>
            </a:r>
          </a:p>
          <a:p>
            <a:r>
              <a:rPr lang="fr-FR" sz="1900" dirty="0"/>
              <a:t>Effets à long terme non connus </a:t>
            </a:r>
            <a:r>
              <a:rPr lang="fr-FR" sz="1900" dirty="0">
                <a:sym typeface="Wingdings" panose="05000000000000000000" pitchFamily="2" charset="2"/>
              </a:rPr>
              <a:t> n</a:t>
            </a:r>
            <a:r>
              <a:rPr lang="fr-FR" sz="1900" dirty="0"/>
              <a:t>e pas baisser trop vite « la garde » </a:t>
            </a:r>
          </a:p>
          <a:p>
            <a:r>
              <a:rPr lang="fr-FR" sz="1900" dirty="0"/>
              <a:t>Traitement probablement à vie </a:t>
            </a:r>
            <a:r>
              <a:rPr lang="fr-FR" sz="1900" dirty="0">
                <a:sym typeface="Wingdings" panose="05000000000000000000" pitchFamily="2" charset="2"/>
              </a:rPr>
              <a:t> maintenir l’adhérence thérapeutique</a:t>
            </a:r>
          </a:p>
          <a:p>
            <a:r>
              <a:rPr lang="fr-FR" sz="1900" dirty="0">
                <a:sym typeface="Wingdings" panose="05000000000000000000" pitchFamily="2" charset="2"/>
              </a:rPr>
              <a:t>Poursuivre un suivi régulier en CRCM pour évaluer le bénéfice à long terme : à quel rythme ?</a:t>
            </a:r>
          </a:p>
          <a:p>
            <a:r>
              <a:rPr lang="fr-FR" sz="1900" dirty="0">
                <a:sym typeface="Wingdings" panose="05000000000000000000" pitchFamily="2" charset="2"/>
              </a:rPr>
              <a:t>Modification des aides sociales ?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7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socio émotionnel majeur pour le patient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S’il est éligible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Gérer une nouvelle forme de maladie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Apprendre à se connaitre différemment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Modification des rapports familiaux, avec l’entourage,  professionnel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Gérer si le bénéfice n’est pas aussi important que prévu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Se projeter plus facilement vers un avenir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Continuer à être vigilant… et continuer les soins</a:t>
            </a:r>
          </a:p>
          <a:p>
            <a:pPr lvl="1"/>
            <a:endParaRPr lang="fr-FR" sz="2000" dirty="0"/>
          </a:p>
          <a:p>
            <a:pPr lvl="1"/>
            <a:endParaRPr lang="fr-FR" sz="2000" dirty="0"/>
          </a:p>
          <a:p>
            <a:r>
              <a:rPr lang="fr-FR" sz="2000" dirty="0"/>
              <a:t>S’il n’est pas éligible 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Gérer la colère, la déception, la frustration, la peur</a:t>
            </a:r>
          </a:p>
          <a:p>
            <a:pPr lvl="1"/>
            <a:r>
              <a:rPr lang="fr-FR" sz="1800" dirty="0">
                <a:solidFill>
                  <a:srgbClr val="2C93E5"/>
                </a:solidFill>
              </a:rPr>
              <a:t>Continuer les soins… ne pas baisser les bras</a:t>
            </a:r>
          </a:p>
          <a:p>
            <a:pPr lvl="1"/>
            <a:endParaRPr lang="fr-FR" sz="2000" dirty="0"/>
          </a:p>
          <a:p>
            <a:pPr lvl="2"/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7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synthèse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72746"/>
            <a:ext cx="8094245" cy="49042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r-FR" sz="2000" dirty="0"/>
              <a:t>Des risques variables mais présents tout au long de la vie</a:t>
            </a:r>
          </a:p>
          <a:p>
            <a:pPr>
              <a:lnSpc>
                <a:spcPct val="110000"/>
              </a:lnSpc>
            </a:pPr>
            <a:endParaRPr lang="fr-FR" sz="2000" dirty="0"/>
          </a:p>
          <a:p>
            <a:pPr>
              <a:lnSpc>
                <a:spcPct val="100000"/>
              </a:lnSpc>
            </a:pPr>
            <a:r>
              <a:rPr lang="fr-FR" sz="2000" dirty="0"/>
              <a:t>Importance d’une prise en charge </a:t>
            </a:r>
            <a:r>
              <a:rPr lang="fr-FR" sz="2000" b="1" dirty="0"/>
              <a:t>GLOBALE</a:t>
            </a:r>
          </a:p>
          <a:p>
            <a:pPr lvl="1">
              <a:lnSpc>
                <a:spcPct val="100000"/>
              </a:lnSpc>
            </a:pPr>
            <a:r>
              <a:rPr lang="fr-FR" sz="1600" b="1" dirty="0">
                <a:solidFill>
                  <a:srgbClr val="2C93E5"/>
                </a:solidFill>
              </a:rPr>
              <a:t>Prévention</a:t>
            </a:r>
          </a:p>
          <a:p>
            <a:pPr lvl="1">
              <a:lnSpc>
                <a:spcPct val="100000"/>
              </a:lnSpc>
            </a:pPr>
            <a:r>
              <a:rPr lang="fr-FR" sz="1600" b="1" dirty="0">
                <a:solidFill>
                  <a:srgbClr val="2C93E5"/>
                </a:solidFill>
              </a:rPr>
              <a:t>Information </a:t>
            </a:r>
            <a:r>
              <a:rPr lang="fr-FR" sz="1600" dirty="0">
                <a:solidFill>
                  <a:srgbClr val="2C93E5"/>
                </a:solidFill>
              </a:rPr>
              <a:t>du patient et des aidants / certains risques</a:t>
            </a:r>
          </a:p>
          <a:p>
            <a:pPr lvl="1">
              <a:lnSpc>
                <a:spcPct val="100000"/>
              </a:lnSpc>
            </a:pPr>
            <a:r>
              <a:rPr lang="fr-FR" sz="1600" dirty="0">
                <a:solidFill>
                  <a:srgbClr val="2C93E5"/>
                </a:solidFill>
              </a:rPr>
              <a:t>Rôle +++ de </a:t>
            </a:r>
            <a:r>
              <a:rPr lang="fr-FR" sz="1600" b="1" dirty="0">
                <a:solidFill>
                  <a:srgbClr val="2C93E5"/>
                </a:solidFill>
              </a:rPr>
              <a:t>l’éducation thérapeutique </a:t>
            </a:r>
            <a:r>
              <a:rPr lang="fr-FR" sz="1600" dirty="0">
                <a:solidFill>
                  <a:srgbClr val="2C93E5"/>
                </a:solidFill>
              </a:rPr>
              <a:t>du patient et des aidants</a:t>
            </a:r>
          </a:p>
          <a:p>
            <a:pPr lvl="1">
              <a:lnSpc>
                <a:spcPct val="100000"/>
              </a:lnSpc>
            </a:pPr>
            <a:endParaRPr lang="fr-FR" sz="1600" dirty="0">
              <a:solidFill>
                <a:srgbClr val="2C93E5"/>
              </a:solidFill>
            </a:endParaRPr>
          </a:p>
          <a:p>
            <a:pPr lvl="1">
              <a:lnSpc>
                <a:spcPct val="100000"/>
              </a:lnSpc>
            </a:pPr>
            <a:endParaRPr lang="fr-FR" sz="1600" dirty="0">
              <a:solidFill>
                <a:srgbClr val="2C93E5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dirty="0">
                <a:solidFill>
                  <a:srgbClr val="2C93E5"/>
                </a:solidFill>
              </a:rPr>
              <a:t>Les modulateurs du CFTR changent le visage de la maladie mais </a:t>
            </a:r>
          </a:p>
          <a:p>
            <a:pPr lvl="1">
              <a:lnSpc>
                <a:spcPct val="100000"/>
              </a:lnSpc>
            </a:pPr>
            <a:r>
              <a:rPr lang="fr-FR" sz="1600" dirty="0">
                <a:solidFill>
                  <a:srgbClr val="2C93E5"/>
                </a:solidFill>
              </a:rPr>
              <a:t>Des profils sévères persistent </a:t>
            </a:r>
          </a:p>
          <a:p>
            <a:pPr lvl="1">
              <a:lnSpc>
                <a:spcPct val="100000"/>
              </a:lnSpc>
            </a:pPr>
            <a:r>
              <a:rPr lang="fr-FR" sz="1600" dirty="0">
                <a:solidFill>
                  <a:srgbClr val="2C93E5"/>
                </a:solidFill>
              </a:rPr>
              <a:t>Les bénéfices à long terme ne sont pas connus</a:t>
            </a:r>
          </a:p>
          <a:p>
            <a:pPr marL="708025" lvl="1" indent="0">
              <a:lnSpc>
                <a:spcPct val="100000"/>
              </a:lnSpc>
              <a:buNone/>
            </a:pPr>
            <a:r>
              <a:rPr lang="fr-FR" sz="1600" dirty="0">
                <a:solidFill>
                  <a:srgbClr val="2C93E5"/>
                </a:solidFill>
                <a:sym typeface="Wingdings" panose="05000000000000000000" pitchFamily="2" charset="2"/>
              </a:rPr>
              <a:t> Maintenir la vigilance et le respect actuel des recommandations de prise en charge</a:t>
            </a:r>
          </a:p>
          <a:p>
            <a:pPr lvl="1">
              <a:lnSpc>
                <a:spcPct val="100000"/>
              </a:lnSpc>
            </a:pPr>
            <a:r>
              <a:rPr lang="fr-FR" sz="1600" dirty="0">
                <a:solidFill>
                  <a:srgbClr val="2C93E5"/>
                </a:solidFill>
                <a:sym typeface="Wingdings" panose="05000000000000000000" pitchFamily="2" charset="2"/>
              </a:rPr>
              <a:t>Importance des données de suivi en vraie vie</a:t>
            </a:r>
            <a:endParaRPr lang="fr-FR" sz="1600" dirty="0">
              <a:solidFill>
                <a:srgbClr val="2C93E5"/>
              </a:solidFill>
            </a:endParaRPr>
          </a:p>
        </p:txBody>
      </p:sp>
      <p:sp>
        <p:nvSpPr>
          <p:cNvPr id="7" name="Espace réservé du numéro de diapositive 16"/>
          <p:cNvSpPr txBox="1">
            <a:spLocks/>
          </p:cNvSpPr>
          <p:nvPr/>
        </p:nvSpPr>
        <p:spPr>
          <a:xfrm>
            <a:off x="574675" y="6427788"/>
            <a:ext cx="42386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864211-C31A-4559-85EB-147DCA8A3AF4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347BB572-E51D-5F4D-A3D2-B474B4536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</p:spPr>
        <p:txBody>
          <a:bodyPr/>
          <a:lstStyle/>
          <a:p>
            <a:fld id="{F0A6D509-A6DC-4CCF-A4B6-0BF509F32E6A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473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(Partie 2 : 1/3)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/>
              <a:t>Registre </a:t>
            </a:r>
            <a:r>
              <a:rPr lang="da-DK" sz="1100" dirty="0" err="1"/>
              <a:t>Français</a:t>
            </a:r>
            <a:r>
              <a:rPr lang="da-DK" sz="1100" dirty="0"/>
              <a:t> de la </a:t>
            </a:r>
            <a:r>
              <a:rPr lang="da-DK" sz="1100" dirty="0" err="1"/>
              <a:t>mucoviscidose</a:t>
            </a:r>
            <a:r>
              <a:rPr lang="da-DK" sz="1100" dirty="0"/>
              <a:t> 2019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/>
              <a:t>Smith BA et al. </a:t>
            </a:r>
            <a:r>
              <a:rPr lang="fr-FR" sz="1100" dirty="0" err="1"/>
              <a:t>Psychological</a:t>
            </a:r>
            <a:r>
              <a:rPr lang="fr-FR" sz="1100" dirty="0"/>
              <a:t> </a:t>
            </a:r>
            <a:r>
              <a:rPr lang="fr-FR" sz="1100" dirty="0" err="1"/>
              <a:t>factors</a:t>
            </a:r>
            <a:r>
              <a:rPr lang="fr-FR" sz="1100" dirty="0"/>
              <a:t> </a:t>
            </a:r>
            <a:r>
              <a:rPr lang="fr-FR" sz="1100" dirty="0" err="1"/>
              <a:t>affecting</a:t>
            </a:r>
            <a:r>
              <a:rPr lang="fr-FR" sz="1100" dirty="0"/>
              <a:t> </a:t>
            </a:r>
            <a:r>
              <a:rPr lang="fr-FR" sz="1100" dirty="0" err="1"/>
              <a:t>disease</a:t>
            </a:r>
            <a:r>
              <a:rPr lang="fr-FR" sz="1100" dirty="0"/>
              <a:t> </a:t>
            </a:r>
            <a:r>
              <a:rPr lang="fr-FR" sz="1100" dirty="0" err="1"/>
              <a:t>activity</a:t>
            </a:r>
            <a:r>
              <a:rPr lang="fr-FR" sz="1100" dirty="0"/>
              <a:t> in </a:t>
            </a:r>
            <a:r>
              <a:rPr lang="fr-FR" sz="1100" dirty="0" err="1"/>
              <a:t>children</a:t>
            </a:r>
            <a:r>
              <a:rPr lang="fr-FR" sz="1100" dirty="0"/>
              <a:t> and adolescents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: </a:t>
            </a:r>
            <a:r>
              <a:rPr lang="fr-FR" sz="1100" dirty="0" err="1"/>
              <a:t>medical</a:t>
            </a:r>
            <a:r>
              <a:rPr lang="fr-FR" sz="1100" dirty="0"/>
              <a:t> </a:t>
            </a:r>
            <a:r>
              <a:rPr lang="fr-FR" sz="1100" dirty="0" err="1"/>
              <a:t>adherence</a:t>
            </a:r>
            <a:r>
              <a:rPr lang="fr-FR" sz="1100" dirty="0"/>
              <a:t> as a </a:t>
            </a:r>
            <a:r>
              <a:rPr lang="fr-FR" sz="1100" dirty="0" err="1"/>
              <a:t>mediator</a:t>
            </a:r>
            <a:r>
              <a:rPr lang="fr-FR" sz="1100" dirty="0"/>
              <a:t> </a:t>
            </a:r>
            <a:r>
              <a:rPr lang="da-DK" sz="1100" dirty="0" err="1"/>
              <a:t>Curr</a:t>
            </a:r>
            <a:r>
              <a:rPr lang="da-DK" sz="1100" dirty="0"/>
              <a:t> </a:t>
            </a:r>
            <a:r>
              <a:rPr lang="da-DK" sz="1100" dirty="0" err="1"/>
              <a:t>Opin</a:t>
            </a:r>
            <a:r>
              <a:rPr lang="da-DK" sz="1100" dirty="0"/>
              <a:t> </a:t>
            </a:r>
            <a:r>
              <a:rPr lang="da-DK" sz="1100" dirty="0" err="1"/>
              <a:t>Pediatr</a:t>
            </a:r>
            <a:r>
              <a:rPr lang="da-DK" sz="1100" dirty="0"/>
              <a:t> 2007, 19(5):553-8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hu-HU" sz="1100" dirty="0"/>
              <a:t>Webb AK et al </a:t>
            </a:r>
            <a:r>
              <a:rPr lang="fr-FR" sz="1100" dirty="0"/>
              <a:t>Transition </a:t>
            </a:r>
            <a:r>
              <a:rPr lang="fr-FR" sz="1100" dirty="0" err="1"/>
              <a:t>from</a:t>
            </a:r>
            <a:r>
              <a:rPr lang="fr-FR" sz="1100" dirty="0"/>
              <a:t> </a:t>
            </a:r>
            <a:r>
              <a:rPr lang="fr-FR" sz="1100" dirty="0" err="1"/>
              <a:t>paediatric</a:t>
            </a:r>
            <a:r>
              <a:rPr lang="fr-FR" sz="1100" dirty="0"/>
              <a:t> to </a:t>
            </a:r>
            <a:r>
              <a:rPr lang="fr-FR" sz="1100" dirty="0" err="1"/>
              <a:t>adult</a:t>
            </a:r>
            <a:r>
              <a:rPr lang="fr-FR" sz="1100" dirty="0"/>
              <a:t> care: </a:t>
            </a:r>
            <a:r>
              <a:rPr lang="fr-FR" sz="1100" dirty="0" err="1"/>
              <a:t>problems</a:t>
            </a:r>
            <a:r>
              <a:rPr lang="fr-FR" sz="1100" dirty="0"/>
              <a:t> </a:t>
            </a:r>
            <a:r>
              <a:rPr lang="fr-FR" sz="1100" dirty="0" err="1"/>
              <a:t>that</a:t>
            </a:r>
            <a:r>
              <a:rPr lang="fr-FR" sz="1100" dirty="0"/>
              <a:t> arise in the </a:t>
            </a:r>
            <a:r>
              <a:rPr lang="fr-FR" sz="1100" dirty="0" err="1"/>
              <a:t>adult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</a:t>
            </a:r>
            <a:r>
              <a:rPr lang="fr-FR" sz="1100" dirty="0" err="1"/>
              <a:t>clinic</a:t>
            </a:r>
            <a:r>
              <a:rPr lang="fr-FR" sz="1100" dirty="0"/>
              <a:t>.</a:t>
            </a:r>
            <a:r>
              <a:rPr lang="hu-HU" sz="1100" dirty="0"/>
              <a:t> J R Soc Med. 2001;94 Suppl 40:8-11.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Tuchman</a:t>
            </a:r>
            <a:r>
              <a:rPr lang="da-DK" sz="1100" dirty="0"/>
              <a:t> L,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 and transition to </a:t>
            </a:r>
            <a:r>
              <a:rPr lang="da-DK" sz="1100" dirty="0" err="1"/>
              <a:t>adult</a:t>
            </a:r>
            <a:r>
              <a:rPr lang="da-DK" sz="1100" dirty="0"/>
              <a:t> </a:t>
            </a:r>
            <a:r>
              <a:rPr lang="da-DK" sz="1100" dirty="0" err="1"/>
              <a:t>medical</a:t>
            </a:r>
            <a:r>
              <a:rPr lang="da-DK" sz="1100" dirty="0"/>
              <a:t> </a:t>
            </a:r>
            <a:r>
              <a:rPr lang="da-DK" sz="1100" dirty="0" err="1"/>
              <a:t>care</a:t>
            </a:r>
            <a:r>
              <a:rPr lang="da-DK" sz="1100" dirty="0"/>
              <a:t>. </a:t>
            </a:r>
            <a:r>
              <a:rPr lang="da-DK" sz="1100" dirty="0" err="1"/>
              <a:t>Pediatrics</a:t>
            </a:r>
            <a:r>
              <a:rPr lang="da-DK" sz="1100" dirty="0"/>
              <a:t> 2010; 125(3):566-73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Sawicki</a:t>
            </a:r>
            <a:r>
              <a:rPr lang="da-DK" sz="1100" dirty="0"/>
              <a:t> GS, </a:t>
            </a:r>
            <a:r>
              <a:rPr lang="da-DK" sz="1100" dirty="0" err="1"/>
              <a:t>Motivating</a:t>
            </a:r>
            <a:r>
              <a:rPr lang="da-DK" sz="1100" dirty="0"/>
              <a:t> </a:t>
            </a:r>
            <a:r>
              <a:rPr lang="da-DK" sz="1100" dirty="0" err="1"/>
              <a:t>adherence</a:t>
            </a:r>
            <a:r>
              <a:rPr lang="da-DK" sz="1100" dirty="0"/>
              <a:t> </a:t>
            </a:r>
            <a:r>
              <a:rPr lang="da-DK" sz="1100" dirty="0" err="1"/>
              <a:t>among</a:t>
            </a:r>
            <a:r>
              <a:rPr lang="da-DK" sz="1100" dirty="0"/>
              <a:t> </a:t>
            </a:r>
            <a:r>
              <a:rPr lang="da-DK" sz="1100" dirty="0" err="1"/>
              <a:t>adolescents</a:t>
            </a:r>
            <a:r>
              <a:rPr lang="da-DK" sz="1100" dirty="0"/>
              <a:t>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: </a:t>
            </a:r>
            <a:r>
              <a:rPr lang="da-DK" sz="1100" dirty="0" err="1"/>
              <a:t>youth</a:t>
            </a:r>
            <a:r>
              <a:rPr lang="da-DK" sz="1100" dirty="0"/>
              <a:t> and </a:t>
            </a:r>
            <a:r>
              <a:rPr lang="da-DK" sz="1100" dirty="0" err="1"/>
              <a:t>parent</a:t>
            </a:r>
            <a:r>
              <a:rPr lang="da-DK" sz="1100" dirty="0"/>
              <a:t> </a:t>
            </a:r>
            <a:r>
              <a:rPr lang="da-DK" sz="1100" dirty="0" err="1"/>
              <a:t>perspectives</a:t>
            </a:r>
            <a:r>
              <a:rPr lang="da-DK" sz="1100" dirty="0"/>
              <a:t>.</a:t>
            </a:r>
            <a:r>
              <a:rPr lang="ro-RO" sz="1100" dirty="0"/>
              <a:t>Pediatr Pulmonol. 2015 Feb;50(2):127-36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KettlerLJ</a:t>
            </a:r>
            <a:r>
              <a:rPr lang="da-DK" sz="1100" dirty="0"/>
              <a:t> et al, Determinants of </a:t>
            </a:r>
            <a:r>
              <a:rPr lang="da-DK" sz="1100" dirty="0" err="1"/>
              <a:t>adherence</a:t>
            </a:r>
            <a:r>
              <a:rPr lang="da-DK" sz="1100" dirty="0"/>
              <a:t> in </a:t>
            </a:r>
            <a:r>
              <a:rPr lang="da-DK" sz="1100" dirty="0" err="1"/>
              <a:t>adults</a:t>
            </a:r>
            <a:r>
              <a:rPr lang="da-DK" sz="1100" dirty="0"/>
              <a:t>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fibrosis.Thorax</a:t>
            </a:r>
            <a:r>
              <a:rPr lang="da-DK" sz="1100" dirty="0"/>
              <a:t> 2002, 57(5):459-64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/>
              <a:t>Arias-</a:t>
            </a:r>
            <a:r>
              <a:rPr lang="da-DK" sz="1100" dirty="0" err="1"/>
              <a:t>Llorente</a:t>
            </a:r>
            <a:r>
              <a:rPr lang="da-DK" sz="1100" dirty="0"/>
              <a:t> RP, </a:t>
            </a:r>
            <a:r>
              <a:rPr lang="da-DK" sz="1100" dirty="0" err="1"/>
              <a:t>Treatment</a:t>
            </a:r>
            <a:r>
              <a:rPr lang="da-DK" sz="1100" dirty="0"/>
              <a:t> </a:t>
            </a:r>
            <a:r>
              <a:rPr lang="da-DK" sz="1100" dirty="0" err="1"/>
              <a:t>compliance</a:t>
            </a:r>
            <a:r>
              <a:rPr lang="da-DK" sz="1100" dirty="0"/>
              <a:t> in </a:t>
            </a:r>
            <a:r>
              <a:rPr lang="da-DK" sz="1100" dirty="0" err="1"/>
              <a:t>children</a:t>
            </a:r>
            <a:r>
              <a:rPr lang="da-DK" sz="1100" dirty="0"/>
              <a:t> and </a:t>
            </a:r>
            <a:r>
              <a:rPr lang="da-DK" sz="1100" dirty="0" err="1"/>
              <a:t>adults</a:t>
            </a:r>
            <a:r>
              <a:rPr lang="da-DK" sz="1100" dirty="0"/>
              <a:t>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2008 Sep;7(5):359-67</a:t>
            </a:r>
            <a:endParaRPr lang="da-DK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Sawicki</a:t>
            </a:r>
            <a:r>
              <a:rPr lang="da-DK" sz="1100" dirty="0"/>
              <a:t> GS, High </a:t>
            </a:r>
            <a:r>
              <a:rPr lang="da-DK" sz="1100" dirty="0" err="1"/>
              <a:t>treatment</a:t>
            </a:r>
            <a:r>
              <a:rPr lang="da-DK" sz="1100" dirty="0"/>
              <a:t> </a:t>
            </a:r>
            <a:r>
              <a:rPr lang="da-DK" sz="1100" dirty="0" err="1"/>
              <a:t>burden</a:t>
            </a:r>
            <a:r>
              <a:rPr lang="da-DK" sz="1100" dirty="0"/>
              <a:t> in </a:t>
            </a:r>
            <a:r>
              <a:rPr lang="da-DK" sz="1100" dirty="0" err="1"/>
              <a:t>adults</a:t>
            </a:r>
            <a:r>
              <a:rPr lang="da-DK" sz="1100" dirty="0"/>
              <a:t>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: </a:t>
            </a:r>
            <a:r>
              <a:rPr lang="da-DK" sz="1100" dirty="0" err="1"/>
              <a:t>challenges</a:t>
            </a:r>
            <a:r>
              <a:rPr lang="da-DK" sz="1100" dirty="0"/>
              <a:t> to </a:t>
            </a:r>
            <a:r>
              <a:rPr lang="da-DK" sz="1100" dirty="0" err="1"/>
              <a:t>disease</a:t>
            </a:r>
            <a:r>
              <a:rPr lang="da-DK" sz="1100" dirty="0"/>
              <a:t> </a:t>
            </a:r>
            <a:r>
              <a:rPr lang="da-DK" sz="1100" dirty="0" err="1"/>
              <a:t>self</a:t>
            </a:r>
            <a:r>
              <a:rPr lang="da-DK" sz="1100" dirty="0"/>
              <a:t>-management.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2009 ;8,:91-6</a:t>
            </a:r>
            <a:r>
              <a:rPr lang="da-DK" sz="11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/>
              <a:t>Ball R, </a:t>
            </a:r>
            <a:r>
              <a:rPr lang="da-DK" sz="1100" dirty="0" err="1"/>
              <a:t>Adherence</a:t>
            </a:r>
            <a:r>
              <a:rPr lang="da-DK" sz="1100" dirty="0"/>
              <a:t> to </a:t>
            </a:r>
            <a:r>
              <a:rPr lang="da-DK" sz="1100" dirty="0" err="1"/>
              <a:t>nebulised</a:t>
            </a:r>
            <a:r>
              <a:rPr lang="da-DK" sz="1100" dirty="0"/>
              <a:t> </a:t>
            </a:r>
            <a:r>
              <a:rPr lang="da-DK" sz="1100" dirty="0" err="1"/>
              <a:t>therapies</a:t>
            </a:r>
            <a:r>
              <a:rPr lang="da-DK" sz="1100" dirty="0"/>
              <a:t> in </a:t>
            </a:r>
            <a:r>
              <a:rPr lang="da-DK" sz="1100" dirty="0" err="1"/>
              <a:t>adolescents</a:t>
            </a:r>
            <a:r>
              <a:rPr lang="da-DK" sz="1100" dirty="0"/>
              <a:t>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 is </a:t>
            </a:r>
            <a:r>
              <a:rPr lang="da-DK" sz="1100" dirty="0" err="1"/>
              <a:t>best</a:t>
            </a:r>
            <a:r>
              <a:rPr lang="da-DK" sz="1100" dirty="0"/>
              <a:t> on </a:t>
            </a:r>
            <a:r>
              <a:rPr lang="da-DK" sz="1100" dirty="0" err="1"/>
              <a:t>week-days</a:t>
            </a:r>
            <a:r>
              <a:rPr lang="da-DK" sz="1100" dirty="0"/>
              <a:t> </a:t>
            </a:r>
            <a:r>
              <a:rPr lang="da-DK" sz="1100" dirty="0" err="1"/>
              <a:t>during</a:t>
            </a:r>
            <a:r>
              <a:rPr lang="da-DK" sz="1100" dirty="0"/>
              <a:t> </a:t>
            </a:r>
            <a:r>
              <a:rPr lang="da-DK" sz="1100" dirty="0" err="1"/>
              <a:t>school</a:t>
            </a:r>
            <a:r>
              <a:rPr lang="da-DK" sz="1100" dirty="0"/>
              <a:t> term-time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2013 Sep;12(5):440-4.</a:t>
            </a:r>
            <a:r>
              <a:rPr lang="da-DK" sz="11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Hirche</a:t>
            </a:r>
            <a:r>
              <a:rPr lang="da-DK" sz="1100" dirty="0"/>
              <a:t> TO, </a:t>
            </a:r>
            <a:r>
              <a:rPr lang="da-DK" sz="1100" dirty="0" err="1"/>
              <a:t>Travelling</a:t>
            </a:r>
            <a:r>
              <a:rPr lang="da-DK" sz="1100" dirty="0"/>
              <a:t>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: </a:t>
            </a:r>
            <a:r>
              <a:rPr lang="da-DK" sz="1100" dirty="0" err="1"/>
              <a:t>recommendations</a:t>
            </a:r>
            <a:r>
              <a:rPr lang="da-DK" sz="1100" dirty="0"/>
              <a:t> for patients and </a:t>
            </a:r>
            <a:r>
              <a:rPr lang="da-DK" sz="1100" dirty="0" err="1"/>
              <a:t>care</a:t>
            </a:r>
            <a:r>
              <a:rPr lang="da-DK" sz="1100" dirty="0"/>
              <a:t> team </a:t>
            </a:r>
            <a:r>
              <a:rPr lang="da-DK" sz="1100" dirty="0" err="1"/>
              <a:t>members</a:t>
            </a:r>
            <a:r>
              <a:rPr lang="da-DK" sz="1100" dirty="0"/>
              <a:t>.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2010,9:385-99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Havermans</a:t>
            </a:r>
            <a:r>
              <a:rPr lang="da-DK" sz="1100" dirty="0"/>
              <a:t> T, Health </a:t>
            </a:r>
            <a:r>
              <a:rPr lang="da-DK" sz="1100" dirty="0" err="1"/>
              <a:t>related</a:t>
            </a:r>
            <a:r>
              <a:rPr lang="da-DK" sz="1100" dirty="0"/>
              <a:t> </a:t>
            </a:r>
            <a:r>
              <a:rPr lang="da-DK" sz="1100" dirty="0" err="1"/>
              <a:t>quality</a:t>
            </a:r>
            <a:r>
              <a:rPr lang="da-DK" sz="1100" dirty="0"/>
              <a:t> of </a:t>
            </a:r>
            <a:r>
              <a:rPr lang="da-DK" sz="1100" dirty="0" err="1"/>
              <a:t>life</a:t>
            </a:r>
            <a:r>
              <a:rPr lang="da-DK" sz="1100" dirty="0"/>
              <a:t> in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: To </a:t>
            </a:r>
            <a:r>
              <a:rPr lang="da-DK" sz="1100" dirty="0" err="1"/>
              <a:t>work</a:t>
            </a:r>
            <a:r>
              <a:rPr lang="da-DK" sz="1100" dirty="0"/>
              <a:t> or not to </a:t>
            </a:r>
            <a:r>
              <a:rPr lang="da-DK" sz="1100" dirty="0" err="1"/>
              <a:t>work</a:t>
            </a:r>
            <a:r>
              <a:rPr lang="da-DK" sz="1100" dirty="0"/>
              <a:t>?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2009;8:218-23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Rasekaba</a:t>
            </a:r>
            <a:r>
              <a:rPr lang="da-DK" sz="1100" dirty="0"/>
              <a:t> M, </a:t>
            </a:r>
            <a:r>
              <a:rPr lang="fr-FR" sz="1100" dirty="0" err="1"/>
              <a:t>Reduced</a:t>
            </a:r>
            <a:r>
              <a:rPr lang="fr-FR" sz="1100" dirty="0"/>
              <a:t> </a:t>
            </a:r>
            <a:r>
              <a:rPr lang="fr-FR" sz="1100" dirty="0" err="1"/>
              <a:t>physical</a:t>
            </a:r>
            <a:r>
              <a:rPr lang="fr-FR" sz="1100" dirty="0"/>
              <a:t> </a:t>
            </a:r>
            <a:r>
              <a:rPr lang="fr-FR" sz="1100" dirty="0" err="1"/>
              <a:t>activity</a:t>
            </a:r>
            <a:r>
              <a:rPr lang="fr-FR" sz="1100" dirty="0"/>
              <a:t> </a:t>
            </a:r>
            <a:r>
              <a:rPr lang="fr-FR" sz="1100" dirty="0" err="1"/>
              <a:t>associated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work</a:t>
            </a:r>
            <a:r>
              <a:rPr lang="fr-FR" sz="1100" dirty="0"/>
              <a:t> and transport in </a:t>
            </a:r>
            <a:r>
              <a:rPr lang="fr-FR" sz="1100" dirty="0" err="1"/>
              <a:t>adults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.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2013 May;12(3):229-33</a:t>
            </a:r>
            <a:r>
              <a:rPr lang="da-DK" sz="1100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/>
              <a:t>Stern RC, </a:t>
            </a:r>
            <a:r>
              <a:rPr lang="da-DK" sz="1100" dirty="0" err="1"/>
              <a:t>Recreational</a:t>
            </a:r>
            <a:r>
              <a:rPr lang="da-DK" sz="1100" dirty="0"/>
              <a:t> </a:t>
            </a:r>
            <a:r>
              <a:rPr lang="da-DK" sz="1100" dirty="0" err="1"/>
              <a:t>use</a:t>
            </a:r>
            <a:r>
              <a:rPr lang="da-DK" sz="1100" dirty="0"/>
              <a:t> of </a:t>
            </a:r>
            <a:r>
              <a:rPr lang="da-DK" sz="1100" dirty="0" err="1"/>
              <a:t>psychoactive</a:t>
            </a:r>
            <a:r>
              <a:rPr lang="da-DK" sz="1100" dirty="0"/>
              <a:t> drugs by patients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.</a:t>
            </a:r>
            <a:r>
              <a:rPr lang="fr-FR" sz="1100" dirty="0"/>
              <a:t>J </a:t>
            </a:r>
            <a:r>
              <a:rPr lang="fr-FR" sz="1100" dirty="0" err="1"/>
              <a:t>Pediatr</a:t>
            </a:r>
            <a:r>
              <a:rPr lang="fr-FR" sz="1100" dirty="0"/>
              <a:t>. 1987,111:293-9</a:t>
            </a:r>
            <a:r>
              <a:rPr lang="da-DK" sz="11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a-DK" sz="1100" dirty="0" err="1"/>
              <a:t>Britto</a:t>
            </a:r>
            <a:r>
              <a:rPr lang="da-DK" sz="1100" dirty="0"/>
              <a:t> MT, </a:t>
            </a:r>
            <a:r>
              <a:rPr lang="da-DK" sz="1100" dirty="0" err="1"/>
              <a:t>Risky</a:t>
            </a:r>
            <a:r>
              <a:rPr lang="da-DK" sz="1100" dirty="0"/>
              <a:t> </a:t>
            </a:r>
            <a:r>
              <a:rPr lang="da-DK" sz="1100" dirty="0" err="1"/>
              <a:t>behavior</a:t>
            </a:r>
            <a:r>
              <a:rPr lang="da-DK" sz="1100" dirty="0"/>
              <a:t> in teens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 or </a:t>
            </a:r>
            <a:r>
              <a:rPr lang="da-DK" sz="1100" dirty="0" err="1"/>
              <a:t>sickle</a:t>
            </a:r>
            <a:r>
              <a:rPr lang="da-DK" sz="1100" dirty="0"/>
              <a:t> </a:t>
            </a:r>
            <a:r>
              <a:rPr lang="da-DK" sz="1100" dirty="0" err="1"/>
              <a:t>cell</a:t>
            </a:r>
            <a:r>
              <a:rPr lang="da-DK" sz="1100" dirty="0"/>
              <a:t> </a:t>
            </a:r>
            <a:r>
              <a:rPr lang="da-DK" sz="1100" dirty="0" err="1"/>
              <a:t>disease</a:t>
            </a:r>
            <a:r>
              <a:rPr lang="da-DK" sz="1100" dirty="0"/>
              <a:t>: a multicenter </a:t>
            </a:r>
            <a:r>
              <a:rPr lang="da-DK" sz="1100" dirty="0" err="1"/>
              <a:t>study</a:t>
            </a:r>
            <a:r>
              <a:rPr lang="da-DK" sz="1100" dirty="0"/>
              <a:t>. </a:t>
            </a:r>
            <a:r>
              <a:rPr lang="hu-HU" sz="1100" dirty="0" err="1"/>
              <a:t>Pediatrics</a:t>
            </a:r>
            <a:r>
              <a:rPr lang="hu-HU" sz="1100" dirty="0"/>
              <a:t>. 1998 Feb;101(2):250-6.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 err="1"/>
              <a:t>Kutney</a:t>
            </a:r>
            <a:r>
              <a:rPr lang="fr-FR" sz="1100" dirty="0"/>
              <a:t> KA, </a:t>
            </a:r>
            <a:r>
              <a:rPr lang="fr-FR" sz="1100" dirty="0" err="1"/>
              <a:t>Sandouk</a:t>
            </a:r>
            <a:r>
              <a:rPr lang="fr-FR" sz="1100" dirty="0"/>
              <a:t> Z, Desimone M, Amir </a:t>
            </a:r>
            <a:r>
              <a:rPr lang="fr-FR" sz="1100" dirty="0" err="1"/>
              <a:t>Moheet</a:t>
            </a:r>
            <a:r>
              <a:rPr lang="fr-FR" sz="1100" dirty="0"/>
              <a:t> A. </a:t>
            </a:r>
            <a:r>
              <a:rPr lang="fr-FR" sz="1100" dirty="0" err="1"/>
              <a:t>Obesity</a:t>
            </a:r>
            <a:r>
              <a:rPr lang="fr-FR" sz="1100" dirty="0"/>
              <a:t> in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. </a:t>
            </a:r>
            <a:r>
              <a:rPr lang="en-US" sz="1100" dirty="0"/>
              <a:t>Journal of Clinical &amp; Translational Endocrinology 26 (2021) 100276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Jain R, </a:t>
            </a:r>
            <a:r>
              <a:rPr lang="fr-FR" sz="1100" dirty="0" err="1"/>
              <a:t>Kazmerski</a:t>
            </a:r>
            <a:r>
              <a:rPr lang="fr-FR" sz="1100" dirty="0"/>
              <a:t> TM, </a:t>
            </a:r>
            <a:r>
              <a:rPr lang="fr-FR" sz="1100" dirty="0" err="1"/>
              <a:t>Zuckerwise</a:t>
            </a:r>
            <a:r>
              <a:rPr lang="fr-FR" sz="1100" dirty="0"/>
              <a:t> L.C et al., </a:t>
            </a:r>
            <a:r>
              <a:rPr lang="fr-FR" sz="1100" dirty="0" err="1"/>
              <a:t>Pregnancy</a:t>
            </a:r>
            <a:r>
              <a:rPr lang="fr-FR" sz="1100" dirty="0"/>
              <a:t> in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: </a:t>
            </a:r>
            <a:r>
              <a:rPr lang="fr-FR" sz="1100" dirty="0" err="1"/>
              <a:t>Review</a:t>
            </a:r>
            <a:r>
              <a:rPr lang="fr-FR" sz="1100" dirty="0"/>
              <a:t> of the </a:t>
            </a:r>
            <a:r>
              <a:rPr lang="fr-FR" sz="1100" dirty="0" err="1"/>
              <a:t>literature</a:t>
            </a:r>
            <a:r>
              <a:rPr lang="fr-FR" sz="1100" dirty="0"/>
              <a:t> and expert </a:t>
            </a:r>
            <a:r>
              <a:rPr lang="fr-FR" sz="1100" dirty="0" err="1"/>
              <a:t>recommendations</a:t>
            </a:r>
            <a:r>
              <a:rPr lang="fr-FR" sz="1100" dirty="0"/>
              <a:t>, Journal of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, https://</a:t>
            </a:r>
            <a:r>
              <a:rPr lang="fr-FR" sz="1100" dirty="0" err="1"/>
              <a:t>doi.org</a:t>
            </a:r>
            <a:r>
              <a:rPr lang="fr-FR" sz="1100" dirty="0"/>
              <a:t>/10.1016/j.jcf.2021.07.019</a:t>
            </a:r>
            <a:endParaRPr lang="da-DK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 err="1"/>
              <a:t>Shteinberg</a:t>
            </a:r>
            <a:r>
              <a:rPr lang="fr-FR" sz="1100" dirty="0"/>
              <a:t> M, Taylor-</a:t>
            </a:r>
            <a:r>
              <a:rPr lang="fr-FR" sz="1100" dirty="0" err="1"/>
              <a:t>Cousar</a:t>
            </a:r>
            <a:r>
              <a:rPr lang="fr-FR" sz="1100" dirty="0"/>
              <a:t> JL, MD; </a:t>
            </a:r>
            <a:r>
              <a:rPr lang="fr-FR" sz="1100" dirty="0" err="1"/>
              <a:t>Durieu</a:t>
            </a:r>
            <a:r>
              <a:rPr lang="fr-FR" sz="1100" dirty="0"/>
              <a:t> I, Cohen-</a:t>
            </a:r>
            <a:r>
              <a:rPr lang="fr-FR" sz="1100" dirty="0" err="1"/>
              <a:t>Cymberknoh</a:t>
            </a:r>
            <a:r>
              <a:rPr lang="fr-FR" sz="1100" dirty="0"/>
              <a:t> M. </a:t>
            </a:r>
            <a:r>
              <a:rPr lang="en-US" sz="1100" dirty="0"/>
              <a:t> Fertility and Pregnancy in Cystic Fibrosis ; </a:t>
            </a:r>
            <a:r>
              <a:rPr lang="fr-FR" sz="1100" dirty="0" err="1"/>
              <a:t>Chest</a:t>
            </a:r>
            <a:r>
              <a:rPr lang="fr-FR" sz="1100" dirty="0"/>
              <a:t> 2021 </a:t>
            </a:r>
            <a:r>
              <a:rPr lang="fr-FR" sz="11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https://doi.org/10.1016/j.chest.2021.07.024</a:t>
            </a: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Ashcroft A, Chapman SJ, Mackillop L. The outcome of pregnancy in women with cystic fibrosis: a UK population based descriptive </a:t>
            </a:r>
            <a:r>
              <a:rPr lang="fr-FR" sz="1100" dirty="0" err="1"/>
              <a:t>study</a:t>
            </a:r>
            <a:r>
              <a:rPr lang="fr-FR" sz="1100" dirty="0"/>
              <a:t>. BJOG 2020;127:1696–1703.</a:t>
            </a:r>
          </a:p>
          <a:p>
            <a:pPr marL="0" indent="0">
              <a:lnSpc>
                <a:spcPct val="100000"/>
              </a:lnSpc>
              <a:spcBef>
                <a:spcPts val="200"/>
              </a:spcBef>
              <a:buNone/>
            </a:pPr>
            <a:endParaRPr lang="da-DK" sz="10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da-DK" sz="10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lang="da-DK" sz="1000" dirty="0">
              <a:solidFill>
                <a:schemeClr val="accent5"/>
              </a:solidFill>
            </a:endParaRPr>
          </a:p>
        </p:txBody>
      </p:sp>
      <p:sp>
        <p:nvSpPr>
          <p:cNvPr id="7" name="Espace réservé du numéro de diapositive 16"/>
          <p:cNvSpPr txBox="1">
            <a:spLocks/>
          </p:cNvSpPr>
          <p:nvPr/>
        </p:nvSpPr>
        <p:spPr>
          <a:xfrm>
            <a:off x="1574008" y="5678092"/>
            <a:ext cx="317897" cy="273844"/>
          </a:xfrm>
          <a:prstGeom prst="rect">
            <a:avLst/>
          </a:prstGeom>
          <a:noFill/>
        </p:spPr>
        <p:txBody>
          <a:bodyPr vert="horz" lIns="68580" tIns="34290" rIns="68580" bIns="3429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864211-C31A-4559-85EB-147DCA8A3AF4}" type="slidenum">
              <a:rPr lang="fr-FR" sz="600">
                <a:solidFill>
                  <a:prstClr val="white"/>
                </a:solidFill>
                <a:latin typeface="Calibri"/>
              </a:rPr>
              <a:pPr/>
              <a:t>33</a:t>
            </a:fld>
            <a:endParaRPr lang="fr-FR" sz="6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8BA5839E-3E62-5144-8902-5371D5E7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</p:spPr>
        <p:txBody>
          <a:bodyPr/>
          <a:lstStyle/>
          <a:p>
            <a:fld id="{F0A6D509-A6DC-4CCF-A4B6-0BF509F32E6A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59589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(Partie 2 : 2/3)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1100" dirty="0"/>
              <a:t>Cohen-</a:t>
            </a:r>
            <a:r>
              <a:rPr lang="fr-FR" sz="1100" dirty="0" err="1"/>
              <a:t>Cymberknoh</a:t>
            </a:r>
            <a:r>
              <a:rPr lang="fr-FR" sz="1100" dirty="0"/>
              <a:t> M, </a:t>
            </a:r>
            <a:r>
              <a:rPr lang="fr-FR" sz="1100" dirty="0" err="1"/>
              <a:t>Gindi</a:t>
            </a:r>
            <a:r>
              <a:rPr lang="fr-FR" sz="1100" dirty="0"/>
              <a:t> </a:t>
            </a:r>
            <a:r>
              <a:rPr lang="fr-FR" sz="1100" dirty="0" err="1"/>
              <a:t>Reiss</a:t>
            </a:r>
            <a:r>
              <a:rPr lang="fr-FR" sz="1100" dirty="0"/>
              <a:t> B, </a:t>
            </a:r>
            <a:r>
              <a:rPr lang="fr-FR" sz="1100" dirty="0" err="1"/>
              <a:t>Reiter</a:t>
            </a:r>
            <a:r>
              <a:rPr lang="fr-FR" sz="1100" dirty="0"/>
              <a:t> J, </a:t>
            </a:r>
            <a:r>
              <a:rPr lang="fr-FR" sz="1100" dirty="0" err="1"/>
              <a:t>Lechtzin</a:t>
            </a:r>
            <a:r>
              <a:rPr lang="fr-FR" sz="1100" dirty="0"/>
              <a:t> N , Melo J, Pérez G , </a:t>
            </a:r>
            <a:r>
              <a:rPr lang="fr-FR" sz="1100" dirty="0" err="1"/>
              <a:t>Blau</a:t>
            </a:r>
            <a:r>
              <a:rPr lang="fr-FR" sz="1100" dirty="0"/>
              <a:t> H , </a:t>
            </a:r>
            <a:r>
              <a:rPr lang="fr-FR" sz="1100" dirty="0" err="1"/>
              <a:t>Mussaffie</a:t>
            </a:r>
            <a:r>
              <a:rPr lang="fr-FR" sz="1100" dirty="0"/>
              <a:t> H, </a:t>
            </a:r>
            <a:r>
              <a:rPr lang="fr-FR" sz="1100" dirty="0" err="1"/>
              <a:t>Levine</a:t>
            </a:r>
            <a:r>
              <a:rPr lang="fr-FR" sz="1100" dirty="0"/>
              <a:t> H , </a:t>
            </a:r>
            <a:r>
              <a:rPr lang="fr-FR" sz="1100" dirty="0" err="1"/>
              <a:t>Bentur</a:t>
            </a:r>
            <a:r>
              <a:rPr lang="fr-FR" sz="1100" dirty="0"/>
              <a:t> L et al. </a:t>
            </a:r>
            <a:r>
              <a:rPr lang="en-US" sz="1100" dirty="0"/>
              <a:t>Baseline Cystic fibrosis disease severity has an adverse impact on pregnancy and infant outcomes, but does not impact disease progression.  J Cyst Fib (2021) (20) 388–394 </a:t>
            </a:r>
            <a:endParaRPr lang="fr-FR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100" dirty="0"/>
              <a:t>O’Connor KE , Goodwin DL , </a:t>
            </a:r>
            <a:r>
              <a:rPr lang="en-US" sz="1100" dirty="0" err="1"/>
              <a:t>NeSmitha</a:t>
            </a:r>
            <a:r>
              <a:rPr lang="en-US" sz="1100" dirty="0"/>
              <a:t> A , Garcia B , Mingora C , </a:t>
            </a:r>
            <a:r>
              <a:rPr lang="en-US" sz="1100" dirty="0" err="1"/>
              <a:t>Ladores</a:t>
            </a:r>
            <a:r>
              <a:rPr lang="en-US" sz="1100" dirty="0"/>
              <a:t> SL , Rowe SM et al. </a:t>
            </a:r>
            <a:r>
              <a:rPr lang="en-US" sz="1100" dirty="0" err="1"/>
              <a:t>Elexacafator</a:t>
            </a:r>
            <a:r>
              <a:rPr lang="en-US" sz="1100" dirty="0"/>
              <a:t>/tezacaftor/ivacaftor resolves subfertility in females with CF: A two center case series. J Cyst Fib 2021 (20) : 399-401</a:t>
            </a:r>
          </a:p>
          <a:p>
            <a:pPr>
              <a:spcBef>
                <a:spcPts val="0"/>
              </a:spcBef>
            </a:pPr>
            <a:r>
              <a:rPr lang="fr-FR" sz="1100" dirty="0"/>
              <a:t>Taylor </a:t>
            </a:r>
            <a:r>
              <a:rPr lang="fr-FR" sz="1100" dirty="0" err="1"/>
              <a:t>Cousar</a:t>
            </a:r>
            <a:r>
              <a:rPr lang="fr-FR" sz="1100" dirty="0"/>
              <a:t> JL, Jain R.  </a:t>
            </a:r>
            <a:r>
              <a:rPr lang="fr-FR" sz="1100" dirty="0" err="1"/>
              <a:t>Maternal</a:t>
            </a:r>
            <a:r>
              <a:rPr lang="fr-FR" sz="1100" dirty="0"/>
              <a:t> and </a:t>
            </a:r>
            <a:r>
              <a:rPr lang="fr-FR" sz="1100" dirty="0" err="1"/>
              <a:t>fetal</a:t>
            </a:r>
            <a:r>
              <a:rPr lang="fr-FR" sz="1100" dirty="0"/>
              <a:t> </a:t>
            </a:r>
            <a:r>
              <a:rPr lang="fr-FR" sz="1100" dirty="0" err="1"/>
              <a:t>outcomes</a:t>
            </a:r>
            <a:r>
              <a:rPr lang="fr-FR" sz="1100" dirty="0"/>
              <a:t> </a:t>
            </a:r>
            <a:r>
              <a:rPr lang="fr-FR" sz="1100" dirty="0" err="1"/>
              <a:t>following</a:t>
            </a:r>
            <a:r>
              <a:rPr lang="fr-FR" sz="1100" dirty="0"/>
              <a:t> </a:t>
            </a:r>
            <a:r>
              <a:rPr lang="fr-FR" sz="1100" dirty="0" err="1"/>
              <a:t>elexacaftor</a:t>
            </a:r>
            <a:r>
              <a:rPr lang="fr-FR" sz="1100" dirty="0"/>
              <a:t>-</a:t>
            </a:r>
            <a:r>
              <a:rPr lang="fr-FR" sz="1100" dirty="0" err="1"/>
              <a:t>tevacaftor</a:t>
            </a:r>
            <a:r>
              <a:rPr lang="fr-FR" sz="1100" dirty="0"/>
              <a:t>-ivacaftor use </a:t>
            </a:r>
            <a:r>
              <a:rPr lang="fr-FR" sz="1100" dirty="0" err="1"/>
              <a:t>during</a:t>
            </a:r>
            <a:r>
              <a:rPr lang="fr-FR" sz="1100" dirty="0"/>
              <a:t>  </a:t>
            </a:r>
            <a:r>
              <a:rPr lang="fr-FR" sz="1100" dirty="0" err="1"/>
              <a:t>pregnancy</a:t>
            </a:r>
            <a:r>
              <a:rPr lang="fr-FR" sz="1100" dirty="0"/>
              <a:t> and lactation. J </a:t>
            </a:r>
            <a:r>
              <a:rPr lang="fr-FR" sz="1100" dirty="0" err="1"/>
              <a:t>Cyst</a:t>
            </a:r>
            <a:r>
              <a:rPr lang="fr-FR" sz="1100" dirty="0"/>
              <a:t> </a:t>
            </a:r>
            <a:r>
              <a:rPr lang="fr-FR" sz="1100" dirty="0" err="1"/>
              <a:t>Fib</a:t>
            </a:r>
            <a:r>
              <a:rPr lang="fr-FR" sz="1100" dirty="0"/>
              <a:t> 2021: 402-406</a:t>
            </a:r>
          </a:p>
          <a:p>
            <a:pPr>
              <a:spcBef>
                <a:spcPts val="0"/>
              </a:spcBef>
            </a:pPr>
            <a:r>
              <a:rPr lang="da-DK" sz="1100" dirty="0" err="1"/>
              <a:t>Roehmel</a:t>
            </a:r>
            <a:r>
              <a:rPr lang="da-DK" sz="1100" dirty="0"/>
              <a:t>  J </a:t>
            </a:r>
            <a:r>
              <a:rPr lang="da-DK" sz="1100" dirty="0" err="1"/>
              <a:t>Hypersensitivity</a:t>
            </a:r>
            <a:r>
              <a:rPr lang="da-DK" sz="1100" dirty="0"/>
              <a:t> to </a:t>
            </a:r>
            <a:r>
              <a:rPr lang="da-DK" sz="1100" dirty="0" err="1"/>
              <a:t>antibiotics</a:t>
            </a:r>
            <a:r>
              <a:rPr lang="da-DK" sz="1100" dirty="0"/>
              <a:t> in patients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2014 Mar;13(2):205-11 </a:t>
            </a:r>
          </a:p>
          <a:p>
            <a:pPr>
              <a:spcBef>
                <a:spcPts val="0"/>
              </a:spcBef>
            </a:pPr>
            <a:r>
              <a:rPr lang="da-DK" sz="1100" dirty="0"/>
              <a:t>Cheng AG </a:t>
            </a:r>
            <a:r>
              <a:rPr lang="da-DK" sz="1100" dirty="0" err="1"/>
              <a:t>Sensorineural</a:t>
            </a:r>
            <a:r>
              <a:rPr lang="da-DK" sz="1100" dirty="0"/>
              <a:t> </a:t>
            </a:r>
            <a:r>
              <a:rPr lang="da-DK" sz="1100" dirty="0" err="1"/>
              <a:t>hearing</a:t>
            </a:r>
            <a:r>
              <a:rPr lang="da-DK" sz="1100" dirty="0"/>
              <a:t> </a:t>
            </a:r>
            <a:r>
              <a:rPr lang="da-DK" sz="1100" dirty="0" err="1"/>
              <a:t>loss</a:t>
            </a:r>
            <a:r>
              <a:rPr lang="da-DK" sz="1100" dirty="0"/>
              <a:t> in patients with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. </a:t>
            </a:r>
            <a:r>
              <a:rPr lang="da-DK" sz="1100" dirty="0" err="1"/>
              <a:t>Otolaryngol</a:t>
            </a:r>
            <a:r>
              <a:rPr lang="da-DK" sz="1100" dirty="0"/>
              <a:t> Head Neck </a:t>
            </a:r>
            <a:r>
              <a:rPr lang="da-DK" sz="1100" dirty="0" err="1"/>
              <a:t>Surg</a:t>
            </a:r>
            <a:r>
              <a:rPr lang="da-DK" sz="1100" dirty="0"/>
              <a:t>. 2009 Jul;141(1):86-90</a:t>
            </a:r>
          </a:p>
          <a:p>
            <a:pPr>
              <a:spcBef>
                <a:spcPts val="0"/>
              </a:spcBef>
            </a:pPr>
            <a:r>
              <a:rPr lang="da-DK" sz="1100" dirty="0" err="1"/>
              <a:t>Nazareth</a:t>
            </a:r>
            <a:r>
              <a:rPr lang="da-DK" sz="1100" dirty="0"/>
              <a:t> D, A </a:t>
            </a:r>
            <a:r>
              <a:rPr lang="da-DK" sz="1100" dirty="0" err="1"/>
              <a:t>review</a:t>
            </a:r>
            <a:r>
              <a:rPr lang="da-DK" sz="1100" dirty="0"/>
              <a:t> of </a:t>
            </a:r>
            <a:r>
              <a:rPr lang="da-DK" sz="1100" dirty="0" err="1"/>
              <a:t>renal</a:t>
            </a:r>
            <a:r>
              <a:rPr lang="da-DK" sz="1100" dirty="0"/>
              <a:t> </a:t>
            </a:r>
            <a:r>
              <a:rPr lang="da-DK" sz="1100" dirty="0" err="1"/>
              <a:t>disease</a:t>
            </a:r>
            <a:r>
              <a:rPr lang="da-DK" sz="1100" dirty="0"/>
              <a:t> in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.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2013 Jul;12(4):309-17</a:t>
            </a:r>
            <a:r>
              <a:rPr lang="da-DK" sz="1100" dirty="0"/>
              <a:t> </a:t>
            </a:r>
          </a:p>
          <a:p>
            <a:pPr>
              <a:spcBef>
                <a:spcPts val="0"/>
              </a:spcBef>
            </a:pPr>
            <a:r>
              <a:rPr lang="da-DK" sz="1100" dirty="0" err="1"/>
              <a:t>Peckham</a:t>
            </a:r>
            <a:r>
              <a:rPr lang="da-DK" sz="1100" dirty="0"/>
              <a:t> D, Drug </a:t>
            </a:r>
            <a:r>
              <a:rPr lang="da-DK" sz="1100" dirty="0" err="1"/>
              <a:t>induced</a:t>
            </a:r>
            <a:r>
              <a:rPr lang="da-DK" sz="1100" dirty="0"/>
              <a:t> </a:t>
            </a:r>
            <a:r>
              <a:rPr lang="da-DK" sz="1100" dirty="0" err="1"/>
              <a:t>complications</a:t>
            </a:r>
            <a:r>
              <a:rPr lang="da-DK" sz="1100" dirty="0"/>
              <a:t>; </a:t>
            </a:r>
            <a:r>
              <a:rPr lang="da-DK" sz="1100" dirty="0" err="1"/>
              <a:t>can</a:t>
            </a:r>
            <a:r>
              <a:rPr lang="da-DK" sz="1100" dirty="0"/>
              <a:t> </a:t>
            </a:r>
            <a:r>
              <a:rPr lang="da-DK" sz="1100" dirty="0" err="1"/>
              <a:t>we</a:t>
            </a:r>
            <a:r>
              <a:rPr lang="da-DK" sz="1100" dirty="0"/>
              <a:t> do more? </a:t>
            </a:r>
            <a:r>
              <a:rPr lang="es-ES_tradnl" sz="1100" dirty="0"/>
              <a:t>J </a:t>
            </a:r>
            <a:r>
              <a:rPr lang="es-ES_tradnl" sz="1100" dirty="0" err="1"/>
              <a:t>Cyst</a:t>
            </a:r>
            <a:r>
              <a:rPr lang="es-ES_tradnl" sz="1100" dirty="0"/>
              <a:t> </a:t>
            </a:r>
            <a:r>
              <a:rPr lang="es-ES_tradnl" sz="1100" dirty="0" err="1"/>
              <a:t>Fibros</a:t>
            </a:r>
            <a:r>
              <a:rPr lang="es-ES_tradnl" sz="1100" dirty="0"/>
              <a:t>. 2013 Dec;12(6):547-58</a:t>
            </a:r>
            <a:endParaRPr lang="da-DK" sz="1100" dirty="0"/>
          </a:p>
          <a:p>
            <a:pPr>
              <a:spcBef>
                <a:spcPts val="0"/>
              </a:spcBef>
            </a:pPr>
            <a:r>
              <a:rPr lang="fr-FR" sz="1100" dirty="0" err="1"/>
              <a:t>Sermet-Gaudelus</a:t>
            </a:r>
            <a:r>
              <a:rPr lang="fr-FR" sz="1100" dirty="0"/>
              <a:t> I et al. </a:t>
            </a:r>
            <a:r>
              <a:rPr lang="fr-FR" sz="1100" dirty="0" err="1"/>
              <a:t>European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</a:t>
            </a:r>
            <a:r>
              <a:rPr lang="fr-FR" sz="1100" dirty="0" err="1"/>
              <a:t>bone</a:t>
            </a:r>
            <a:r>
              <a:rPr lang="fr-FR" sz="1100" dirty="0"/>
              <a:t> </a:t>
            </a:r>
            <a:r>
              <a:rPr lang="fr-FR" sz="1100" dirty="0" err="1"/>
              <a:t>mineralisation</a:t>
            </a:r>
            <a:r>
              <a:rPr lang="fr-FR" sz="1100" dirty="0"/>
              <a:t> guidelines J </a:t>
            </a:r>
            <a:r>
              <a:rPr lang="fr-FR" sz="1100" dirty="0" err="1"/>
              <a:t>Cyst</a:t>
            </a:r>
            <a:r>
              <a:rPr lang="fr-FR" sz="1100" dirty="0"/>
              <a:t> </a:t>
            </a:r>
            <a:r>
              <a:rPr lang="fr-FR" sz="1100" dirty="0" err="1"/>
              <a:t>Fibr</a:t>
            </a:r>
            <a:r>
              <a:rPr lang="fr-FR" sz="1100" dirty="0"/>
              <a:t> 2011; 10 </a:t>
            </a:r>
            <a:r>
              <a:rPr lang="fr-FR" sz="1100" dirty="0" err="1"/>
              <a:t>Supp</a:t>
            </a:r>
            <a:r>
              <a:rPr lang="fr-FR" sz="1100" dirty="0"/>
              <a:t> l2:S16--‐23 ; </a:t>
            </a:r>
          </a:p>
          <a:p>
            <a:pPr>
              <a:spcBef>
                <a:spcPts val="0"/>
              </a:spcBef>
            </a:pPr>
            <a:r>
              <a:rPr lang="fr-FR" sz="1100" dirty="0" err="1"/>
              <a:t>Anabtawia</a:t>
            </a:r>
            <a:r>
              <a:rPr lang="fr-FR" sz="1100" dirty="0"/>
              <a:t> A, </a:t>
            </a:r>
            <a:r>
              <a:rPr lang="fr-FR" sz="1100" dirty="0" err="1"/>
              <a:t>Leb</a:t>
            </a:r>
            <a:r>
              <a:rPr lang="fr-FR" sz="1100" dirty="0"/>
              <a:t> </a:t>
            </a:r>
            <a:r>
              <a:rPr lang="fr-FR" sz="1100" dirty="0" err="1"/>
              <a:t>T</a:t>
            </a:r>
            <a:r>
              <a:rPr lang="fr-FR" sz="1100" dirty="0"/>
              <a:t>, </a:t>
            </a:r>
            <a:r>
              <a:rPr lang="fr-FR" sz="1100" dirty="0" err="1"/>
              <a:t>Putmanc</a:t>
            </a:r>
            <a:r>
              <a:rPr lang="fr-FR" sz="1100" dirty="0"/>
              <a:t> M, </a:t>
            </a:r>
            <a:r>
              <a:rPr lang="fr-FR" sz="1100" dirty="0" err="1"/>
              <a:t>Tangprichad</a:t>
            </a:r>
            <a:r>
              <a:rPr lang="fr-FR" sz="1100" dirty="0"/>
              <a:t> V, Bianchi ML. 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</a:t>
            </a:r>
            <a:r>
              <a:rPr lang="fr-FR" sz="1100" dirty="0" err="1"/>
              <a:t>bone</a:t>
            </a:r>
            <a:r>
              <a:rPr lang="fr-FR" sz="1100" dirty="0"/>
              <a:t> </a:t>
            </a:r>
            <a:r>
              <a:rPr lang="fr-FR" sz="1100" dirty="0" err="1"/>
              <a:t>disease</a:t>
            </a:r>
            <a:r>
              <a:rPr lang="fr-FR" sz="1100" dirty="0"/>
              <a:t>: </a:t>
            </a:r>
            <a:r>
              <a:rPr lang="fr-FR" sz="1100" dirty="0" err="1"/>
              <a:t>Pathophysiology</a:t>
            </a:r>
            <a:r>
              <a:rPr lang="fr-FR" sz="1100" dirty="0"/>
              <a:t>, </a:t>
            </a:r>
            <a:r>
              <a:rPr lang="fr-FR" sz="1100" dirty="0" err="1"/>
              <a:t>assessment</a:t>
            </a:r>
            <a:r>
              <a:rPr lang="fr-FR" sz="1100" dirty="0"/>
              <a:t> and </a:t>
            </a:r>
            <a:r>
              <a:rPr lang="fr-FR" sz="1100" dirty="0" err="1"/>
              <a:t>prognostic</a:t>
            </a:r>
            <a:r>
              <a:rPr lang="fr-FR" sz="1100" dirty="0"/>
              <a:t> implications . </a:t>
            </a:r>
            <a:r>
              <a:rPr lang="en-US" sz="1100" dirty="0"/>
              <a:t>Journal of Cystic Fibrosis 18 (2019) S48S55</a:t>
            </a:r>
          </a:p>
          <a:p>
            <a:pPr>
              <a:spcBef>
                <a:spcPts val="0"/>
              </a:spcBef>
            </a:pPr>
            <a:r>
              <a:rPr lang="en-US" sz="1100" dirty="0"/>
              <a:t>Yamada A, Komaki Y, Komaki F, </a:t>
            </a:r>
            <a:r>
              <a:rPr lang="en-US" sz="1100" dirty="0" err="1"/>
              <a:t>Micic</a:t>
            </a:r>
            <a:r>
              <a:rPr lang="en-US" sz="1100" dirty="0"/>
              <a:t> D, </a:t>
            </a:r>
            <a:r>
              <a:rPr lang="en-US" sz="1100" dirty="0" err="1"/>
              <a:t>Zullow</a:t>
            </a:r>
            <a:r>
              <a:rPr lang="en-US" sz="1100" dirty="0"/>
              <a:t> S, </a:t>
            </a:r>
            <a:r>
              <a:rPr lang="en-US" sz="1100" dirty="0" err="1"/>
              <a:t>Sakuraba</a:t>
            </a:r>
            <a:r>
              <a:rPr lang="en-US" sz="1100" dirty="0"/>
              <a:t> A. Risk of gastrointestinal cancers in patients with cystic fibrosis: a systematic review and meta-analysis. Lancet Oncol. 2018 Jun;19(6):758-767</a:t>
            </a:r>
            <a:r>
              <a:rPr lang="fr-FR" sz="1100" dirty="0"/>
              <a:t> </a:t>
            </a:r>
          </a:p>
          <a:p>
            <a:pPr>
              <a:spcBef>
                <a:spcPts val="0"/>
              </a:spcBef>
            </a:pPr>
            <a:r>
              <a:rPr lang="fr-FR" sz="1100" dirty="0"/>
              <a:t> </a:t>
            </a:r>
            <a:r>
              <a:rPr lang="fr-FR" sz="1100" dirty="0" err="1"/>
              <a:t>Hadjiliadis</a:t>
            </a:r>
            <a:r>
              <a:rPr lang="fr-FR" sz="1100" dirty="0"/>
              <a:t> D, </a:t>
            </a:r>
            <a:r>
              <a:rPr lang="fr-FR" sz="1100" dirty="0" err="1"/>
              <a:t>Khoruts</a:t>
            </a:r>
            <a:r>
              <a:rPr lang="fr-FR" sz="1100" dirty="0"/>
              <a:t> A, </a:t>
            </a:r>
            <a:r>
              <a:rPr lang="fr-FR" sz="1100" dirty="0" err="1"/>
              <a:t>Zauber</a:t>
            </a:r>
            <a:r>
              <a:rPr lang="fr-FR" sz="1100" dirty="0"/>
              <a:t> AG, </a:t>
            </a:r>
            <a:r>
              <a:rPr lang="fr-FR" sz="1100" dirty="0" err="1"/>
              <a:t>Hempstead</a:t>
            </a:r>
            <a:r>
              <a:rPr lang="fr-FR" sz="1100" dirty="0"/>
              <a:t> SE, Maisonneuve P, </a:t>
            </a:r>
            <a:r>
              <a:rPr lang="fr-FR" sz="1100" dirty="0" err="1"/>
              <a:t>Lowenfels</a:t>
            </a:r>
            <a:r>
              <a:rPr lang="fr-FR" sz="1100" dirty="0"/>
              <a:t> AB.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Colorectal Cancer </a:t>
            </a:r>
            <a:r>
              <a:rPr lang="fr-FR" sz="1100" dirty="0" err="1"/>
              <a:t>sreening</a:t>
            </a:r>
            <a:r>
              <a:rPr lang="fr-FR" sz="1100" dirty="0"/>
              <a:t> </a:t>
            </a:r>
            <a:r>
              <a:rPr lang="fr-FR" sz="1100" dirty="0" err="1"/>
              <a:t>Task</a:t>
            </a:r>
            <a:r>
              <a:rPr lang="fr-FR" sz="1100" dirty="0"/>
              <a:t> force. </a:t>
            </a:r>
            <a:r>
              <a:rPr lang="en-US" sz="1100" dirty="0"/>
              <a:t>Cystic Fibrosis Colorectal Cancer Screening Consensus Recommendations. Gastroenterology 2018; 154: 736–45.</a:t>
            </a:r>
            <a:endParaRPr lang="fr-FR" sz="1100" dirty="0"/>
          </a:p>
          <a:p>
            <a:pPr>
              <a:spcBef>
                <a:spcPts val="0"/>
              </a:spcBef>
            </a:pPr>
            <a:r>
              <a:rPr lang="da-DK" sz="1100" dirty="0" err="1"/>
              <a:t>Spahr</a:t>
            </a:r>
            <a:r>
              <a:rPr lang="da-DK" sz="1100" dirty="0"/>
              <a:t> JE, Lung transplantation for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: </a:t>
            </a:r>
            <a:r>
              <a:rPr lang="da-DK" sz="1100" dirty="0" err="1"/>
              <a:t>current</a:t>
            </a:r>
            <a:r>
              <a:rPr lang="da-DK" sz="1100" dirty="0"/>
              <a:t> </a:t>
            </a:r>
            <a:r>
              <a:rPr lang="da-DK" sz="1100" dirty="0" err="1"/>
              <a:t>concepts</a:t>
            </a:r>
            <a:r>
              <a:rPr lang="da-DK" sz="1100" dirty="0"/>
              <a:t> and </a:t>
            </a:r>
            <a:r>
              <a:rPr lang="da-DK" sz="1100" dirty="0" err="1"/>
              <a:t>one</a:t>
            </a:r>
            <a:r>
              <a:rPr lang="da-DK" sz="1100" dirty="0"/>
              <a:t> </a:t>
            </a:r>
            <a:r>
              <a:rPr lang="da-DK" sz="1100" dirty="0" err="1"/>
              <a:t>center's</a:t>
            </a:r>
            <a:r>
              <a:rPr lang="da-DK" sz="1100" dirty="0"/>
              <a:t> </a:t>
            </a:r>
            <a:r>
              <a:rPr lang="da-DK" sz="1100" dirty="0" err="1"/>
              <a:t>experience</a:t>
            </a:r>
            <a:r>
              <a:rPr lang="da-DK" sz="1100" dirty="0"/>
              <a:t>. J </a:t>
            </a:r>
            <a:r>
              <a:rPr lang="da-DK" sz="1100" dirty="0" err="1"/>
              <a:t>Cyst</a:t>
            </a:r>
            <a:r>
              <a:rPr lang="da-DK" sz="1100" dirty="0"/>
              <a:t> </a:t>
            </a:r>
            <a:r>
              <a:rPr lang="da-DK" sz="1100" dirty="0" err="1"/>
              <a:t>Fibros</a:t>
            </a:r>
            <a:r>
              <a:rPr lang="da-DK" sz="1100" dirty="0"/>
              <a:t>. 2007 Sep;6(5):334-50</a:t>
            </a:r>
          </a:p>
          <a:p>
            <a:pPr>
              <a:spcBef>
                <a:spcPts val="0"/>
              </a:spcBef>
            </a:pPr>
            <a:r>
              <a:rPr lang="da-DK" sz="1100" dirty="0"/>
              <a:t>Belle-van </a:t>
            </a:r>
            <a:r>
              <a:rPr lang="da-DK" sz="1100" dirty="0" err="1"/>
              <a:t>Meerkerk</a:t>
            </a:r>
            <a:r>
              <a:rPr lang="da-DK" sz="1100" dirty="0"/>
              <a:t>, </a:t>
            </a:r>
            <a:r>
              <a:rPr lang="da-DK" sz="1100" dirty="0" err="1"/>
              <a:t>Pulmonary</a:t>
            </a:r>
            <a:r>
              <a:rPr lang="da-DK" sz="1100" dirty="0"/>
              <a:t> </a:t>
            </a:r>
            <a:r>
              <a:rPr lang="da-DK" sz="1100" dirty="0" err="1"/>
              <a:t>hypertension</a:t>
            </a:r>
            <a:r>
              <a:rPr lang="da-DK" sz="1100" dirty="0"/>
              <a:t> is a mild </a:t>
            </a:r>
            <a:r>
              <a:rPr lang="da-DK" sz="1100" dirty="0" err="1"/>
              <a:t>comorbidity</a:t>
            </a:r>
            <a:r>
              <a:rPr lang="da-DK" sz="1100" dirty="0"/>
              <a:t> in end-stage </a:t>
            </a:r>
            <a:r>
              <a:rPr lang="da-DK" sz="1100" dirty="0" err="1"/>
              <a:t>cystic</a:t>
            </a:r>
            <a:r>
              <a:rPr lang="da-DK" sz="1100" dirty="0"/>
              <a:t> </a:t>
            </a:r>
            <a:r>
              <a:rPr lang="da-DK" sz="1100" dirty="0" err="1"/>
              <a:t>fibrosis</a:t>
            </a:r>
            <a:r>
              <a:rPr lang="da-DK" sz="1100" dirty="0"/>
              <a:t> patients. J Heart Lung </a:t>
            </a:r>
            <a:r>
              <a:rPr lang="da-DK" sz="1100" dirty="0" err="1"/>
              <a:t>Transplant</a:t>
            </a:r>
            <a:r>
              <a:rPr lang="da-DK" sz="1100" dirty="0"/>
              <a:t>. 2013 ;32:609-14. </a:t>
            </a:r>
          </a:p>
          <a:p>
            <a:pPr>
              <a:spcBef>
                <a:spcPts val="0"/>
              </a:spcBef>
            </a:pPr>
            <a:r>
              <a:rPr lang="en-US" sz="1100" dirty="0" err="1"/>
              <a:t>Burgel</a:t>
            </a:r>
            <a:r>
              <a:rPr lang="en-US" sz="1100" dirty="0"/>
              <a:t> PR, Goss C. COVID-19 outcomes in people with cystic </a:t>
            </a:r>
            <a:r>
              <a:rPr lang="en-US" sz="1100" dirty="0" err="1"/>
              <a:t>fibrosis.Curr</a:t>
            </a:r>
            <a:r>
              <a:rPr lang="en-US" sz="1100" dirty="0"/>
              <a:t> </a:t>
            </a:r>
            <a:r>
              <a:rPr lang="en-US" sz="1100" dirty="0" err="1"/>
              <a:t>Opin</a:t>
            </a:r>
            <a:r>
              <a:rPr lang="en-US" sz="1100" dirty="0"/>
              <a:t> </a:t>
            </a:r>
            <a:r>
              <a:rPr lang="en-US" sz="1100" dirty="0" err="1"/>
              <a:t>Pulm</a:t>
            </a:r>
            <a:r>
              <a:rPr lang="en-US" sz="1100" dirty="0"/>
              <a:t> Med. 2021 Nov 1;27(6):538-543</a:t>
            </a:r>
            <a:endParaRPr lang="fr-FR" sz="1100" dirty="0"/>
          </a:p>
          <a:p>
            <a:pPr>
              <a:spcBef>
                <a:spcPts val="0"/>
              </a:spcBef>
            </a:pPr>
            <a:r>
              <a:rPr lang="fr-FR" sz="1100" dirty="0" err="1"/>
              <a:t>Naehrlich</a:t>
            </a:r>
            <a:r>
              <a:rPr lang="fr-FR" sz="1100" dirty="0"/>
              <a:t> L, </a:t>
            </a:r>
            <a:r>
              <a:rPr lang="fr-FR" sz="1100" dirty="0" err="1"/>
              <a:t>Orenti</a:t>
            </a:r>
            <a:r>
              <a:rPr lang="fr-FR" sz="1100" dirty="0"/>
              <a:t> A, </a:t>
            </a:r>
            <a:r>
              <a:rPr lang="fr-FR" sz="1100" dirty="0" err="1"/>
              <a:t>Dunlevy</a:t>
            </a:r>
            <a:r>
              <a:rPr lang="fr-FR" sz="1100" dirty="0"/>
              <a:t> F, </a:t>
            </a:r>
            <a:r>
              <a:rPr lang="fr-FR" sz="1100" dirty="0" err="1"/>
              <a:t>Kasmi</a:t>
            </a:r>
            <a:r>
              <a:rPr lang="fr-FR" sz="1100" dirty="0"/>
              <a:t> I, </a:t>
            </a:r>
            <a:r>
              <a:rPr lang="fr-FR" sz="1100" dirty="0" err="1"/>
              <a:t>Harutyunyan</a:t>
            </a:r>
            <a:r>
              <a:rPr lang="fr-FR" sz="1100" dirty="0"/>
              <a:t> S, </a:t>
            </a:r>
            <a:r>
              <a:rPr lang="fr-FR" sz="1100" dirty="0" err="1"/>
              <a:t>Pfleger</a:t>
            </a:r>
            <a:r>
              <a:rPr lang="fr-FR" sz="1100" dirty="0"/>
              <a:t> A et al. Incidence of SARS-CoV-2 in people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in Europe </a:t>
            </a:r>
            <a:r>
              <a:rPr lang="fr-FR" sz="1100" dirty="0" err="1"/>
              <a:t>between</a:t>
            </a:r>
            <a:r>
              <a:rPr lang="fr-FR" sz="1100" dirty="0"/>
              <a:t> </a:t>
            </a:r>
            <a:r>
              <a:rPr lang="fr-FR" sz="1100" dirty="0" err="1"/>
              <a:t>February</a:t>
            </a:r>
            <a:r>
              <a:rPr lang="fr-FR" sz="1100" dirty="0"/>
              <a:t> and </a:t>
            </a:r>
            <a:r>
              <a:rPr lang="fr-FR" sz="1100" dirty="0" err="1"/>
              <a:t>June</a:t>
            </a:r>
            <a:r>
              <a:rPr lang="fr-FR" sz="1100" dirty="0"/>
              <a:t> 2020. J </a:t>
            </a:r>
            <a:r>
              <a:rPr lang="fr-FR" sz="1100" dirty="0" err="1"/>
              <a:t>Cyst</a:t>
            </a:r>
            <a:r>
              <a:rPr lang="fr-FR" sz="1100" dirty="0"/>
              <a:t> </a:t>
            </a:r>
            <a:r>
              <a:rPr lang="fr-FR" sz="1100" dirty="0" err="1"/>
              <a:t>Fib</a:t>
            </a:r>
            <a:r>
              <a:rPr lang="fr-FR" sz="1100" dirty="0"/>
              <a:t>  </a:t>
            </a:r>
            <a:r>
              <a:rPr lang="fr-FR" sz="1100" dirty="0" err="1"/>
              <a:t>Cyst</a:t>
            </a:r>
            <a:r>
              <a:rPr lang="fr-FR" sz="1100" dirty="0"/>
              <a:t> </a:t>
            </a:r>
            <a:r>
              <a:rPr lang="fr-FR" sz="1100" dirty="0" err="1"/>
              <a:t>Fibros</a:t>
            </a:r>
            <a:r>
              <a:rPr lang="fr-FR" sz="1100" dirty="0"/>
              <a:t> 2021 Jul;20(4):566-577</a:t>
            </a:r>
          </a:p>
          <a:p>
            <a:endParaRPr lang="fr-FR" sz="6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>
                <a:solidFill>
                  <a:prstClr val="white"/>
                </a:solidFill>
                <a:latin typeface="Calibri"/>
              </a:rPr>
              <a:pPr/>
              <a:t>34</a:t>
            </a:fld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60F94CE1-B647-7D49-90AD-5C41A7945ADE}"/>
              </a:ext>
            </a:extLst>
          </p:cNvPr>
          <p:cNvSpPr txBox="1">
            <a:spLocks/>
          </p:cNvSpPr>
          <p:nvPr/>
        </p:nvSpPr>
        <p:spPr>
          <a:xfrm>
            <a:off x="171450" y="6361328"/>
            <a:ext cx="644096" cy="365125"/>
          </a:xfrm>
          <a:prstGeom prst="rect">
            <a:avLst/>
          </a:prstGeom>
          <a:ln>
            <a:solidFill>
              <a:srgbClr val="2F92E4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rgbClr val="2F92E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A6D509-A6DC-4CCF-A4B6-0BF509F32E6A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905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Bibliographie (Partie 2 : 3/3)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Ramos KJ, Smith PJ, </a:t>
            </a:r>
            <a:r>
              <a:rPr lang="en-US" sz="1100" dirty="0" err="1"/>
              <a:t>McKone</a:t>
            </a:r>
            <a:r>
              <a:rPr lang="en-US" sz="1100" dirty="0"/>
              <a:t> EF, </a:t>
            </a:r>
            <a:r>
              <a:rPr lang="en-US" sz="1100" dirty="0" err="1"/>
              <a:t>Pilewski</a:t>
            </a:r>
            <a:r>
              <a:rPr lang="en-US" sz="1100" dirty="0"/>
              <a:t> JM, Lucy A, </a:t>
            </a:r>
            <a:r>
              <a:rPr lang="fr-FR" sz="1100" dirty="0" err="1"/>
              <a:t>Hempstead</a:t>
            </a:r>
            <a:r>
              <a:rPr lang="fr-FR" sz="1100" dirty="0"/>
              <a:t> SE, </a:t>
            </a:r>
            <a:r>
              <a:rPr lang="fr-FR" sz="1100" dirty="0" err="1"/>
              <a:t>Tallarico</a:t>
            </a:r>
            <a:r>
              <a:rPr lang="fr-FR" sz="1100" dirty="0"/>
              <a:t> E, Faro A, </a:t>
            </a:r>
            <a:r>
              <a:rPr lang="fr-FR" sz="1100" dirty="0" err="1"/>
              <a:t>Rosenbluth</a:t>
            </a:r>
            <a:r>
              <a:rPr lang="fr-FR" sz="1100" dirty="0"/>
              <a:t> DB, Gray AL, </a:t>
            </a:r>
            <a:r>
              <a:rPr lang="fr-FR" sz="1100" dirty="0" err="1"/>
              <a:t>Dunitz</a:t>
            </a:r>
            <a:r>
              <a:rPr lang="fr-FR" sz="1100" dirty="0"/>
              <a:t> JM, for </a:t>
            </a:r>
            <a:r>
              <a:rPr lang="en-US" sz="1100" dirty="0"/>
              <a:t>the CF Lung Transplant Referral Guidelines Committee. Lung transplant referral for individuals with cystic fibrosis: Cystic Fibrosis </a:t>
            </a:r>
            <a:r>
              <a:rPr lang="fr-FR" sz="1100" dirty="0" err="1"/>
              <a:t>Foundation</a:t>
            </a:r>
            <a:r>
              <a:rPr lang="fr-FR" sz="1100" dirty="0"/>
              <a:t> consensus guidelines. J </a:t>
            </a:r>
            <a:r>
              <a:rPr lang="fr-FR" sz="1100" dirty="0" err="1"/>
              <a:t>Cyst</a:t>
            </a:r>
            <a:r>
              <a:rPr lang="fr-FR" sz="1100" dirty="0"/>
              <a:t> </a:t>
            </a:r>
            <a:r>
              <a:rPr lang="fr-FR" sz="1100" dirty="0" err="1"/>
              <a:t>Fib</a:t>
            </a:r>
            <a:r>
              <a:rPr lang="fr-FR" sz="1100" dirty="0"/>
              <a:t> 18 (2019) 321–333 </a:t>
            </a:r>
          </a:p>
          <a:p>
            <a:r>
              <a:rPr lang="fr-FR" sz="1100" dirty="0"/>
              <a:t>Middleton PG, Mall MA, </a:t>
            </a:r>
            <a:r>
              <a:rPr lang="fr-FR" sz="1100" dirty="0" err="1"/>
              <a:t>Dřevínek</a:t>
            </a:r>
            <a:r>
              <a:rPr lang="fr-FR" sz="1100" dirty="0"/>
              <a:t> P, Lands LC, </a:t>
            </a:r>
            <a:r>
              <a:rPr lang="fr-FR" sz="1100" dirty="0" err="1"/>
              <a:t>McKone</a:t>
            </a:r>
            <a:r>
              <a:rPr lang="fr-FR" sz="1100" dirty="0"/>
              <a:t> EF , D. </a:t>
            </a:r>
            <a:r>
              <a:rPr lang="fr-FR" sz="1100" dirty="0" err="1"/>
              <a:t>Polineni</a:t>
            </a:r>
            <a:r>
              <a:rPr lang="fr-FR" sz="1100" dirty="0"/>
              <a:t> D, </a:t>
            </a:r>
            <a:r>
              <a:rPr lang="fr-FR" sz="1100" dirty="0" err="1"/>
              <a:t>Ramsey</a:t>
            </a:r>
            <a:r>
              <a:rPr lang="fr-FR" sz="1100" dirty="0"/>
              <a:t> BW, Taylor-</a:t>
            </a:r>
            <a:r>
              <a:rPr lang="fr-FR" sz="1100" dirty="0" err="1"/>
              <a:t>Cousar</a:t>
            </a:r>
            <a:r>
              <a:rPr lang="fr-FR" sz="1100" dirty="0"/>
              <a:t> JL et al. Elexacaftor–Tezacaftor–Ivacaftor for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a Single Phe508del </a:t>
            </a:r>
            <a:r>
              <a:rPr lang="fr-FR" sz="1100" dirty="0" err="1"/>
              <a:t>Allele</a:t>
            </a:r>
            <a:r>
              <a:rPr lang="fr-FR" sz="1100" dirty="0"/>
              <a:t>. N </a:t>
            </a:r>
            <a:r>
              <a:rPr lang="fr-FR" sz="1100" dirty="0" err="1"/>
              <a:t>Engl</a:t>
            </a:r>
            <a:r>
              <a:rPr lang="fr-FR" sz="1100" dirty="0"/>
              <a:t> J Med. 2019 </a:t>
            </a:r>
            <a:r>
              <a:rPr lang="fr-FR" sz="1100" dirty="0" err="1"/>
              <a:t>Nov</a:t>
            </a:r>
            <a:r>
              <a:rPr lang="fr-FR" sz="1100" dirty="0"/>
              <a:t> 7; 381(19): 1809–1819</a:t>
            </a:r>
          </a:p>
          <a:p>
            <a:r>
              <a:rPr lang="fr-FR" sz="1100" dirty="0" err="1"/>
              <a:t>Heijerman</a:t>
            </a:r>
            <a:r>
              <a:rPr lang="fr-FR" sz="1100" dirty="0"/>
              <a:t> HGM, </a:t>
            </a:r>
            <a:r>
              <a:rPr lang="fr-FR" sz="1100" dirty="0" err="1"/>
              <a:t>McKone</a:t>
            </a:r>
            <a:r>
              <a:rPr lang="fr-FR" sz="1100" dirty="0"/>
              <a:t> EF, Downey DG, Van </a:t>
            </a:r>
            <a:r>
              <a:rPr lang="fr-FR" sz="1100" dirty="0" err="1"/>
              <a:t>Braeckel</a:t>
            </a:r>
            <a:r>
              <a:rPr lang="fr-FR" sz="1100" dirty="0"/>
              <a:t> E, Rowe SM, </a:t>
            </a:r>
            <a:r>
              <a:rPr lang="fr-FR" sz="1100" dirty="0" err="1"/>
              <a:t>Tullis</a:t>
            </a:r>
            <a:r>
              <a:rPr lang="fr-FR" sz="1100" dirty="0"/>
              <a:t> E, Mall MA, et al. </a:t>
            </a:r>
            <a:r>
              <a:rPr lang="fr-FR" sz="1100" dirty="0" err="1"/>
              <a:t>Efficacy</a:t>
            </a:r>
            <a:r>
              <a:rPr lang="fr-FR" sz="1100" dirty="0"/>
              <a:t> and </a:t>
            </a:r>
            <a:r>
              <a:rPr lang="fr-FR" sz="1100" dirty="0" err="1"/>
              <a:t>safety</a:t>
            </a:r>
            <a:r>
              <a:rPr lang="fr-FR" sz="1100" dirty="0"/>
              <a:t> of the </a:t>
            </a:r>
            <a:r>
              <a:rPr lang="fr-FR" sz="1100" dirty="0" err="1"/>
              <a:t>elexacaftor</a:t>
            </a:r>
            <a:r>
              <a:rPr lang="fr-FR" sz="1100" dirty="0"/>
              <a:t> plus tezacaftor plus ivacaftor </a:t>
            </a:r>
            <a:r>
              <a:rPr lang="fr-FR" sz="1100" dirty="0" err="1"/>
              <a:t>combination</a:t>
            </a:r>
            <a:r>
              <a:rPr lang="fr-FR" sz="1100" dirty="0"/>
              <a:t> </a:t>
            </a:r>
            <a:r>
              <a:rPr lang="fr-FR" sz="1100" dirty="0" err="1"/>
              <a:t>regimen</a:t>
            </a:r>
            <a:r>
              <a:rPr lang="fr-FR" sz="1100" dirty="0"/>
              <a:t> in people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</a:t>
            </a:r>
            <a:r>
              <a:rPr lang="fr-FR" sz="1100" dirty="0" err="1"/>
              <a:t>homozygous</a:t>
            </a:r>
            <a:r>
              <a:rPr lang="fr-FR" sz="1100" dirty="0"/>
              <a:t> for the F508del mutation: a double-</a:t>
            </a:r>
            <a:r>
              <a:rPr lang="fr-FR" sz="1100" dirty="0" err="1"/>
              <a:t>blind</a:t>
            </a:r>
            <a:r>
              <a:rPr lang="fr-FR" sz="1100" dirty="0"/>
              <a:t>, </a:t>
            </a:r>
            <a:r>
              <a:rPr lang="fr-FR" sz="1100" dirty="0" err="1"/>
              <a:t>randomised</a:t>
            </a:r>
            <a:r>
              <a:rPr lang="fr-FR" sz="1100" dirty="0"/>
              <a:t>, phase 3 trial. Lancet. 2019 </a:t>
            </a:r>
            <a:r>
              <a:rPr lang="fr-FR" sz="1100" dirty="0" err="1"/>
              <a:t>Nov</a:t>
            </a:r>
            <a:r>
              <a:rPr lang="fr-FR" sz="1100" dirty="0"/>
              <a:t> 23;394(10212):1940-1948. </a:t>
            </a:r>
          </a:p>
          <a:p>
            <a:r>
              <a:rPr lang="fr-FR" sz="1100" dirty="0"/>
              <a:t>Mc </a:t>
            </a:r>
            <a:r>
              <a:rPr lang="fr-FR" sz="1100" dirty="0" err="1"/>
              <a:t>Kone</a:t>
            </a:r>
            <a:r>
              <a:rPr lang="fr-FR" sz="1100" dirty="0"/>
              <a:t> EF, </a:t>
            </a:r>
            <a:r>
              <a:rPr lang="fr-FR" sz="1100" dirty="0" err="1"/>
              <a:t>Borowitz</a:t>
            </a:r>
            <a:r>
              <a:rPr lang="fr-FR" sz="1100" dirty="0"/>
              <a:t> D, </a:t>
            </a:r>
            <a:r>
              <a:rPr lang="fr-FR" sz="1100" dirty="0" err="1"/>
              <a:t>Drevinek</a:t>
            </a:r>
            <a:r>
              <a:rPr lang="fr-FR" sz="1100" dirty="0"/>
              <a:t> P, </a:t>
            </a:r>
            <a:r>
              <a:rPr lang="fr-FR" sz="1100" dirty="0" err="1"/>
              <a:t>Griese</a:t>
            </a:r>
            <a:r>
              <a:rPr lang="fr-FR" sz="1100" dirty="0"/>
              <a:t> M, </a:t>
            </a:r>
            <a:r>
              <a:rPr lang="fr-FR" sz="1100" dirty="0" err="1"/>
              <a:t>Konstan</a:t>
            </a:r>
            <a:r>
              <a:rPr lang="fr-FR" sz="1100" dirty="0"/>
              <a:t> MW, </a:t>
            </a:r>
            <a:r>
              <a:rPr lang="fr-FR" sz="1100" dirty="0" err="1"/>
              <a:t>Wainwright</a:t>
            </a:r>
            <a:r>
              <a:rPr lang="fr-FR" sz="1100" dirty="0"/>
              <a:t> et </a:t>
            </a:r>
            <a:r>
              <a:rPr lang="fr-FR" sz="1100" dirty="0" err="1"/>
              <a:t>ak</a:t>
            </a:r>
            <a:r>
              <a:rPr lang="fr-FR" sz="1100" dirty="0"/>
              <a:t>. Long-</a:t>
            </a:r>
            <a:r>
              <a:rPr lang="fr-FR" sz="1100" dirty="0" err="1"/>
              <a:t>term</a:t>
            </a:r>
            <a:r>
              <a:rPr lang="fr-FR" sz="1100" dirty="0"/>
              <a:t> </a:t>
            </a:r>
            <a:r>
              <a:rPr lang="fr-FR" sz="1100" dirty="0" err="1"/>
              <a:t>safety</a:t>
            </a:r>
            <a:r>
              <a:rPr lang="fr-FR" sz="1100" dirty="0"/>
              <a:t> and </a:t>
            </a:r>
            <a:r>
              <a:rPr lang="fr-FR" sz="1100" dirty="0" err="1"/>
              <a:t>efficacy</a:t>
            </a:r>
            <a:r>
              <a:rPr lang="fr-FR" sz="1100" dirty="0"/>
              <a:t> of ivacaftor in </a:t>
            </a:r>
            <a:r>
              <a:rPr lang="fr-FR" sz="1100" dirty="0" err="1"/>
              <a:t>pateints</a:t>
            </a:r>
            <a:r>
              <a:rPr lang="fr-FR" sz="1100" dirty="0"/>
              <a:t>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firbsosi</a:t>
            </a:r>
            <a:r>
              <a:rPr lang="fr-FR" sz="1100" dirty="0"/>
              <a:t> </a:t>
            </a:r>
            <a:r>
              <a:rPr lang="fr-FR" sz="1100" dirty="0" err="1"/>
              <a:t>who</a:t>
            </a:r>
            <a:r>
              <a:rPr lang="fr-FR" sz="1100" dirty="0"/>
              <a:t> have Gly551Asp-CFTR mutation: a phase 3, open-label extension </a:t>
            </a:r>
            <a:r>
              <a:rPr lang="fr-FR" sz="1100" dirty="0" err="1"/>
              <a:t>study</a:t>
            </a:r>
            <a:r>
              <a:rPr lang="fr-FR" sz="1100" dirty="0"/>
              <a:t> (PERSIST). Lancet </a:t>
            </a:r>
            <a:r>
              <a:rPr lang="fr-FR" sz="1100" dirty="0" err="1"/>
              <a:t>Respir</a:t>
            </a:r>
            <a:r>
              <a:rPr lang="fr-FR" sz="1100" dirty="0"/>
              <a:t> Med 2014 ; 2(11) : 902-910   </a:t>
            </a:r>
          </a:p>
          <a:p>
            <a:r>
              <a:rPr lang="fr-FR" sz="1100" dirty="0"/>
              <a:t>De Boeck K, </a:t>
            </a:r>
            <a:r>
              <a:rPr lang="fr-FR" sz="1100" dirty="0" err="1"/>
              <a:t>Munck</a:t>
            </a:r>
            <a:r>
              <a:rPr lang="fr-FR" sz="1100" dirty="0"/>
              <a:t> A, Walker S, Faro A, </a:t>
            </a:r>
            <a:r>
              <a:rPr lang="fr-FR" sz="1100" dirty="0" err="1"/>
              <a:t>Hiatt</a:t>
            </a:r>
            <a:r>
              <a:rPr lang="fr-FR" sz="1100" dirty="0"/>
              <a:t> P, </a:t>
            </a:r>
            <a:r>
              <a:rPr lang="fr-FR" sz="1100" dirty="0" err="1"/>
              <a:t>Gilmartin</a:t>
            </a:r>
            <a:r>
              <a:rPr lang="fr-FR" sz="1100" dirty="0"/>
              <a:t> G, Mark Higgins M. </a:t>
            </a:r>
            <a:r>
              <a:rPr lang="fr-FR" sz="1100" dirty="0" err="1"/>
              <a:t>Efficacy</a:t>
            </a:r>
            <a:r>
              <a:rPr lang="fr-FR" sz="1100" dirty="0"/>
              <a:t> and </a:t>
            </a:r>
            <a:r>
              <a:rPr lang="fr-FR" sz="1100" dirty="0" err="1"/>
              <a:t>safety</a:t>
            </a:r>
            <a:r>
              <a:rPr lang="fr-FR" sz="1100" dirty="0"/>
              <a:t> of ivacaftor in patients </a:t>
            </a:r>
            <a:r>
              <a:rPr lang="fr-FR" sz="1100" dirty="0" err="1"/>
              <a:t>with</a:t>
            </a:r>
            <a:r>
              <a:rPr lang="fr-FR" sz="1100" dirty="0"/>
              <a:t> </a:t>
            </a:r>
            <a:r>
              <a:rPr lang="fr-FR" sz="1100" dirty="0" err="1"/>
              <a:t>cystic</a:t>
            </a:r>
            <a:r>
              <a:rPr lang="fr-FR" sz="1100" dirty="0"/>
              <a:t> </a:t>
            </a:r>
            <a:r>
              <a:rPr lang="fr-FR" sz="1100" dirty="0" err="1"/>
              <a:t>fibrosis</a:t>
            </a:r>
            <a:r>
              <a:rPr lang="fr-FR" sz="1100" dirty="0"/>
              <a:t> and a non-G551D </a:t>
            </a:r>
            <a:r>
              <a:rPr lang="fr-FR" sz="1100" dirty="0" err="1"/>
              <a:t>gating</a:t>
            </a:r>
            <a:r>
              <a:rPr lang="fr-FR" sz="1100" dirty="0"/>
              <a:t> mutation. </a:t>
            </a:r>
            <a:r>
              <a:rPr lang="es-ES" sz="1100" dirty="0"/>
              <a:t>J </a:t>
            </a:r>
            <a:r>
              <a:rPr lang="es-ES" sz="1100" dirty="0" err="1"/>
              <a:t>Cyst</a:t>
            </a:r>
            <a:r>
              <a:rPr lang="es-ES" sz="1100" dirty="0"/>
              <a:t> </a:t>
            </a:r>
            <a:r>
              <a:rPr lang="es-ES" sz="1100" dirty="0" err="1"/>
              <a:t>Fibros</a:t>
            </a:r>
            <a:r>
              <a:rPr lang="es-ES" sz="1100" cap="small" dirty="0"/>
              <a:t> </a:t>
            </a:r>
            <a:r>
              <a:rPr lang="es-ES" sz="1100" dirty="0"/>
              <a:t>2014 Dec;13(6):674-80</a:t>
            </a:r>
          </a:p>
          <a:p>
            <a:r>
              <a:rPr lang="en-US" sz="1100" dirty="0" err="1"/>
              <a:t>Elborn</a:t>
            </a:r>
            <a:r>
              <a:rPr lang="en-US" sz="1100" dirty="0"/>
              <a:t> SJ, Ramsey BW, Boyle MP, </a:t>
            </a:r>
            <a:r>
              <a:rPr lang="en-US" sz="1100" dirty="0" err="1"/>
              <a:t>Konstan</a:t>
            </a:r>
            <a:r>
              <a:rPr lang="en-US" sz="1100" dirty="0"/>
              <a:t> MW, Huang X, </a:t>
            </a:r>
            <a:r>
              <a:rPr lang="en-US" sz="1100" dirty="0" err="1"/>
              <a:t>Marigowda</a:t>
            </a:r>
            <a:r>
              <a:rPr lang="en-US" sz="1100" dirty="0"/>
              <a:t> G, Waltz D, Wainwright CL et al , Efficacy and safety of lumacaftor/ivacaftor combination therapy in patients with cystic fibrosis homozygous for Phe508del CFTR by pulmonary function subgroup. Lancet Respir Med. 2016 Aug; 4(8): 617–626.</a:t>
            </a:r>
            <a:endParaRPr lang="fr-FR" sz="1100" dirty="0"/>
          </a:p>
          <a:p>
            <a:r>
              <a:rPr lang="en-US" sz="1100" dirty="0" err="1"/>
              <a:t>Sergeev</a:t>
            </a:r>
            <a:r>
              <a:rPr lang="en-US" sz="1100" dirty="0"/>
              <a:t> V, Chou FY, Lam GY, Hamilton CM, Wilcox PG, </a:t>
            </a:r>
            <a:r>
              <a:rPr lang="en-US" sz="1100" dirty="0" err="1"/>
              <a:t>Quon</a:t>
            </a:r>
            <a:r>
              <a:rPr lang="en-US" sz="1100" dirty="0"/>
              <a:t> BS. The </a:t>
            </a:r>
            <a:r>
              <a:rPr lang="en-US" sz="1100" dirty="0" err="1"/>
              <a:t>extraulmonary</a:t>
            </a:r>
            <a:r>
              <a:rPr lang="en-US" sz="1100" dirty="0"/>
              <a:t> effects of cystic fibrosis transmembrane conductance regulator modulators in cystic fibrosis. </a:t>
            </a:r>
            <a:r>
              <a:rPr lang="en-US" sz="1100" dirty="0" err="1"/>
              <a:t>Dergeev</a:t>
            </a:r>
            <a:r>
              <a:rPr lang="en-US" sz="1100" dirty="0"/>
              <a:t> V et al. Ann Am </a:t>
            </a:r>
            <a:r>
              <a:rPr lang="en-US" sz="1100" dirty="0" err="1"/>
              <a:t>Thorac</a:t>
            </a:r>
            <a:r>
              <a:rPr lang="en-US" sz="1100" dirty="0"/>
              <a:t> Soc 2020 ; 17(2) : 147-154 </a:t>
            </a:r>
          </a:p>
          <a:p>
            <a:r>
              <a:rPr lang="fr-FR" sz="1100" dirty="0" err="1"/>
              <a:t>Stanojevic</a:t>
            </a:r>
            <a:r>
              <a:rPr lang="fr-FR" sz="1100" dirty="0"/>
              <a:t> S, </a:t>
            </a:r>
            <a:r>
              <a:rPr lang="fr-FR" sz="1100" dirty="0" err="1"/>
              <a:t>Vukovojac</a:t>
            </a:r>
            <a:r>
              <a:rPr lang="fr-FR" sz="1100" dirty="0"/>
              <a:t> K , </a:t>
            </a:r>
            <a:r>
              <a:rPr lang="fr-FR" sz="1100" dirty="0" err="1"/>
              <a:t>Sykes</a:t>
            </a:r>
            <a:r>
              <a:rPr lang="fr-FR" sz="1100" dirty="0"/>
              <a:t> J , </a:t>
            </a:r>
            <a:r>
              <a:rPr lang="fr-FR" sz="1100" dirty="0" err="1"/>
              <a:t>Ratjen</a:t>
            </a:r>
            <a:r>
              <a:rPr lang="fr-FR" sz="1100" dirty="0"/>
              <a:t> F, </a:t>
            </a:r>
            <a:r>
              <a:rPr lang="fr-FR" sz="1100" dirty="0" err="1"/>
              <a:t>Tullis</a:t>
            </a:r>
            <a:r>
              <a:rPr lang="fr-FR" sz="1100" dirty="0"/>
              <a:t> E, Anne L. Stephenson. </a:t>
            </a:r>
            <a:r>
              <a:rPr lang="en-US" sz="1100" dirty="0"/>
              <a:t>Projecting the impact of delayed access to </a:t>
            </a:r>
            <a:r>
              <a:rPr lang="en-US" sz="1100" dirty="0" err="1"/>
              <a:t>elexacaftor</a:t>
            </a:r>
            <a:r>
              <a:rPr lang="en-US" sz="1100" dirty="0"/>
              <a:t>/</a:t>
            </a:r>
            <a:r>
              <a:rPr lang="en-US" sz="1100" dirty="0" err="1"/>
              <a:t>tezacaftor</a:t>
            </a:r>
            <a:r>
              <a:rPr lang="en-US" sz="1100" dirty="0"/>
              <a:t>/ivacaftor for people with Cystic Fibrosis Journal of Cystic Fibrosis 20 (2021) 243–249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9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da-DK" sz="900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9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>
                <a:solidFill>
                  <a:prstClr val="white"/>
                </a:solidFill>
                <a:latin typeface="Calibri"/>
              </a:rPr>
              <a:pPr/>
              <a:t>35</a:t>
            </a:fld>
            <a:endParaRPr lang="fr-F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0A7F25A-3DAA-514C-8660-85FC5423BDCF}"/>
              </a:ext>
            </a:extLst>
          </p:cNvPr>
          <p:cNvSpPr txBox="1">
            <a:spLocks/>
          </p:cNvSpPr>
          <p:nvPr/>
        </p:nvSpPr>
        <p:spPr>
          <a:xfrm>
            <a:off x="171450" y="6361327"/>
            <a:ext cx="644096" cy="365125"/>
          </a:xfrm>
          <a:prstGeom prst="rect">
            <a:avLst/>
          </a:prstGeom>
          <a:ln>
            <a:solidFill>
              <a:srgbClr val="2F92E4"/>
            </a:solidFill>
          </a:ln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400" b="1" kern="1200">
                <a:solidFill>
                  <a:srgbClr val="2F92E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A6D509-A6DC-4CCF-A4B6-0BF509F32E6A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964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La transition CRCM pédiatrique </a:t>
            </a:r>
            <a:r>
              <a:rPr lang="fr-FR" sz="2400" dirty="0">
                <a:sym typeface="Wingdings" panose="05000000000000000000" pitchFamily="2" charset="2"/>
              </a:rPr>
              <a:t> CRCM adulte</a:t>
            </a:r>
            <a:br>
              <a:rPr lang="fr-FR" sz="2400" dirty="0">
                <a:sym typeface="Wingdings" panose="05000000000000000000" pitchFamily="2" charset="2"/>
              </a:rPr>
            </a:br>
            <a:r>
              <a:rPr lang="fr-FR" dirty="0"/>
              <a:t>une étape désormais « obligatoire »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272746"/>
            <a:ext cx="8335963" cy="49042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r-FR" dirty="0"/>
              <a:t>Signifie 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solidFill>
                  <a:srgbClr val="2C93E5"/>
                </a:solidFill>
              </a:rPr>
              <a:t>En dehors des CRCM mixtes, souvent associée à un changement </a:t>
            </a:r>
            <a:br>
              <a:rPr lang="fr-FR" dirty="0">
                <a:solidFill>
                  <a:srgbClr val="2C93E5"/>
                </a:solidFill>
              </a:rPr>
            </a:br>
            <a:r>
              <a:rPr lang="fr-FR" dirty="0">
                <a:solidFill>
                  <a:srgbClr val="2C93E5"/>
                </a:solidFill>
              </a:rPr>
              <a:t>de site, d’équipe, de mode de fonctionnement, de référent médical,…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solidFill>
                  <a:srgbClr val="2C93E5"/>
                </a:solidFill>
              </a:rPr>
              <a:t>Parallèlement, des changements de modes de vie </a:t>
            </a:r>
            <a:br>
              <a:rPr lang="fr-FR" dirty="0">
                <a:solidFill>
                  <a:srgbClr val="2C93E5"/>
                </a:solidFill>
              </a:rPr>
            </a:br>
            <a:r>
              <a:rPr lang="fr-FR" dirty="0">
                <a:solidFill>
                  <a:srgbClr val="2C93E5"/>
                </a:solidFill>
              </a:rPr>
              <a:t>(départ du domicile familial, études supérieures ou débuts professionnels)</a:t>
            </a:r>
          </a:p>
          <a:p>
            <a:pPr lvl="1">
              <a:lnSpc>
                <a:spcPct val="110000"/>
              </a:lnSpc>
            </a:pPr>
            <a:r>
              <a:rPr lang="fr-FR" i="1" dirty="0">
                <a:solidFill>
                  <a:srgbClr val="2C93E5"/>
                </a:solidFill>
              </a:rPr>
              <a:t>Période de responsabilisation, d’autonomisation dans de multiples domaines </a:t>
            </a:r>
          </a:p>
          <a:p>
            <a:pPr marL="914400" lvl="2" indent="0">
              <a:lnSpc>
                <a:spcPct val="110000"/>
              </a:lnSpc>
              <a:buNone/>
            </a:pPr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Survient à une période difficile autour de 18 ans 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solidFill>
                  <a:srgbClr val="2C93E5"/>
                </a:solidFill>
              </a:rPr>
              <a:t>L’adolescence  </a:t>
            </a:r>
          </a:p>
          <a:p>
            <a:pPr lvl="1">
              <a:lnSpc>
                <a:spcPct val="110000"/>
              </a:lnSpc>
            </a:pPr>
            <a:r>
              <a:rPr lang="fr-FR" dirty="0">
                <a:solidFill>
                  <a:srgbClr val="2C93E5"/>
                </a:solidFill>
              </a:rPr>
              <a:t>« Le </a:t>
            </a:r>
            <a:r>
              <a:rPr lang="fr-FR" i="1" dirty="0">
                <a:solidFill>
                  <a:srgbClr val="2C93E5"/>
                </a:solidFill>
              </a:rPr>
              <a:t>gap </a:t>
            </a:r>
            <a:r>
              <a:rPr lang="fr-FR" i="1" dirty="0" err="1">
                <a:solidFill>
                  <a:srgbClr val="2C93E5"/>
                </a:solidFill>
              </a:rPr>
              <a:t>gender</a:t>
            </a:r>
            <a:r>
              <a:rPr lang="fr-FR" i="1" dirty="0">
                <a:solidFill>
                  <a:srgbClr val="2C93E5"/>
                </a:solidFill>
              </a:rPr>
              <a:t> </a:t>
            </a:r>
            <a:r>
              <a:rPr lang="fr-FR" dirty="0">
                <a:solidFill>
                  <a:srgbClr val="2C93E5"/>
                </a:solidFill>
              </a:rPr>
              <a:t>»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fr-FR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fr-FR" b="1" dirty="0">
                <a:sym typeface="Wingdings"/>
              </a:rPr>
              <a:t> </a:t>
            </a:r>
            <a:r>
              <a:rPr lang="fr-FR" b="1" dirty="0"/>
              <a:t>Adhérence aux soins imparfaite, origine multifactorielle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10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035302" y="6473324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Smith BA, et al. Curr Opin Pediatr 2007, 19(5):553-8  ; Webb AK,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R Soc Med. 2001;94 Suppl 40:8-11.</a:t>
            </a:r>
            <a:b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Tuchman L, Pediatrics 2010; 125(3):566-73 ; Sawicki GS, </a:t>
            </a:r>
            <a:r>
              <a:rPr lang="ro-R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 Pulmonol. 2015 Feb;50(2):127-36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73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 départ du domicile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sz="2000" dirty="0"/>
              <a:t>Souvent associé à un changement du mode de vie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solidFill>
                  <a:srgbClr val="2C93E5"/>
                </a:solidFill>
              </a:rPr>
              <a:t>Changement d’alimentation</a:t>
            </a:r>
          </a:p>
          <a:p>
            <a:pPr lvl="2">
              <a:lnSpc>
                <a:spcPct val="120000"/>
              </a:lnSpc>
            </a:pPr>
            <a:r>
              <a:rPr lang="fr-FR" sz="1800" i="1" dirty="0">
                <a:solidFill>
                  <a:srgbClr val="2C93E5"/>
                </a:solidFill>
              </a:rPr>
              <a:t>Quantité-qualité-horaires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solidFill>
                  <a:srgbClr val="2C93E5"/>
                </a:solidFill>
              </a:rPr>
              <a:t>Modification des heures de kinésithérapie</a:t>
            </a:r>
          </a:p>
          <a:p>
            <a:pPr lvl="1">
              <a:lnSpc>
                <a:spcPct val="120000"/>
              </a:lnSpc>
            </a:pPr>
            <a:r>
              <a:rPr lang="fr-FR" sz="2000" dirty="0">
                <a:solidFill>
                  <a:srgbClr val="2C93E5"/>
                </a:solidFill>
              </a:rPr>
              <a:t>Modification du rythme de vie</a:t>
            </a:r>
          </a:p>
          <a:p>
            <a:pPr lvl="2">
              <a:lnSpc>
                <a:spcPct val="120000"/>
              </a:lnSpc>
            </a:pPr>
            <a:r>
              <a:rPr lang="fr-FR" sz="1800" i="1" dirty="0">
                <a:solidFill>
                  <a:srgbClr val="2C93E5"/>
                </a:solidFill>
              </a:rPr>
              <a:t>Cours universitaires – vie étudiante</a:t>
            </a:r>
          </a:p>
          <a:p>
            <a:pPr lvl="2">
              <a:lnSpc>
                <a:spcPct val="120000"/>
              </a:lnSpc>
            </a:pPr>
            <a:r>
              <a:rPr lang="fr-FR" sz="1800" i="1" dirty="0">
                <a:solidFill>
                  <a:srgbClr val="2C93E5"/>
                </a:solidFill>
              </a:rPr>
              <a:t>Activité professionnelle</a:t>
            </a:r>
          </a:p>
          <a:p>
            <a:pPr lvl="2">
              <a:lnSpc>
                <a:spcPct val="120000"/>
              </a:lnSpc>
            </a:pPr>
            <a:endParaRPr lang="fr-FR" sz="1800" dirty="0"/>
          </a:p>
          <a:p>
            <a:pPr>
              <a:lnSpc>
                <a:spcPct val="120000"/>
              </a:lnSpc>
            </a:pPr>
            <a:r>
              <a:rPr lang="fr-FR" sz="2000" dirty="0"/>
              <a:t>Alourdissement du quotidien à auto-gérer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dirty="0">
                <a:solidFill>
                  <a:srgbClr val="2C93E5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2C93E5"/>
                </a:solidFill>
              </a:rPr>
              <a:t>Risque de dégradation</a:t>
            </a:r>
          </a:p>
          <a:p>
            <a:pPr lvl="2"/>
            <a:endParaRPr lang="fr-FR" sz="1800" dirty="0"/>
          </a:p>
          <a:p>
            <a:pPr lvl="1"/>
            <a:endParaRPr lang="fr-FR" sz="2000" dirty="0"/>
          </a:p>
          <a:p>
            <a:pPr lvl="2"/>
            <a:endParaRPr lang="fr-FR" sz="1800" dirty="0"/>
          </a:p>
          <a:p>
            <a:pPr lvl="1"/>
            <a:endParaRPr lang="fr-FR" sz="2000" dirty="0"/>
          </a:p>
          <a:p>
            <a:pPr lvl="1"/>
            <a:endParaRPr lang="fr-FR" sz="2000" dirty="0"/>
          </a:p>
        </p:txBody>
      </p:sp>
      <p:sp>
        <p:nvSpPr>
          <p:cNvPr id="8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007886" y="6361328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KettlerLJ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al, Thorax 2002, 57(5):459-64 ; Arias-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Llorente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RP,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2008 Sep;7(5):359-67</a:t>
            </a:r>
          </a:p>
          <a:p>
            <a:pPr>
              <a:spcBef>
                <a:spcPts val="0"/>
              </a:spcBef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Sawicki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GS,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2009 ;8,:91-6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 Gorge M,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2010. 9(6):425-32. </a:t>
            </a:r>
          </a:p>
        </p:txBody>
      </p:sp>
    </p:spTree>
    <p:extLst>
      <p:ext uri="{BB962C8B-B14F-4D97-AF65-F5344CB8AC3E}">
        <p14:creationId xmlns:p14="http://schemas.microsoft.com/office/powerpoint/2010/main" val="19026338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vacances - Le voyage à l’étranger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Période de rupture de soins 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Le traitement est mieux pris en routine</a:t>
            </a:r>
          </a:p>
          <a:p>
            <a:r>
              <a:rPr lang="fr-FR" sz="2000" dirty="0"/>
              <a:t>Pour éviter les complications, ANTICIPER :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Transfert matériel et traitements sur lieux de vacances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Voyage à l’étranger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Quels pays privilégier / état respiratoire et offre de soins ?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Etat stable 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vaccins à jour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Prévention déshydratation pendant trajet et voyage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Evaluer hypoxie d’altitude 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Savoir s’auto drainer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Avoir une trousse d’urgence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Avoir des médicaments en quantité suffisante si retard au retour et l’ordonnance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Penser à la  « filière du froid » 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Assurance rapatriement sanitaires, carte européenne d’assurance maladie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Sur place : éviter les conduites « à risque » (plongée, parachute…)  </a:t>
            </a:r>
          </a:p>
          <a:p>
            <a:pPr marL="1371600" lvl="3" indent="0">
              <a:buNone/>
            </a:pPr>
            <a:endParaRPr lang="fr-FR" sz="1200" i="1" dirty="0"/>
          </a:p>
        </p:txBody>
      </p:sp>
      <p:sp>
        <p:nvSpPr>
          <p:cNvPr id="8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6" name="Espace réservé du numéro de diapositive 1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805863" y="6272213"/>
            <a:ext cx="33813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E864211-C31A-4559-85EB-147DCA8A3AF4}" type="slidenum">
              <a:rPr lang="fr-FR" sz="1000">
                <a:solidFill>
                  <a:srgbClr val="FFFFFF"/>
                </a:solidFill>
                <a:latin typeface="Century Gothic" pitchFamily="34" charset="0"/>
                <a:cs typeface="Century Gothic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 sz="1000" dirty="0">
              <a:solidFill>
                <a:srgbClr val="FFFFFF"/>
              </a:solidFill>
              <a:latin typeface="Century Gothic" pitchFamily="34" charset="0"/>
              <a:cs typeface="Century Gothic"/>
            </a:endParaRPr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000578" y="6375615"/>
            <a:ext cx="6465093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Ball R,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2013 Sep;12(5):440-4.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Hirche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2010 ,D,9(6):385-99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 http://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ecorn-cf.eu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index.php?id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=265&amp;L=8</a:t>
            </a:r>
          </a:p>
        </p:txBody>
      </p:sp>
      <p:sp>
        <p:nvSpPr>
          <p:cNvPr id="4" name="Rectangle 3"/>
          <p:cNvSpPr/>
          <p:nvPr/>
        </p:nvSpPr>
        <p:spPr>
          <a:xfrm>
            <a:off x="5012999" y="4017640"/>
            <a:ext cx="3220074" cy="861774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84138" lvl="3" indent="-84138">
              <a:buFont typeface="Arial"/>
              <a:buChar char="•"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Fonction de la durée du vol et des conditions de vol</a:t>
            </a:r>
          </a:p>
          <a:p>
            <a:pPr marL="84138" lvl="3" indent="-84138">
              <a:buFont typeface="Arial"/>
              <a:buChar char="•"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discuter et préparer ++ surtout si VEMS &lt; 50 % et/ou SpO2 &lt; 95 %</a:t>
            </a:r>
          </a:p>
          <a:p>
            <a:pPr marL="84138" lvl="3" indent="-84138">
              <a:buFont typeface="Arial"/>
              <a:buChar char="•"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Place des tests d’hypoxie ? </a:t>
            </a:r>
          </a:p>
          <a:p>
            <a:pPr marL="84138" lvl="3" indent="-84138">
              <a:buFont typeface="Arial"/>
              <a:buChar char="•"/>
            </a:pPr>
            <a:r>
              <a:rPr lang="fr-FR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anticiper/compagnie aérienne/apport  O2 en cabine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3908666" y="4118827"/>
            <a:ext cx="1070517" cy="45719"/>
          </a:xfrm>
          <a:prstGeom prst="rightArrow">
            <a:avLst/>
          </a:prstGeom>
          <a:solidFill>
            <a:srgbClr val="2C93E5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-1364385" y="25400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9045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L’activité professionnelle inadaptée à la sévérité de l’état respiratoire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2000" dirty="0"/>
              <a:t>Besoins financiers non satisfaits par l’AAH*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Absence encore fréquente de qualification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Perte rapide d’AAH dès le début de l’emploi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Majoration de l’activité professionnelle au détriment de l’état de santé</a:t>
            </a:r>
          </a:p>
          <a:p>
            <a:pPr lvl="1"/>
            <a:endParaRPr lang="fr-FR" sz="1100" dirty="0"/>
          </a:p>
          <a:p>
            <a:r>
              <a:rPr lang="fr-FR" sz="2000" dirty="0"/>
              <a:t>Temps plein + charge en soins + vie de famille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Nécessité d’une hygiène de vie drastique pour le maintien de la fonction respiratoire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Asthénie majeure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Dénutrition</a:t>
            </a:r>
          </a:p>
          <a:p>
            <a:pPr lvl="2"/>
            <a:r>
              <a:rPr lang="fr-FR" sz="1500" i="1" dirty="0">
                <a:solidFill>
                  <a:srgbClr val="2C93E5"/>
                </a:solidFill>
              </a:rPr>
              <a:t>Aggravation</a:t>
            </a:r>
          </a:p>
          <a:p>
            <a:pPr lvl="2"/>
            <a:endParaRPr lang="fr-FR" sz="900" dirty="0"/>
          </a:p>
          <a:p>
            <a:r>
              <a:rPr lang="fr-FR" sz="2000" dirty="0"/>
              <a:t>Abandon de projets professionnels ou projets de métiers 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Environnement professionnel non adapté malgré parfois un handicap déclaré, plans de carrières affectés par le poids des soins se majorant avec l’âge </a:t>
            </a:r>
          </a:p>
          <a:p>
            <a:pPr marL="914400" lvl="2" indent="0">
              <a:buNone/>
            </a:pPr>
            <a:r>
              <a:rPr lang="fr-FR" sz="1500" i="1" dirty="0">
                <a:solidFill>
                  <a:srgbClr val="2C93E5"/>
                </a:solidFill>
              </a:rPr>
              <a:t>« Tout doit être revu à la baisse »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Acceptation difficile sur un plan personnel, social et financier </a:t>
            </a:r>
          </a:p>
          <a:p>
            <a:pPr marL="914400" lvl="2" indent="0">
              <a:buNone/>
            </a:pPr>
            <a:r>
              <a:rPr lang="fr-FR" sz="1500" i="1" dirty="0">
                <a:solidFill>
                  <a:srgbClr val="2C93E5"/>
                </a:solidFill>
              </a:rPr>
              <a:t>Syndrome dépressif, arrêt des soins</a:t>
            </a:r>
          </a:p>
          <a:p>
            <a:pPr lvl="2"/>
            <a:endParaRPr lang="fr-FR" sz="1400" dirty="0">
              <a:solidFill>
                <a:srgbClr val="2C93E5"/>
              </a:solidFill>
            </a:endParaRPr>
          </a:p>
          <a:p>
            <a:pPr lvl="2"/>
            <a:endParaRPr lang="fr-FR" sz="1400" dirty="0"/>
          </a:p>
          <a:p>
            <a:endParaRPr lang="fr-FR" sz="1800" dirty="0"/>
          </a:p>
        </p:txBody>
      </p:sp>
      <p:sp>
        <p:nvSpPr>
          <p:cNvPr id="10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4211-C31A-4559-85EB-147DCA8A3AF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7" name="Espace réservé du texte 4"/>
          <p:cNvSpPr txBox="1">
            <a:spLocks/>
          </p:cNvSpPr>
          <p:nvPr/>
        </p:nvSpPr>
        <p:spPr>
          <a:xfrm>
            <a:off x="1035302" y="6473324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Havermans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2009 May;8(3):218-23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Rasekaba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M, 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Cyst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_tradnl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Fibros</a:t>
            </a:r>
            <a:r>
              <a:rPr lang="es-ES_trad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2013 May;12(3):229-33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35302" y="6220724"/>
            <a:ext cx="2745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*AAH : </a:t>
            </a:r>
            <a:r>
              <a:rPr lang="da-DK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Allocation</a:t>
            </a:r>
            <a:r>
              <a:rPr lang="da-DK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pour</a:t>
            </a:r>
            <a:r>
              <a:rPr lang="da-DK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Adulte</a:t>
            </a:r>
            <a:r>
              <a:rPr lang="da-DK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a-DK" sz="12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Handicapé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76337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Les addictions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412875"/>
            <a:ext cx="7886700" cy="4904217"/>
          </a:xfrm>
        </p:spPr>
        <p:txBody>
          <a:bodyPr/>
          <a:lstStyle/>
          <a:p>
            <a:r>
              <a:rPr lang="fr-FR" sz="2000" dirty="0"/>
              <a:t>Tabagisme et cannabis  </a:t>
            </a:r>
          </a:p>
          <a:p>
            <a:pPr lvl="1"/>
            <a:r>
              <a:rPr lang="fr-FR" sz="1700" dirty="0">
                <a:solidFill>
                  <a:srgbClr val="2C93E5"/>
                </a:solidFill>
              </a:rPr>
              <a:t>11 à 20 % de consommateurs réguliers</a:t>
            </a:r>
          </a:p>
          <a:p>
            <a:pPr lvl="2"/>
            <a:r>
              <a:rPr lang="fr-FR" sz="1700" i="1" dirty="0">
                <a:solidFill>
                  <a:srgbClr val="2C93E5"/>
                </a:solidFill>
              </a:rPr>
              <a:t>Exacerbations fréquentes</a:t>
            </a:r>
          </a:p>
          <a:p>
            <a:pPr lvl="2"/>
            <a:r>
              <a:rPr lang="fr-FR" sz="1700" i="1" dirty="0">
                <a:solidFill>
                  <a:srgbClr val="2C93E5"/>
                </a:solidFill>
              </a:rPr>
              <a:t>Pneumothorax récurrents</a:t>
            </a:r>
          </a:p>
          <a:p>
            <a:pPr lvl="2"/>
            <a:r>
              <a:rPr lang="fr-FR" sz="1700" i="1" dirty="0">
                <a:solidFill>
                  <a:srgbClr val="2C93E5"/>
                </a:solidFill>
              </a:rPr>
              <a:t>« </a:t>
            </a:r>
            <a:r>
              <a:rPr lang="fr-FR" sz="1700" i="1" dirty="0" err="1">
                <a:solidFill>
                  <a:srgbClr val="2C93E5"/>
                </a:solidFill>
              </a:rPr>
              <a:t>Bong</a:t>
            </a:r>
            <a:r>
              <a:rPr lang="fr-FR" sz="1700" i="1" dirty="0">
                <a:solidFill>
                  <a:srgbClr val="2C93E5"/>
                </a:solidFill>
              </a:rPr>
              <a:t> </a:t>
            </a:r>
            <a:r>
              <a:rPr lang="fr-FR" sz="1700" i="1" dirty="0" err="1">
                <a:solidFill>
                  <a:srgbClr val="2C93E5"/>
                </a:solidFill>
              </a:rPr>
              <a:t>lung</a:t>
            </a:r>
            <a:r>
              <a:rPr lang="fr-FR" sz="1700" i="1" dirty="0">
                <a:solidFill>
                  <a:srgbClr val="2C93E5"/>
                </a:solidFill>
              </a:rPr>
              <a:t> » </a:t>
            </a:r>
          </a:p>
          <a:p>
            <a:pPr lvl="1"/>
            <a:endParaRPr lang="fr-FR" dirty="0"/>
          </a:p>
          <a:p>
            <a:r>
              <a:rPr lang="fr-FR" sz="2000" dirty="0"/>
              <a:t>Consommation d’alcool (60 %)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773113" y="4313317"/>
            <a:ext cx="7924170" cy="1498801"/>
          </a:xfrm>
          <a:prstGeom prst="rect">
            <a:avLst/>
          </a:prstGeom>
          <a:solidFill>
            <a:srgbClr val="2C93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Calibri"/>
                <a:cs typeface="Calibri"/>
              </a:rPr>
              <a:t>Prévalence des conduites à risque plus faible </a:t>
            </a:r>
            <a:br>
              <a:rPr lang="fr-FR" sz="2000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fr-FR" sz="2000" dirty="0">
                <a:solidFill>
                  <a:schemeClr val="bg1"/>
                </a:solidFill>
                <a:latin typeface="Calibri"/>
                <a:cs typeface="Calibri"/>
              </a:rPr>
              <a:t>que dans la population générale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Calibri"/>
                <a:cs typeface="Calibri"/>
              </a:rPr>
              <a:t>MAIS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  <a:latin typeface="Calibri"/>
                <a:cs typeface="Calibri"/>
              </a:rPr>
              <a:t>peu de données dans une littérature ancienne</a:t>
            </a:r>
          </a:p>
          <a:p>
            <a:pPr algn="ctr"/>
            <a:r>
              <a:rPr lang="fr-FR" sz="2000" dirty="0">
                <a:solidFill>
                  <a:schemeClr val="accent4"/>
                </a:solidFill>
                <a:latin typeface="Calibri"/>
                <a:cs typeface="Calibri"/>
              </a:rPr>
              <a:t>Sous-estimation ?  </a:t>
            </a:r>
          </a:p>
        </p:txBody>
      </p:sp>
      <p:sp>
        <p:nvSpPr>
          <p:cNvPr id="8" name="Espace réservé du texte 4"/>
          <p:cNvSpPr txBox="1">
            <a:spLocks/>
          </p:cNvSpPr>
          <p:nvPr/>
        </p:nvSpPr>
        <p:spPr>
          <a:xfrm>
            <a:off x="1035302" y="6473324"/>
            <a:ext cx="7128227" cy="3365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Stern RC, 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fr-FR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Pediatr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1987 Aug;111(2):293-9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; </a:t>
            </a:r>
            <a:r>
              <a:rPr lang="da-DK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Britto</a:t>
            </a:r>
            <a:r>
              <a:rPr lang="da-DK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MT, </a:t>
            </a:r>
            <a:r>
              <a:rPr lang="hu-H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Pediatrics. 1998 ;101(2):250-6.</a:t>
            </a:r>
            <a:endParaRPr lang="da-DK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space réservé du numéro de diapositive 16"/>
          <p:cNvSpPr txBox="1">
            <a:spLocks/>
          </p:cNvSpPr>
          <p:nvPr/>
        </p:nvSpPr>
        <p:spPr>
          <a:xfrm>
            <a:off x="574675" y="6427788"/>
            <a:ext cx="42386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864211-C31A-4559-85EB-147DCA8A3AF4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7" name="Espace réservé du numéro de diapositive 16">
            <a:extLst>
              <a:ext uri="{FF2B5EF4-FFF2-40B4-BE49-F238E27FC236}">
                <a16:creationId xmlns:a16="http://schemas.microsoft.com/office/drawing/2014/main" id="{09E2D991-C65C-C849-94E7-16B5419F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1450" y="6361328"/>
            <a:ext cx="644096" cy="365125"/>
          </a:xfrm>
        </p:spPr>
        <p:txBody>
          <a:bodyPr/>
          <a:lstStyle/>
          <a:p>
            <a:fld id="{BE864211-C31A-4559-85EB-147DCA8A3AF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3812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DA089-6C37-4B6E-A3F6-C5DD5B81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788" y="135924"/>
            <a:ext cx="6789825" cy="952456"/>
          </a:xfrm>
        </p:spPr>
        <p:txBody>
          <a:bodyPr>
            <a:normAutofit/>
          </a:bodyPr>
          <a:lstStyle/>
          <a:p>
            <a:r>
              <a:rPr lang="fr-FR" sz="2400" dirty="0"/>
              <a:t>La prévention du surpoids et de l’obésité (1/2)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174788" y="3034120"/>
            <a:ext cx="46736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F4DD40-D30C-492E-8462-4CAB9EE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6D509-A6DC-4CCF-A4B6-0BF509F32E6A}" type="slidenum">
              <a:rPr lang="fr-FR" smtClean="0"/>
              <a:t>9</a:t>
            </a:fld>
            <a:endParaRPr lang="fr-FR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BFBB9B5-5A25-4F6B-B36B-EAD4DFB4965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111170" y="6370853"/>
            <a:ext cx="6051630" cy="355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000" i="1" dirty="0" err="1">
                <a:solidFill>
                  <a:schemeClr val="bg1">
                    <a:lumMod val="50000"/>
                  </a:schemeClr>
                </a:solidFill>
              </a:rPr>
              <a:t>Kutney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A et al,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Journal of Clinical &amp; Translational Endocrinology 26 (2021) 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</a:rPr>
              <a:t> https://doi.org/10.1016/j.jcte.2021.100276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755" y="1188274"/>
            <a:ext cx="7199897" cy="10618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</a:rPr>
              <a:t>Une </a:t>
            </a:r>
            <a:r>
              <a:rPr lang="fr-FR" sz="2000" dirty="0">
                <a:solidFill>
                  <a:schemeClr val="tx1"/>
                </a:solidFill>
                <a:sym typeface="Wingdings"/>
              </a:rPr>
              <a:t> de la prévalence de l’obésité dans les pays anglo-saxons :</a:t>
            </a:r>
          </a:p>
          <a:p>
            <a:pPr lvl="1"/>
            <a:r>
              <a:rPr lang="fr-FR" dirty="0">
                <a:solidFill>
                  <a:srgbClr val="2C93E5"/>
                </a:solidFill>
                <a:sym typeface="Wingdings"/>
              </a:rPr>
              <a:t>1/3 des adultes sont en surpoids ou obèses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/>
                </a:solidFill>
                <a:sym typeface="Wingdings"/>
              </a:rPr>
              <a:t>Grande variation selon les pays, notamment en Europe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872AD3-AEB6-1048-AD5F-89B946282D57}"/>
              </a:ext>
            </a:extLst>
          </p:cNvPr>
          <p:cNvSpPr txBox="1"/>
          <p:nvPr/>
        </p:nvSpPr>
        <p:spPr>
          <a:xfrm>
            <a:off x="1980676" y="2322016"/>
            <a:ext cx="518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2C93E5"/>
                </a:solidFill>
              </a:rPr>
              <a:t>Evolution du % de surcharge pondérale et d’obésité, </a:t>
            </a:r>
          </a:p>
          <a:p>
            <a:pPr algn="ctr"/>
            <a:r>
              <a:rPr lang="fr-FR" b="1" dirty="0">
                <a:solidFill>
                  <a:srgbClr val="2C93E5"/>
                </a:solidFill>
              </a:rPr>
              <a:t>chez les patients MCV et dans la pop. générale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28280B-3697-B54E-AEF1-8D1034B27F66}"/>
              </a:ext>
            </a:extLst>
          </p:cNvPr>
          <p:cNvSpPr txBox="1"/>
          <p:nvPr/>
        </p:nvSpPr>
        <p:spPr>
          <a:xfrm>
            <a:off x="1355915" y="5296993"/>
            <a:ext cx="291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Chez l’adulte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surcharge pondérale (IMC ≥ 25 kg/m</a:t>
            </a:r>
            <a:r>
              <a:rPr lang="fr-FR" sz="1200" baseline="30000" dirty="0"/>
              <a:t>2</a:t>
            </a:r>
            <a:r>
              <a:rPr lang="fr-FR" sz="12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obésité (IMC ≥  30 kg/m</a:t>
            </a:r>
            <a:r>
              <a:rPr lang="fr-FR" sz="1200" baseline="30000" dirty="0"/>
              <a:t>2</a:t>
            </a:r>
            <a:r>
              <a:rPr lang="fr-FR" sz="1200" dirty="0"/>
              <a:t>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88B51CB-692F-2A40-834C-4486E4C08A78}"/>
              </a:ext>
            </a:extLst>
          </p:cNvPr>
          <p:cNvSpPr txBox="1"/>
          <p:nvPr/>
        </p:nvSpPr>
        <p:spPr>
          <a:xfrm>
            <a:off x="4655601" y="5296832"/>
            <a:ext cx="2892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Chez le jeune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surcharge pondérale (IMC =  85 -94 %)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dirty="0"/>
              <a:t>obésité (IMC ≥  95 %)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CA7E0F8-9555-5F4C-B1EC-13E8388C04CF}"/>
              </a:ext>
            </a:extLst>
          </p:cNvPr>
          <p:cNvSpPr txBox="1"/>
          <p:nvPr/>
        </p:nvSpPr>
        <p:spPr>
          <a:xfrm>
            <a:off x="5345068" y="3131025"/>
            <a:ext cx="3305274" cy="3406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1200" dirty="0">
                <a:solidFill>
                  <a:srgbClr val="0000FF"/>
                </a:solidFill>
              </a:rPr>
              <a:t>Obésité Population Générale (adulte)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EA8CF58-88F8-334F-A442-ABA3C13A296A}"/>
              </a:ext>
            </a:extLst>
          </p:cNvPr>
          <p:cNvSpPr txBox="1"/>
          <p:nvPr/>
        </p:nvSpPr>
        <p:spPr>
          <a:xfrm>
            <a:off x="5345068" y="4011840"/>
            <a:ext cx="3305274" cy="3406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fr-FR" sz="1200" dirty="0">
                <a:solidFill>
                  <a:srgbClr val="7030A0"/>
                </a:solidFill>
              </a:rPr>
              <a:t>Obésité patients MCV  (jeunes et adultes)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F8D966-87B7-B448-88C0-A05F6DF7BD71}"/>
              </a:ext>
            </a:extLst>
          </p:cNvPr>
          <p:cNvSpPr txBox="1"/>
          <p:nvPr/>
        </p:nvSpPr>
        <p:spPr>
          <a:xfrm>
            <a:off x="5345068" y="3386670"/>
            <a:ext cx="3305274" cy="3406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fr-FR" sz="1200" dirty="0">
                <a:solidFill>
                  <a:srgbClr val="FF0000"/>
                </a:solidFill>
              </a:rPr>
              <a:t>Obésité Population Générale (jeunes)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12E008-CBE2-2E4A-94D8-E0618C5C1ACB}"/>
              </a:ext>
            </a:extLst>
          </p:cNvPr>
          <p:cNvSpPr txBox="1"/>
          <p:nvPr/>
        </p:nvSpPr>
        <p:spPr>
          <a:xfrm>
            <a:off x="5345068" y="3662469"/>
            <a:ext cx="31702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200" dirty="0">
                <a:solidFill>
                  <a:srgbClr val="00B050"/>
                </a:solidFill>
              </a:rPr>
              <a:t>Surcharge pondérale patients MCV (jeunes et adultes)</a:t>
            </a:r>
          </a:p>
        </p:txBody>
      </p:sp>
    </p:spTree>
    <p:extLst>
      <p:ext uri="{BB962C8B-B14F-4D97-AF65-F5344CB8AC3E}">
        <p14:creationId xmlns:p14="http://schemas.microsoft.com/office/powerpoint/2010/main" val="40507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  <p:bldP spid="12" grpId="0"/>
      <p:bldP spid="10" grpId="0" animBg="1"/>
      <p:bldP spid="11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5072</TotalTime>
  <Words>5184</Words>
  <Application>Microsoft Macintosh PowerPoint</Application>
  <PresentationFormat>Affichage à l'écran (4:3)</PresentationFormat>
  <Paragraphs>516</Paragraphs>
  <Slides>35</Slides>
  <Notes>3</Notes>
  <HiddenSlides>4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Arial Unicode MS</vt:lpstr>
      <vt:lpstr>Arial</vt:lpstr>
      <vt:lpstr>Calibri</vt:lpstr>
      <vt:lpstr>Calibri Light</vt:lpstr>
      <vt:lpstr>Century Gothic</vt:lpstr>
      <vt:lpstr>Lucida Grande</vt:lpstr>
      <vt:lpstr>Wingdings</vt:lpstr>
      <vt:lpstr>Wingdings 3</vt:lpstr>
      <vt:lpstr>Thème Office</vt:lpstr>
      <vt:lpstr>Les grands défis de la prise en charge  de l’adulte</vt:lpstr>
      <vt:lpstr>1. Les risques aigus d’aggravation clinique et leur prise en charge 2. Les grandes étapes et leurs risques Comment les accompagner ?</vt:lpstr>
      <vt:lpstr>Le passage à l’âge adulte </vt:lpstr>
      <vt:lpstr>La transition CRCM pédiatrique  CRCM adulte une étape désormais « obligatoire »</vt:lpstr>
      <vt:lpstr>Le départ du domicile</vt:lpstr>
      <vt:lpstr>Les vacances - Le voyage à l’étranger</vt:lpstr>
      <vt:lpstr>L’activité professionnelle inadaptée à la sévérité de l’état respiratoire</vt:lpstr>
      <vt:lpstr>Les addictions</vt:lpstr>
      <vt:lpstr>La prévention du surpoids et de l’obésité (1/2) </vt:lpstr>
      <vt:lpstr>La prévention du surpoids et de l’obésité (2/2) </vt:lpstr>
      <vt:lpstr>La parentalité (1/2)</vt:lpstr>
      <vt:lpstr>La parentalité (2/2)</vt:lpstr>
      <vt:lpstr>Grossesses et naissances</vt:lpstr>
      <vt:lpstr>Préparer la grossesse</vt:lpstr>
      <vt:lpstr>Les complications de la maturité</vt:lpstr>
      <vt:lpstr>Toxicité médicamenteuse chronique (1/2)</vt:lpstr>
      <vt:lpstr>Toxicité médicamenteuse chronique (2/2)</vt:lpstr>
      <vt:lpstr>Incontinence urinaire femme et homme</vt:lpstr>
      <vt:lpstr>Les complications de la maturité</vt:lpstr>
      <vt:lpstr>Une augmentation de l’incidence  des cancers colo-rectaux</vt:lpstr>
      <vt:lpstr>L’indication de transplantation pulmonaire chez l’adulte  Quand adresser le patient ? - « ni trop tôt, ni trop tard »</vt:lpstr>
      <vt:lpstr>L’indication de transplantation pulmonaire chez l’adulte  Quand adresser le patient ? - « ni trop tôt, ni trop tard »</vt:lpstr>
      <vt:lpstr>Trouver le bon timing au cours du suivi selon le VEMS</vt:lpstr>
      <vt:lpstr>Vivre pendant la pandémie à COVID 19</vt:lpstr>
      <vt:lpstr>Accéder aux traitements modulateurs du CFTR</vt:lpstr>
      <vt:lpstr>Les effets de ELX-TEZ-IVA</vt:lpstr>
      <vt:lpstr>Les effets de ELX-TEZ-IVA</vt:lpstr>
      <vt:lpstr>Une bonne tolérance à court et moyen terme </vt:lpstr>
      <vt:lpstr>Les enjeux à venir pour les soignants</vt:lpstr>
      <vt:lpstr>Les enjeux à venir pour chaque patient</vt:lpstr>
      <vt:lpstr>Impact socio émotionnel majeur pour le patient</vt:lpstr>
      <vt:lpstr>En synthèse</vt:lpstr>
      <vt:lpstr>Bibliographie (Partie 2 : 1/3)</vt:lpstr>
      <vt:lpstr>Bibliographie (Partie 2 : 2/3)</vt:lpstr>
      <vt:lpstr>Bibliographie (Partie 2 : 3/3)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SIMON</dc:creator>
  <cp:lastModifiedBy>Aurélie Defaux</cp:lastModifiedBy>
  <cp:revision>159</cp:revision>
  <dcterms:created xsi:type="dcterms:W3CDTF">2021-09-23T13:13:01Z</dcterms:created>
  <dcterms:modified xsi:type="dcterms:W3CDTF">2022-06-03T08:14:04Z</dcterms:modified>
</cp:coreProperties>
</file>