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377" r:id="rId3"/>
    <p:sldId id="259" r:id="rId4"/>
    <p:sldId id="331" r:id="rId5"/>
    <p:sldId id="260" r:id="rId6"/>
    <p:sldId id="266" r:id="rId7"/>
    <p:sldId id="360" r:id="rId8"/>
    <p:sldId id="361" r:id="rId9"/>
    <p:sldId id="384" r:id="rId10"/>
    <p:sldId id="383" r:id="rId11"/>
    <p:sldId id="365" r:id="rId12"/>
    <p:sldId id="367" r:id="rId13"/>
    <p:sldId id="368" r:id="rId14"/>
    <p:sldId id="325" r:id="rId15"/>
    <p:sldId id="385" r:id="rId16"/>
    <p:sldId id="386" r:id="rId17"/>
    <p:sldId id="379" r:id="rId18"/>
    <p:sldId id="369" r:id="rId19"/>
    <p:sldId id="375" r:id="rId20"/>
    <p:sldId id="380" r:id="rId21"/>
    <p:sldId id="378" r:id="rId22"/>
    <p:sldId id="389" r:id="rId23"/>
    <p:sldId id="382" r:id="rId24"/>
    <p:sldId id="376" r:id="rId25"/>
    <p:sldId id="374" r:id="rId26"/>
    <p:sldId id="371" r:id="rId27"/>
    <p:sldId id="370"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89" autoAdjust="0"/>
    <p:restoredTop sz="94674"/>
  </p:normalViewPr>
  <p:slideViewPr>
    <p:cSldViewPr snapToGrid="0" snapToObjects="1">
      <p:cViewPr varScale="1">
        <p:scale>
          <a:sx n="73" d="100"/>
          <a:sy n="73" d="100"/>
        </p:scale>
        <p:origin x="1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Single Lung</c:v>
                </c:pt>
              </c:strCache>
            </c:strRef>
          </c:tx>
          <c:spPr>
            <a:gradFill flip="none" rotWithShape="1">
              <a:gsLst>
                <a:gs pos="0">
                  <a:srgbClr val="208C03"/>
                </a:gs>
                <a:gs pos="50000">
                  <a:srgbClr val="20F703"/>
                </a:gs>
                <a:gs pos="100000">
                  <a:srgbClr val="208C03"/>
                </a:gs>
              </a:gsLst>
              <a:lin ang="10800000" scaled="1"/>
              <a:tileRect/>
            </a:gradFill>
          </c:spPr>
          <c:invertIfNegative val="0"/>
          <c:cat>
            <c:numRef>
              <c:f>Sheet1!$A$2:$A$34</c:f>
              <c:numCache>
                <c:formatCode>General</c:formatCode>
                <c:ptCount val="30"/>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numCache>
            </c:numRef>
          </c:cat>
          <c:val>
            <c:numRef>
              <c:f>Sheet1!$B$2:$B$34</c:f>
              <c:numCache>
                <c:formatCode>General</c:formatCode>
                <c:ptCount val="30"/>
                <c:pt idx="0">
                  <c:v>34</c:v>
                </c:pt>
                <c:pt idx="1">
                  <c:v>109</c:v>
                </c:pt>
                <c:pt idx="2">
                  <c:v>240</c:v>
                </c:pt>
                <c:pt idx="3">
                  <c:v>432</c:v>
                </c:pt>
                <c:pt idx="4">
                  <c:v>559</c:v>
                </c:pt>
                <c:pt idx="5">
                  <c:v>638</c:v>
                </c:pt>
                <c:pt idx="6">
                  <c:v>669</c:v>
                </c:pt>
                <c:pt idx="7">
                  <c:v>715</c:v>
                </c:pt>
                <c:pt idx="8">
                  <c:v>700</c:v>
                </c:pt>
                <c:pt idx="9">
                  <c:v>751</c:v>
                </c:pt>
                <c:pt idx="10">
                  <c:v>780</c:v>
                </c:pt>
                <c:pt idx="11">
                  <c:v>826</c:v>
                </c:pt>
                <c:pt idx="12">
                  <c:v>825</c:v>
                </c:pt>
                <c:pt idx="13">
                  <c:v>878</c:v>
                </c:pt>
                <c:pt idx="14">
                  <c:v>866</c:v>
                </c:pt>
                <c:pt idx="15">
                  <c:v>791</c:v>
                </c:pt>
                <c:pt idx="16">
                  <c:v>827</c:v>
                </c:pt>
                <c:pt idx="17">
                  <c:v>927</c:v>
                </c:pt>
                <c:pt idx="18">
                  <c:v>926</c:v>
                </c:pt>
                <c:pt idx="19">
                  <c:v>912</c:v>
                </c:pt>
                <c:pt idx="20">
                  <c:v>895</c:v>
                </c:pt>
                <c:pt idx="21">
                  <c:v>948</c:v>
                </c:pt>
                <c:pt idx="22">
                  <c:v>937</c:v>
                </c:pt>
                <c:pt idx="23">
                  <c:v>1009</c:v>
                </c:pt>
                <c:pt idx="24">
                  <c:v>943</c:v>
                </c:pt>
                <c:pt idx="25">
                  <c:v>996</c:v>
                </c:pt>
                <c:pt idx="26">
                  <c:v>950</c:v>
                </c:pt>
                <c:pt idx="27">
                  <c:v>919</c:v>
                </c:pt>
                <c:pt idx="28">
                  <c:v>914</c:v>
                </c:pt>
                <c:pt idx="29">
                  <c:v>827</c:v>
                </c:pt>
              </c:numCache>
            </c:numRef>
          </c:val>
          <c:extLst>
            <c:ext xmlns:c16="http://schemas.microsoft.com/office/drawing/2014/chart" uri="{C3380CC4-5D6E-409C-BE32-E72D297353CC}">
              <c16:uniqueId val="{00000000-B783-4245-B52B-4334C72F70AD}"/>
            </c:ext>
          </c:extLst>
        </c:ser>
        <c:ser>
          <c:idx val="1"/>
          <c:order val="1"/>
          <c:tx>
            <c:strRef>
              <c:f>Sheet1!$C$1</c:f>
              <c:strCache>
                <c:ptCount val="1"/>
                <c:pt idx="0">
                  <c:v>Bilateral/Double Lung</c:v>
                </c:pt>
              </c:strCache>
            </c:strRef>
          </c:tx>
          <c:spPr>
            <a:gradFill flip="none" rotWithShape="1">
              <a:gsLst>
                <a:gs pos="0">
                  <a:srgbClr val="7030A0"/>
                </a:gs>
                <a:gs pos="50000">
                  <a:srgbClr val="CC66FF"/>
                </a:gs>
                <a:gs pos="100000">
                  <a:srgbClr val="7030A0"/>
                </a:gs>
              </a:gsLst>
              <a:lin ang="10800000" scaled="1"/>
              <a:tileRect/>
            </a:gradFill>
          </c:spPr>
          <c:invertIfNegative val="0"/>
          <c:cat>
            <c:numRef>
              <c:f>Sheet1!$A$2:$A$34</c:f>
              <c:numCache>
                <c:formatCode>General</c:formatCode>
                <c:ptCount val="30"/>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numCache>
            </c:numRef>
          </c:cat>
          <c:val>
            <c:numRef>
              <c:f>Sheet1!$C$2:$C$34</c:f>
              <c:numCache>
                <c:formatCode>General</c:formatCode>
                <c:ptCount val="30"/>
                <c:pt idx="0">
                  <c:v>40</c:v>
                </c:pt>
                <c:pt idx="1">
                  <c:v>58</c:v>
                </c:pt>
                <c:pt idx="2">
                  <c:v>168</c:v>
                </c:pt>
                <c:pt idx="3">
                  <c:v>276</c:v>
                </c:pt>
                <c:pt idx="4">
                  <c:v>365</c:v>
                </c:pt>
                <c:pt idx="5">
                  <c:v>467</c:v>
                </c:pt>
                <c:pt idx="6">
                  <c:v>544</c:v>
                </c:pt>
                <c:pt idx="7">
                  <c:v>676</c:v>
                </c:pt>
                <c:pt idx="8">
                  <c:v>688</c:v>
                </c:pt>
                <c:pt idx="9">
                  <c:v>762</c:v>
                </c:pt>
                <c:pt idx="10">
                  <c:v>770</c:v>
                </c:pt>
                <c:pt idx="11">
                  <c:v>742</c:v>
                </c:pt>
                <c:pt idx="12">
                  <c:v>884</c:v>
                </c:pt>
                <c:pt idx="13">
                  <c:v>911</c:v>
                </c:pt>
                <c:pt idx="14">
                  <c:v>1118</c:v>
                </c:pt>
                <c:pt idx="15">
                  <c:v>1233</c:v>
                </c:pt>
                <c:pt idx="16">
                  <c:v>1403</c:v>
                </c:pt>
                <c:pt idx="17">
                  <c:v>1657</c:v>
                </c:pt>
                <c:pt idx="18">
                  <c:v>1887</c:v>
                </c:pt>
                <c:pt idx="19">
                  <c:v>2038</c:v>
                </c:pt>
                <c:pt idx="20">
                  <c:v>2132</c:v>
                </c:pt>
                <c:pt idx="21">
                  <c:v>2365</c:v>
                </c:pt>
                <c:pt idx="22">
                  <c:v>2650</c:v>
                </c:pt>
                <c:pt idx="23">
                  <c:v>2862</c:v>
                </c:pt>
                <c:pt idx="24">
                  <c:v>2910</c:v>
                </c:pt>
                <c:pt idx="25">
                  <c:v>3185</c:v>
                </c:pt>
                <c:pt idx="26">
                  <c:v>3166</c:v>
                </c:pt>
                <c:pt idx="27">
                  <c:v>3374</c:v>
                </c:pt>
                <c:pt idx="28">
                  <c:v>3759</c:v>
                </c:pt>
                <c:pt idx="29">
                  <c:v>3727</c:v>
                </c:pt>
              </c:numCache>
            </c:numRef>
          </c:val>
          <c:extLst>
            <c:ext xmlns:c16="http://schemas.microsoft.com/office/drawing/2014/chart" uri="{C3380CC4-5D6E-409C-BE32-E72D297353CC}">
              <c16:uniqueId val="{00000001-B783-4245-B52B-4334C72F70AD}"/>
            </c:ext>
          </c:extLst>
        </c:ser>
        <c:ser>
          <c:idx val="2"/>
          <c:order val="2"/>
          <c:tx>
            <c:strRef>
              <c:f>Sheet1!$D$1</c:f>
              <c:strCache>
                <c:ptCount val="1"/>
                <c:pt idx="0">
                  <c:v>Total</c:v>
                </c:pt>
              </c:strCache>
            </c:strRef>
          </c:tx>
          <c:spPr>
            <a:noFill/>
          </c:spPr>
          <c:invertIfNegative val="0"/>
          <c:dLbls>
            <c:dLbl>
              <c:idx val="7"/>
              <c:layout>
                <c:manualLayout>
                  <c:x val="2.94985250737459E-3"/>
                  <c:y val="0.1108438089975599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783-4245-B52B-4334C72F70AD}"/>
                </c:ext>
              </c:extLst>
            </c:dLbl>
            <c:dLbl>
              <c:idx val="10"/>
              <c:layout>
                <c:manualLayout>
                  <c:x val="-1.47492625368732E-3"/>
                  <c:y val="0.1232955748952449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783-4245-B52B-4334C72F70AD}"/>
                </c:ext>
              </c:extLst>
            </c:dLbl>
            <c:dLbl>
              <c:idx val="23"/>
              <c:layout>
                <c:manualLayout>
                  <c:x val="1.54935524363792E-3"/>
                  <c:y val="0.178649035124441"/>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783-4245-B52B-4334C72F70AD}"/>
                </c:ext>
              </c:extLst>
            </c:dLbl>
            <c:dLbl>
              <c:idx val="24"/>
              <c:layout>
                <c:manualLayout>
                  <c:x val="1.9744379778614601E-3"/>
                  <c:y val="0.15963666352138201"/>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783-4245-B52B-4334C72F70AD}"/>
                </c:ext>
              </c:extLst>
            </c:dLbl>
            <c:numFmt formatCode="General" sourceLinked="0"/>
            <c:spPr>
              <a:noFill/>
              <a:ln>
                <a:noFill/>
              </a:ln>
              <a:effectLst/>
            </c:spPr>
            <c:txPr>
              <a:bodyPr/>
              <a:lstStyle/>
              <a:p>
                <a:pPr>
                  <a:defRPr sz="900" b="1">
                    <a:solidFill>
                      <a:schemeClr val="tx1"/>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Sheet1!$A$2:$A$34</c:f>
              <c:numCache>
                <c:formatCode>General</c:formatCode>
                <c:ptCount val="30"/>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numCache>
            </c:numRef>
          </c:cat>
          <c:val>
            <c:numRef>
              <c:f>Sheet1!$D$2:$D$34</c:f>
              <c:numCache>
                <c:formatCode>General</c:formatCode>
                <c:ptCount val="30"/>
                <c:pt idx="0">
                  <c:v>74</c:v>
                </c:pt>
                <c:pt idx="1">
                  <c:v>167</c:v>
                </c:pt>
                <c:pt idx="2">
                  <c:v>408</c:v>
                </c:pt>
                <c:pt idx="3">
                  <c:v>708</c:v>
                </c:pt>
                <c:pt idx="4">
                  <c:v>924</c:v>
                </c:pt>
                <c:pt idx="5">
                  <c:v>1105</c:v>
                </c:pt>
                <c:pt idx="6">
                  <c:v>1213</c:v>
                </c:pt>
                <c:pt idx="7">
                  <c:v>1391</c:v>
                </c:pt>
                <c:pt idx="8">
                  <c:v>1388</c:v>
                </c:pt>
                <c:pt idx="9">
                  <c:v>1513</c:v>
                </c:pt>
                <c:pt idx="10">
                  <c:v>1550</c:v>
                </c:pt>
                <c:pt idx="11">
                  <c:v>1568</c:v>
                </c:pt>
                <c:pt idx="12">
                  <c:v>1709</c:v>
                </c:pt>
                <c:pt idx="13">
                  <c:v>1789</c:v>
                </c:pt>
                <c:pt idx="14">
                  <c:v>1984</c:v>
                </c:pt>
                <c:pt idx="15">
                  <c:v>2024</c:v>
                </c:pt>
                <c:pt idx="16">
                  <c:v>2230</c:v>
                </c:pt>
                <c:pt idx="17">
                  <c:v>2584</c:v>
                </c:pt>
                <c:pt idx="18">
                  <c:v>2813</c:v>
                </c:pt>
                <c:pt idx="19">
                  <c:v>2950</c:v>
                </c:pt>
                <c:pt idx="20">
                  <c:v>3027</c:v>
                </c:pt>
                <c:pt idx="21">
                  <c:v>3313</c:v>
                </c:pt>
                <c:pt idx="22">
                  <c:v>3587</c:v>
                </c:pt>
                <c:pt idx="23">
                  <c:v>3871</c:v>
                </c:pt>
                <c:pt idx="24">
                  <c:v>3853</c:v>
                </c:pt>
                <c:pt idx="25">
                  <c:v>4181</c:v>
                </c:pt>
                <c:pt idx="26">
                  <c:v>4116</c:v>
                </c:pt>
                <c:pt idx="27">
                  <c:v>4293</c:v>
                </c:pt>
                <c:pt idx="28">
                  <c:v>4673</c:v>
                </c:pt>
                <c:pt idx="29">
                  <c:v>4554</c:v>
                </c:pt>
              </c:numCache>
            </c:numRef>
          </c:val>
          <c:extLst>
            <c:ext xmlns:c16="http://schemas.microsoft.com/office/drawing/2014/chart" uri="{C3380CC4-5D6E-409C-BE32-E72D297353CC}">
              <c16:uniqueId val="{00000006-B783-4245-B52B-4334C72F70AD}"/>
            </c:ext>
          </c:extLst>
        </c:ser>
        <c:dLbls>
          <c:showLegendKey val="0"/>
          <c:showVal val="0"/>
          <c:showCatName val="0"/>
          <c:showSerName val="0"/>
          <c:showPercent val="0"/>
          <c:showBubbleSize val="0"/>
        </c:dLbls>
        <c:gapWidth val="35"/>
        <c:overlap val="100"/>
        <c:axId val="2093700896"/>
        <c:axId val="2091086096"/>
      </c:barChart>
      <c:catAx>
        <c:axId val="2093700896"/>
        <c:scaling>
          <c:orientation val="minMax"/>
        </c:scaling>
        <c:delete val="0"/>
        <c:axPos val="b"/>
        <c:numFmt formatCode="General" sourceLinked="1"/>
        <c:majorTickMark val="out"/>
        <c:minorTickMark val="none"/>
        <c:tickLblPos val="nextTo"/>
        <c:spPr>
          <a:ln>
            <a:solidFill>
              <a:schemeClr val="bg2"/>
            </a:solidFill>
          </a:ln>
        </c:spPr>
        <c:txPr>
          <a:bodyPr rot="-2700000"/>
          <a:lstStyle/>
          <a:p>
            <a:pPr>
              <a:defRPr sz="1500" b="1">
                <a:solidFill>
                  <a:schemeClr val="tx1"/>
                </a:solidFill>
              </a:defRPr>
            </a:pPr>
            <a:endParaRPr lang="fr-FR"/>
          </a:p>
        </c:txPr>
        <c:crossAx val="2091086096"/>
        <c:crosses val="autoZero"/>
        <c:auto val="1"/>
        <c:lblAlgn val="ctr"/>
        <c:lblOffset val="100"/>
        <c:tickLblSkip val="1"/>
        <c:noMultiLvlLbl val="0"/>
      </c:catAx>
      <c:valAx>
        <c:axId val="2091086096"/>
        <c:scaling>
          <c:orientation val="minMax"/>
          <c:max val="5000"/>
          <c:min val="0"/>
        </c:scaling>
        <c:delete val="0"/>
        <c:axPos val="l"/>
        <c:majorGridlines>
          <c:spPr>
            <a:ln>
              <a:solidFill>
                <a:schemeClr val="tx1"/>
              </a:solidFill>
              <a:prstDash val="sysDash"/>
            </a:ln>
          </c:spPr>
        </c:majorGridlines>
        <c:title>
          <c:tx>
            <c:rich>
              <a:bodyPr rot="-5400000" vert="horz"/>
              <a:lstStyle/>
              <a:p>
                <a:pPr>
                  <a:defRPr sz="1700">
                    <a:solidFill>
                      <a:schemeClr val="tx1"/>
                    </a:solidFill>
                  </a:defRPr>
                </a:pPr>
                <a:r>
                  <a:rPr lang="en-US" sz="1700" dirty="0">
                    <a:solidFill>
                      <a:schemeClr val="tx1"/>
                    </a:solidFill>
                  </a:rPr>
                  <a:t>Number of Transplants</a:t>
                </a:r>
              </a:p>
            </c:rich>
          </c:tx>
          <c:layout>
            <c:manualLayout>
              <c:xMode val="edge"/>
              <c:yMode val="edge"/>
              <c:x val="1.4492753623188399E-3"/>
              <c:y val="0.159709904682967"/>
            </c:manualLayout>
          </c:layout>
          <c:overlay val="0"/>
        </c:title>
        <c:numFmt formatCode="General" sourceLinked="0"/>
        <c:majorTickMark val="out"/>
        <c:minorTickMark val="none"/>
        <c:tickLblPos val="nextTo"/>
        <c:spPr>
          <a:ln>
            <a:solidFill>
              <a:schemeClr val="bg2"/>
            </a:solidFill>
          </a:ln>
        </c:spPr>
        <c:txPr>
          <a:bodyPr/>
          <a:lstStyle/>
          <a:p>
            <a:pPr>
              <a:defRPr sz="1500" b="1">
                <a:solidFill>
                  <a:schemeClr val="tx1"/>
                </a:solidFill>
              </a:defRPr>
            </a:pPr>
            <a:endParaRPr lang="fr-FR"/>
          </a:p>
        </c:txPr>
        <c:crossAx val="2093700896"/>
        <c:crosses val="autoZero"/>
        <c:crossBetween val="between"/>
        <c:majorUnit val="500"/>
      </c:valAx>
      <c:spPr>
        <a:noFill/>
        <a:ln>
          <a:solidFill>
            <a:schemeClr val="bg2"/>
          </a:solidFill>
        </a:ln>
      </c:spPr>
    </c:plotArea>
    <c:legend>
      <c:legendPos val="l"/>
      <c:legendEntry>
        <c:idx val="0"/>
        <c:delete val="1"/>
      </c:legendEntry>
      <c:layout>
        <c:manualLayout>
          <c:xMode val="edge"/>
          <c:yMode val="edge"/>
          <c:x val="0.132743362831858"/>
          <c:y val="7.0441819772528405E-2"/>
          <c:w val="0.26414303300582997"/>
          <c:h val="0.19817792512778001"/>
        </c:manualLayout>
      </c:layout>
      <c:overlay val="1"/>
      <c:spPr>
        <a:solidFill>
          <a:schemeClr val="tx1"/>
        </a:solidFill>
        <a:ln>
          <a:solidFill>
            <a:schemeClr val="bg2"/>
          </a:solidFill>
        </a:ln>
      </c:spPr>
      <c:txPr>
        <a:bodyPr/>
        <a:lstStyle/>
        <a:p>
          <a:pPr>
            <a:defRPr sz="1500" b="1">
              <a:solidFill>
                <a:schemeClr val="bg2"/>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3FAA4-9F98-42B1-A73D-49EB42480D1F}" type="doc">
      <dgm:prSet loTypeId="urn:microsoft.com/office/officeart/2005/8/layout/arrow2" loCatId="process" qsTypeId="urn:microsoft.com/office/officeart/2005/8/quickstyle/simple1" qsCatId="simple" csTypeId="urn:microsoft.com/office/officeart/2005/8/colors/accent6_2" csCatId="accent6" phldr="1"/>
      <dgm:spPr/>
    </dgm:pt>
    <dgm:pt modelId="{DE00C53F-EC5F-46CC-89C7-FC05FE7E9207}">
      <dgm:prSet phldrT="[Texte]" custT="1"/>
      <dgm:spPr/>
      <dgm:t>
        <a:bodyPr/>
        <a:lstStyle/>
        <a:p>
          <a:pPr algn="ctr"/>
          <a:r>
            <a:rPr lang="fr-FR" sz="1400" b="1" dirty="0" err="1"/>
            <a:t>plasmatic</a:t>
          </a:r>
          <a:r>
            <a:rPr lang="fr-FR" sz="1400" b="1" dirty="0"/>
            <a:t> MMP9 </a:t>
          </a:r>
          <a:r>
            <a:rPr lang="fr-FR" sz="1400" b="1" dirty="0" err="1"/>
            <a:t>level</a:t>
          </a:r>
          <a:endParaRPr lang="fr-FR" sz="1400" b="1" dirty="0"/>
        </a:p>
      </dgm:t>
    </dgm:pt>
    <dgm:pt modelId="{F62174CE-2C42-4A0C-BEE1-7F35D2E74B4F}" type="parTrans" cxnId="{DFEAF89D-5BD7-4B04-985D-B13B29B45EBE}">
      <dgm:prSet/>
      <dgm:spPr/>
      <dgm:t>
        <a:bodyPr/>
        <a:lstStyle/>
        <a:p>
          <a:endParaRPr lang="fr-FR"/>
        </a:p>
      </dgm:t>
    </dgm:pt>
    <dgm:pt modelId="{79183657-682F-45F1-8AE5-4655F4D9442F}" type="sibTrans" cxnId="{DFEAF89D-5BD7-4B04-985D-B13B29B45EBE}">
      <dgm:prSet/>
      <dgm:spPr/>
      <dgm:t>
        <a:bodyPr/>
        <a:lstStyle/>
        <a:p>
          <a:endParaRPr lang="fr-FR"/>
        </a:p>
      </dgm:t>
    </dgm:pt>
    <dgm:pt modelId="{C68AEFB7-0E07-4C30-A460-9A3C546A139B}">
      <dgm:prSet phldrT="[Texte]" custT="1"/>
      <dgm:spPr/>
      <dgm:t>
        <a:bodyPr/>
        <a:lstStyle/>
        <a:p>
          <a:pPr algn="ctr"/>
          <a:r>
            <a:rPr lang="fr-FR" sz="1400" b="1" dirty="0" err="1"/>
            <a:t>whole</a:t>
          </a:r>
          <a:r>
            <a:rPr lang="fr-FR" sz="1400" b="1" dirty="0"/>
            <a:t> </a:t>
          </a:r>
          <a:r>
            <a:rPr lang="fr-FR" sz="1400" b="1" dirty="0" err="1"/>
            <a:t>blood</a:t>
          </a:r>
          <a:r>
            <a:rPr lang="fr-FR" sz="1400" b="1" dirty="0"/>
            <a:t> </a:t>
          </a:r>
          <a:r>
            <a:rPr lang="fr-FR" sz="1400" b="1" dirty="0" err="1"/>
            <a:t>gene</a:t>
          </a:r>
          <a:r>
            <a:rPr lang="fr-FR" sz="1400" b="1" dirty="0"/>
            <a:t> expression</a:t>
          </a:r>
        </a:p>
      </dgm:t>
    </dgm:pt>
    <dgm:pt modelId="{460321FE-555B-426B-9CA1-D20D8F646363}" type="parTrans" cxnId="{28A96E08-2038-4641-AD97-31FAD4196B31}">
      <dgm:prSet/>
      <dgm:spPr/>
      <dgm:t>
        <a:bodyPr/>
        <a:lstStyle/>
        <a:p>
          <a:endParaRPr lang="fr-FR"/>
        </a:p>
      </dgm:t>
    </dgm:pt>
    <dgm:pt modelId="{92FC2A7C-806C-43B5-8607-CC6FFC972C46}" type="sibTrans" cxnId="{28A96E08-2038-4641-AD97-31FAD4196B31}">
      <dgm:prSet/>
      <dgm:spPr/>
      <dgm:t>
        <a:bodyPr/>
        <a:lstStyle/>
        <a:p>
          <a:endParaRPr lang="fr-FR"/>
        </a:p>
      </dgm:t>
    </dgm:pt>
    <dgm:pt modelId="{F1194185-C285-4ED0-AB88-72645EDC228A}">
      <dgm:prSet phldrT="[Texte]" custT="1"/>
      <dgm:spPr/>
      <dgm:t>
        <a:bodyPr/>
        <a:lstStyle/>
        <a:p>
          <a:r>
            <a:rPr lang="fr-FR" sz="1400" b="1" dirty="0" err="1"/>
            <a:t>blood</a:t>
          </a:r>
          <a:r>
            <a:rPr lang="fr-FR" sz="1400" b="1" dirty="0"/>
            <a:t> immune </a:t>
          </a:r>
          <a:r>
            <a:rPr lang="fr-FR" sz="1400" b="1" dirty="0" err="1"/>
            <a:t>cell</a:t>
          </a:r>
          <a:r>
            <a:rPr lang="fr-FR" sz="1400" b="1" dirty="0"/>
            <a:t> </a:t>
          </a:r>
          <a:r>
            <a:rPr lang="fr-FR" sz="1400" b="1" dirty="0" err="1"/>
            <a:t>phenotype</a:t>
          </a:r>
          <a:endParaRPr lang="fr-FR" sz="1400" b="1" dirty="0"/>
        </a:p>
      </dgm:t>
    </dgm:pt>
    <dgm:pt modelId="{15BA4B38-CAE7-4D8B-90C6-8E2874DCE25E}" type="parTrans" cxnId="{960287A1-1B3E-492A-A7E7-7EE012FE591B}">
      <dgm:prSet/>
      <dgm:spPr/>
      <dgm:t>
        <a:bodyPr/>
        <a:lstStyle/>
        <a:p>
          <a:endParaRPr lang="fr-FR"/>
        </a:p>
      </dgm:t>
    </dgm:pt>
    <dgm:pt modelId="{B769099F-E160-44D4-98C3-EA76FC46F7D6}" type="sibTrans" cxnId="{960287A1-1B3E-492A-A7E7-7EE012FE591B}">
      <dgm:prSet/>
      <dgm:spPr/>
      <dgm:t>
        <a:bodyPr/>
        <a:lstStyle/>
        <a:p>
          <a:endParaRPr lang="fr-FR"/>
        </a:p>
      </dgm:t>
    </dgm:pt>
    <dgm:pt modelId="{CD85C985-5D38-4233-949C-3730CE8F15CA}" type="pres">
      <dgm:prSet presAssocID="{C193FAA4-9F98-42B1-A73D-49EB42480D1F}" presName="arrowDiagram" presStyleCnt="0">
        <dgm:presLayoutVars>
          <dgm:chMax val="5"/>
          <dgm:dir/>
          <dgm:resizeHandles val="exact"/>
        </dgm:presLayoutVars>
      </dgm:prSet>
      <dgm:spPr/>
    </dgm:pt>
    <dgm:pt modelId="{FE47610E-E208-467B-906C-5BB1F185A4D4}" type="pres">
      <dgm:prSet presAssocID="{C193FAA4-9F98-42B1-A73D-49EB42480D1F}" presName="arrow" presStyleLbl="bgShp" presStyleIdx="0" presStyleCnt="1" custAng="868756" custScaleX="127192" custScaleY="90599" custLinFactNeighborX="-10498" custLinFactNeighborY="0"/>
      <dgm:spPr>
        <a:solidFill>
          <a:schemeClr val="accent6">
            <a:lumMod val="60000"/>
            <a:lumOff val="40000"/>
          </a:schemeClr>
        </a:solidFill>
      </dgm:spPr>
    </dgm:pt>
    <dgm:pt modelId="{C3F1BD62-0343-48CB-A95E-4153A83EA791}" type="pres">
      <dgm:prSet presAssocID="{C193FAA4-9F98-42B1-A73D-49EB42480D1F}" presName="arrowDiagram3" presStyleCnt="0"/>
      <dgm:spPr/>
    </dgm:pt>
    <dgm:pt modelId="{E57ED2CB-E53E-4D14-A429-18214F278B51}" type="pres">
      <dgm:prSet presAssocID="{DE00C53F-EC5F-46CC-89C7-FC05FE7E9207}" presName="bullet3a" presStyleLbl="node1" presStyleIdx="0" presStyleCnt="3" custScaleX="378694" custScaleY="378694" custLinFactX="-86171" custLinFactY="-300000" custLinFactNeighborX="-100000" custLinFactNeighborY="-327610"/>
      <dgm:spPr/>
    </dgm:pt>
    <dgm:pt modelId="{792415AB-B305-4FA8-B8A0-03E3C2E7B192}" type="pres">
      <dgm:prSet presAssocID="{DE00C53F-EC5F-46CC-89C7-FC05FE7E9207}" presName="textBox3a" presStyleLbl="revTx" presStyleIdx="0" presStyleCnt="3" custScaleX="138580" custScaleY="77917" custLinFactNeighborX="-94979" custLinFactNeighborY="-59917">
        <dgm:presLayoutVars>
          <dgm:bulletEnabled val="1"/>
        </dgm:presLayoutVars>
      </dgm:prSet>
      <dgm:spPr/>
      <dgm:t>
        <a:bodyPr/>
        <a:lstStyle/>
        <a:p>
          <a:endParaRPr lang="fr-FR"/>
        </a:p>
      </dgm:t>
    </dgm:pt>
    <dgm:pt modelId="{70253F12-413A-44C3-951E-FF5E8732BD05}" type="pres">
      <dgm:prSet presAssocID="{C68AEFB7-0E07-4C30-A460-9A3C546A139B}" presName="bullet3b" presStyleLbl="node1" presStyleIdx="1" presStyleCnt="3" custScaleX="209490" custScaleY="209490" custLinFactNeighborX="5351" custLinFactNeighborY="-75278"/>
      <dgm:spPr/>
    </dgm:pt>
    <dgm:pt modelId="{C08CCC4F-367E-405F-A0AC-796F5CB0C37B}" type="pres">
      <dgm:prSet presAssocID="{C68AEFB7-0E07-4C30-A460-9A3C546A139B}" presName="textBox3b" presStyleLbl="revTx" presStyleIdx="1" presStyleCnt="3" custScaleX="148703" custScaleY="50224" custLinFactNeighborX="-56179" custLinFactNeighborY="-5467">
        <dgm:presLayoutVars>
          <dgm:bulletEnabled val="1"/>
        </dgm:presLayoutVars>
      </dgm:prSet>
      <dgm:spPr/>
      <dgm:t>
        <a:bodyPr/>
        <a:lstStyle/>
        <a:p>
          <a:endParaRPr lang="fr-FR"/>
        </a:p>
      </dgm:t>
    </dgm:pt>
    <dgm:pt modelId="{35F9FA14-30B7-4297-A831-9C0FA149A96F}" type="pres">
      <dgm:prSet presAssocID="{F1194185-C285-4ED0-AB88-72645EDC228A}" presName="bullet3c" presStyleLbl="node1" presStyleIdx="2" presStyleCnt="3" custScaleX="151478" custScaleY="151478" custLinFactY="7176" custLinFactNeighborX="9426" custLinFactNeighborY="100000"/>
      <dgm:spPr/>
    </dgm:pt>
    <dgm:pt modelId="{8BFB80C6-1C23-48EE-97C3-48525C1A16B1}" type="pres">
      <dgm:prSet presAssocID="{F1194185-C285-4ED0-AB88-72645EDC228A}" presName="textBox3c" presStyleLbl="revTx" presStyleIdx="2" presStyleCnt="3" custScaleX="138815" custScaleY="43885" custLinFactNeighborX="-17166" custLinFactNeighborY="7837">
        <dgm:presLayoutVars>
          <dgm:bulletEnabled val="1"/>
        </dgm:presLayoutVars>
      </dgm:prSet>
      <dgm:spPr/>
      <dgm:t>
        <a:bodyPr/>
        <a:lstStyle/>
        <a:p>
          <a:endParaRPr lang="fr-FR"/>
        </a:p>
      </dgm:t>
    </dgm:pt>
  </dgm:ptLst>
  <dgm:cxnLst>
    <dgm:cxn modelId="{DFEAF89D-5BD7-4B04-985D-B13B29B45EBE}" srcId="{C193FAA4-9F98-42B1-A73D-49EB42480D1F}" destId="{DE00C53F-EC5F-46CC-89C7-FC05FE7E9207}" srcOrd="0" destOrd="0" parTransId="{F62174CE-2C42-4A0C-BEE1-7F35D2E74B4F}" sibTransId="{79183657-682F-45F1-8AE5-4655F4D9442F}"/>
    <dgm:cxn modelId="{7FBFF6A1-90F9-4D68-9F4D-1B0AB1BBB0D2}" type="presOf" srcId="{F1194185-C285-4ED0-AB88-72645EDC228A}" destId="{8BFB80C6-1C23-48EE-97C3-48525C1A16B1}" srcOrd="0" destOrd="0" presId="urn:microsoft.com/office/officeart/2005/8/layout/arrow2"/>
    <dgm:cxn modelId="{960287A1-1B3E-492A-A7E7-7EE012FE591B}" srcId="{C193FAA4-9F98-42B1-A73D-49EB42480D1F}" destId="{F1194185-C285-4ED0-AB88-72645EDC228A}" srcOrd="2" destOrd="0" parTransId="{15BA4B38-CAE7-4D8B-90C6-8E2874DCE25E}" sibTransId="{B769099F-E160-44D4-98C3-EA76FC46F7D6}"/>
    <dgm:cxn modelId="{28A96E08-2038-4641-AD97-31FAD4196B31}" srcId="{C193FAA4-9F98-42B1-A73D-49EB42480D1F}" destId="{C68AEFB7-0E07-4C30-A460-9A3C546A139B}" srcOrd="1" destOrd="0" parTransId="{460321FE-555B-426B-9CA1-D20D8F646363}" sibTransId="{92FC2A7C-806C-43B5-8607-CC6FFC972C46}"/>
    <dgm:cxn modelId="{A85986EC-0B2B-49B1-83AA-A03E77061816}" type="presOf" srcId="{C193FAA4-9F98-42B1-A73D-49EB42480D1F}" destId="{CD85C985-5D38-4233-949C-3730CE8F15CA}" srcOrd="0" destOrd="0" presId="urn:microsoft.com/office/officeart/2005/8/layout/arrow2"/>
    <dgm:cxn modelId="{1BDDA3A5-CCB8-49F5-B1D9-95B3076110A7}" type="presOf" srcId="{DE00C53F-EC5F-46CC-89C7-FC05FE7E9207}" destId="{792415AB-B305-4FA8-B8A0-03E3C2E7B192}" srcOrd="0" destOrd="0" presId="urn:microsoft.com/office/officeart/2005/8/layout/arrow2"/>
    <dgm:cxn modelId="{48AD5D75-B2C5-452C-B233-774785DF43FD}" type="presOf" srcId="{C68AEFB7-0E07-4C30-A460-9A3C546A139B}" destId="{C08CCC4F-367E-405F-A0AC-796F5CB0C37B}" srcOrd="0" destOrd="0" presId="urn:microsoft.com/office/officeart/2005/8/layout/arrow2"/>
    <dgm:cxn modelId="{D1C907A4-37DD-4924-899B-A5ECA94299A5}" type="presParOf" srcId="{CD85C985-5D38-4233-949C-3730CE8F15CA}" destId="{FE47610E-E208-467B-906C-5BB1F185A4D4}" srcOrd="0" destOrd="0" presId="urn:microsoft.com/office/officeart/2005/8/layout/arrow2"/>
    <dgm:cxn modelId="{BE0614E5-CE28-4299-B41B-2EFB4825D3B4}" type="presParOf" srcId="{CD85C985-5D38-4233-949C-3730CE8F15CA}" destId="{C3F1BD62-0343-48CB-A95E-4153A83EA791}" srcOrd="1" destOrd="0" presId="urn:microsoft.com/office/officeart/2005/8/layout/arrow2"/>
    <dgm:cxn modelId="{728AE41A-692A-47BB-8A00-DB31CE5CC3A3}" type="presParOf" srcId="{C3F1BD62-0343-48CB-A95E-4153A83EA791}" destId="{E57ED2CB-E53E-4D14-A429-18214F278B51}" srcOrd="0" destOrd="0" presId="urn:microsoft.com/office/officeart/2005/8/layout/arrow2"/>
    <dgm:cxn modelId="{26398DE2-E49A-4BCC-895B-44317A498636}" type="presParOf" srcId="{C3F1BD62-0343-48CB-A95E-4153A83EA791}" destId="{792415AB-B305-4FA8-B8A0-03E3C2E7B192}" srcOrd="1" destOrd="0" presId="urn:microsoft.com/office/officeart/2005/8/layout/arrow2"/>
    <dgm:cxn modelId="{BD041FAE-7677-4D26-88FD-0A56FE8CF98A}" type="presParOf" srcId="{C3F1BD62-0343-48CB-A95E-4153A83EA791}" destId="{70253F12-413A-44C3-951E-FF5E8732BD05}" srcOrd="2" destOrd="0" presId="urn:microsoft.com/office/officeart/2005/8/layout/arrow2"/>
    <dgm:cxn modelId="{5C3DD09A-124E-4CDB-8F3D-20624F0E1DF5}" type="presParOf" srcId="{C3F1BD62-0343-48CB-A95E-4153A83EA791}" destId="{C08CCC4F-367E-405F-A0AC-796F5CB0C37B}" srcOrd="3" destOrd="0" presId="urn:microsoft.com/office/officeart/2005/8/layout/arrow2"/>
    <dgm:cxn modelId="{88543083-BDFC-49FF-88A6-542D24C02DD6}" type="presParOf" srcId="{C3F1BD62-0343-48CB-A95E-4153A83EA791}" destId="{35F9FA14-30B7-4297-A831-9C0FA149A96F}" srcOrd="4" destOrd="0" presId="urn:microsoft.com/office/officeart/2005/8/layout/arrow2"/>
    <dgm:cxn modelId="{80D92DB8-036F-4426-8FAC-1FCDA15F1614}" type="presParOf" srcId="{C3F1BD62-0343-48CB-A95E-4153A83EA791}" destId="{8BFB80C6-1C23-48EE-97C3-48525C1A16B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3FAA4-9F98-42B1-A73D-49EB42480D1F}" type="doc">
      <dgm:prSet loTypeId="urn:microsoft.com/office/officeart/2005/8/layout/arrow2" loCatId="process" qsTypeId="urn:microsoft.com/office/officeart/2005/8/quickstyle/simple1" qsCatId="simple" csTypeId="urn:microsoft.com/office/officeart/2005/8/colors/accent6_2" csCatId="accent6" phldr="1"/>
      <dgm:spPr/>
    </dgm:pt>
    <dgm:pt modelId="{DE00C53F-EC5F-46CC-89C7-FC05FE7E9207}">
      <dgm:prSet phldrT="[Texte]" custT="1"/>
      <dgm:spPr/>
      <dgm:t>
        <a:bodyPr/>
        <a:lstStyle/>
        <a:p>
          <a:pPr algn="ctr"/>
          <a:r>
            <a:rPr lang="fr-FR" sz="1400" b="1" dirty="0" err="1"/>
            <a:t>plasmatic</a:t>
          </a:r>
          <a:r>
            <a:rPr lang="fr-FR" sz="1400" b="1" dirty="0"/>
            <a:t> MMP9 </a:t>
          </a:r>
          <a:r>
            <a:rPr lang="fr-FR" sz="1400" b="1" dirty="0" err="1"/>
            <a:t>level</a:t>
          </a:r>
          <a:endParaRPr lang="fr-FR" sz="1400" b="1" dirty="0"/>
        </a:p>
      </dgm:t>
    </dgm:pt>
    <dgm:pt modelId="{F62174CE-2C42-4A0C-BEE1-7F35D2E74B4F}" type="parTrans" cxnId="{DFEAF89D-5BD7-4B04-985D-B13B29B45EBE}">
      <dgm:prSet/>
      <dgm:spPr/>
      <dgm:t>
        <a:bodyPr/>
        <a:lstStyle/>
        <a:p>
          <a:endParaRPr lang="fr-FR"/>
        </a:p>
      </dgm:t>
    </dgm:pt>
    <dgm:pt modelId="{79183657-682F-45F1-8AE5-4655F4D9442F}" type="sibTrans" cxnId="{DFEAF89D-5BD7-4B04-985D-B13B29B45EBE}">
      <dgm:prSet/>
      <dgm:spPr/>
      <dgm:t>
        <a:bodyPr/>
        <a:lstStyle/>
        <a:p>
          <a:endParaRPr lang="fr-FR"/>
        </a:p>
      </dgm:t>
    </dgm:pt>
    <dgm:pt modelId="{C68AEFB7-0E07-4C30-A460-9A3C546A139B}">
      <dgm:prSet phldrT="[Texte]" custT="1"/>
      <dgm:spPr/>
      <dgm:t>
        <a:bodyPr/>
        <a:lstStyle/>
        <a:p>
          <a:pPr algn="ctr"/>
          <a:r>
            <a:rPr lang="fr-FR" sz="1400" b="1" dirty="0" err="1"/>
            <a:t>whole</a:t>
          </a:r>
          <a:r>
            <a:rPr lang="fr-FR" sz="1400" b="1" dirty="0"/>
            <a:t> </a:t>
          </a:r>
          <a:r>
            <a:rPr lang="fr-FR" sz="1400" b="1" dirty="0" err="1"/>
            <a:t>blood</a:t>
          </a:r>
          <a:r>
            <a:rPr lang="fr-FR" sz="1400" b="1" dirty="0"/>
            <a:t> </a:t>
          </a:r>
          <a:r>
            <a:rPr lang="fr-FR" sz="1400" b="1" dirty="0" err="1"/>
            <a:t>gene</a:t>
          </a:r>
          <a:r>
            <a:rPr lang="fr-FR" sz="1400" b="1" dirty="0"/>
            <a:t> expression</a:t>
          </a:r>
        </a:p>
      </dgm:t>
    </dgm:pt>
    <dgm:pt modelId="{460321FE-555B-426B-9CA1-D20D8F646363}" type="parTrans" cxnId="{28A96E08-2038-4641-AD97-31FAD4196B31}">
      <dgm:prSet/>
      <dgm:spPr/>
      <dgm:t>
        <a:bodyPr/>
        <a:lstStyle/>
        <a:p>
          <a:endParaRPr lang="fr-FR"/>
        </a:p>
      </dgm:t>
    </dgm:pt>
    <dgm:pt modelId="{92FC2A7C-806C-43B5-8607-CC6FFC972C46}" type="sibTrans" cxnId="{28A96E08-2038-4641-AD97-31FAD4196B31}">
      <dgm:prSet/>
      <dgm:spPr/>
      <dgm:t>
        <a:bodyPr/>
        <a:lstStyle/>
        <a:p>
          <a:endParaRPr lang="fr-FR"/>
        </a:p>
      </dgm:t>
    </dgm:pt>
    <dgm:pt modelId="{F1194185-C285-4ED0-AB88-72645EDC228A}">
      <dgm:prSet phldrT="[Texte]" custT="1"/>
      <dgm:spPr/>
      <dgm:t>
        <a:bodyPr/>
        <a:lstStyle/>
        <a:p>
          <a:r>
            <a:rPr lang="fr-FR" sz="1400" b="1" dirty="0" err="1"/>
            <a:t>blood</a:t>
          </a:r>
          <a:r>
            <a:rPr lang="fr-FR" sz="1400" b="1" dirty="0"/>
            <a:t> immune </a:t>
          </a:r>
          <a:r>
            <a:rPr lang="fr-FR" sz="1400" b="1" dirty="0" err="1"/>
            <a:t>cell</a:t>
          </a:r>
          <a:r>
            <a:rPr lang="fr-FR" sz="1400" b="1" dirty="0"/>
            <a:t> </a:t>
          </a:r>
          <a:r>
            <a:rPr lang="fr-FR" sz="1400" b="1" dirty="0" err="1"/>
            <a:t>phenotype</a:t>
          </a:r>
          <a:endParaRPr lang="fr-FR" sz="1400" b="1" dirty="0"/>
        </a:p>
      </dgm:t>
    </dgm:pt>
    <dgm:pt modelId="{15BA4B38-CAE7-4D8B-90C6-8E2874DCE25E}" type="parTrans" cxnId="{960287A1-1B3E-492A-A7E7-7EE012FE591B}">
      <dgm:prSet/>
      <dgm:spPr/>
      <dgm:t>
        <a:bodyPr/>
        <a:lstStyle/>
        <a:p>
          <a:endParaRPr lang="fr-FR"/>
        </a:p>
      </dgm:t>
    </dgm:pt>
    <dgm:pt modelId="{B769099F-E160-44D4-98C3-EA76FC46F7D6}" type="sibTrans" cxnId="{960287A1-1B3E-492A-A7E7-7EE012FE591B}">
      <dgm:prSet/>
      <dgm:spPr/>
      <dgm:t>
        <a:bodyPr/>
        <a:lstStyle/>
        <a:p>
          <a:endParaRPr lang="fr-FR"/>
        </a:p>
      </dgm:t>
    </dgm:pt>
    <dgm:pt modelId="{CD85C985-5D38-4233-949C-3730CE8F15CA}" type="pres">
      <dgm:prSet presAssocID="{C193FAA4-9F98-42B1-A73D-49EB42480D1F}" presName="arrowDiagram" presStyleCnt="0">
        <dgm:presLayoutVars>
          <dgm:chMax val="5"/>
          <dgm:dir/>
          <dgm:resizeHandles val="exact"/>
        </dgm:presLayoutVars>
      </dgm:prSet>
      <dgm:spPr/>
    </dgm:pt>
    <dgm:pt modelId="{FE47610E-E208-467B-906C-5BB1F185A4D4}" type="pres">
      <dgm:prSet presAssocID="{C193FAA4-9F98-42B1-A73D-49EB42480D1F}" presName="arrow" presStyleLbl="bgShp" presStyleIdx="0" presStyleCnt="1" custAng="868756" custScaleX="127192" custScaleY="90599" custLinFactNeighborX="-10498" custLinFactNeighborY="0"/>
      <dgm:spPr>
        <a:solidFill>
          <a:schemeClr val="accent6">
            <a:lumMod val="60000"/>
            <a:lumOff val="40000"/>
          </a:schemeClr>
        </a:solidFill>
      </dgm:spPr>
    </dgm:pt>
    <dgm:pt modelId="{C3F1BD62-0343-48CB-A95E-4153A83EA791}" type="pres">
      <dgm:prSet presAssocID="{C193FAA4-9F98-42B1-A73D-49EB42480D1F}" presName="arrowDiagram3" presStyleCnt="0"/>
      <dgm:spPr/>
    </dgm:pt>
    <dgm:pt modelId="{E57ED2CB-E53E-4D14-A429-18214F278B51}" type="pres">
      <dgm:prSet presAssocID="{DE00C53F-EC5F-46CC-89C7-FC05FE7E9207}" presName="bullet3a" presStyleLbl="node1" presStyleIdx="0" presStyleCnt="3" custScaleX="378694" custScaleY="378694" custLinFactX="-86171" custLinFactY="-300000" custLinFactNeighborX="-100000" custLinFactNeighborY="-327610"/>
      <dgm:spPr/>
    </dgm:pt>
    <dgm:pt modelId="{792415AB-B305-4FA8-B8A0-03E3C2E7B192}" type="pres">
      <dgm:prSet presAssocID="{DE00C53F-EC5F-46CC-89C7-FC05FE7E9207}" presName="textBox3a" presStyleLbl="revTx" presStyleIdx="0" presStyleCnt="3" custScaleX="138580" custScaleY="77917" custLinFactNeighborX="-94979" custLinFactNeighborY="-59917">
        <dgm:presLayoutVars>
          <dgm:bulletEnabled val="1"/>
        </dgm:presLayoutVars>
      </dgm:prSet>
      <dgm:spPr/>
      <dgm:t>
        <a:bodyPr/>
        <a:lstStyle/>
        <a:p>
          <a:endParaRPr lang="fr-FR"/>
        </a:p>
      </dgm:t>
    </dgm:pt>
    <dgm:pt modelId="{70253F12-413A-44C3-951E-FF5E8732BD05}" type="pres">
      <dgm:prSet presAssocID="{C68AEFB7-0E07-4C30-A460-9A3C546A139B}" presName="bullet3b" presStyleLbl="node1" presStyleIdx="1" presStyleCnt="3" custScaleX="209490" custScaleY="209490" custLinFactNeighborX="5351" custLinFactNeighborY="-75278"/>
      <dgm:spPr/>
    </dgm:pt>
    <dgm:pt modelId="{C08CCC4F-367E-405F-A0AC-796F5CB0C37B}" type="pres">
      <dgm:prSet presAssocID="{C68AEFB7-0E07-4C30-A460-9A3C546A139B}" presName="textBox3b" presStyleLbl="revTx" presStyleIdx="1" presStyleCnt="3" custScaleX="148703" custScaleY="50224" custLinFactNeighborX="-56179" custLinFactNeighborY="-5467">
        <dgm:presLayoutVars>
          <dgm:bulletEnabled val="1"/>
        </dgm:presLayoutVars>
      </dgm:prSet>
      <dgm:spPr/>
      <dgm:t>
        <a:bodyPr/>
        <a:lstStyle/>
        <a:p>
          <a:endParaRPr lang="fr-FR"/>
        </a:p>
      </dgm:t>
    </dgm:pt>
    <dgm:pt modelId="{35F9FA14-30B7-4297-A831-9C0FA149A96F}" type="pres">
      <dgm:prSet presAssocID="{F1194185-C285-4ED0-AB88-72645EDC228A}" presName="bullet3c" presStyleLbl="node1" presStyleIdx="2" presStyleCnt="3" custScaleX="151478" custScaleY="151478" custLinFactY="7176" custLinFactNeighborX="9426" custLinFactNeighborY="100000"/>
      <dgm:spPr/>
    </dgm:pt>
    <dgm:pt modelId="{8BFB80C6-1C23-48EE-97C3-48525C1A16B1}" type="pres">
      <dgm:prSet presAssocID="{F1194185-C285-4ED0-AB88-72645EDC228A}" presName="textBox3c" presStyleLbl="revTx" presStyleIdx="2" presStyleCnt="3" custScaleX="138815" custScaleY="43885" custLinFactNeighborX="-17166" custLinFactNeighborY="7837">
        <dgm:presLayoutVars>
          <dgm:bulletEnabled val="1"/>
        </dgm:presLayoutVars>
      </dgm:prSet>
      <dgm:spPr/>
      <dgm:t>
        <a:bodyPr/>
        <a:lstStyle/>
        <a:p>
          <a:endParaRPr lang="fr-FR"/>
        </a:p>
      </dgm:t>
    </dgm:pt>
  </dgm:ptLst>
  <dgm:cxnLst>
    <dgm:cxn modelId="{DFEAF89D-5BD7-4B04-985D-B13B29B45EBE}" srcId="{C193FAA4-9F98-42B1-A73D-49EB42480D1F}" destId="{DE00C53F-EC5F-46CC-89C7-FC05FE7E9207}" srcOrd="0" destOrd="0" parTransId="{F62174CE-2C42-4A0C-BEE1-7F35D2E74B4F}" sibTransId="{79183657-682F-45F1-8AE5-4655F4D9442F}"/>
    <dgm:cxn modelId="{8087BBFF-2FC8-5041-B762-3CC5E3CA08B7}" type="presOf" srcId="{C193FAA4-9F98-42B1-A73D-49EB42480D1F}" destId="{CD85C985-5D38-4233-949C-3730CE8F15CA}" srcOrd="0" destOrd="0" presId="urn:microsoft.com/office/officeart/2005/8/layout/arrow2"/>
    <dgm:cxn modelId="{6DA3DD6B-05CC-5042-9DFF-C04839935CBD}" type="presOf" srcId="{F1194185-C285-4ED0-AB88-72645EDC228A}" destId="{8BFB80C6-1C23-48EE-97C3-48525C1A16B1}" srcOrd="0" destOrd="0" presId="urn:microsoft.com/office/officeart/2005/8/layout/arrow2"/>
    <dgm:cxn modelId="{106ACB54-DEBD-7548-8A6C-7F385F5232C6}" type="presOf" srcId="{C68AEFB7-0E07-4C30-A460-9A3C546A139B}" destId="{C08CCC4F-367E-405F-A0AC-796F5CB0C37B}" srcOrd="0" destOrd="0" presId="urn:microsoft.com/office/officeart/2005/8/layout/arrow2"/>
    <dgm:cxn modelId="{960287A1-1B3E-492A-A7E7-7EE012FE591B}" srcId="{C193FAA4-9F98-42B1-A73D-49EB42480D1F}" destId="{F1194185-C285-4ED0-AB88-72645EDC228A}" srcOrd="2" destOrd="0" parTransId="{15BA4B38-CAE7-4D8B-90C6-8E2874DCE25E}" sibTransId="{B769099F-E160-44D4-98C3-EA76FC46F7D6}"/>
    <dgm:cxn modelId="{28A96E08-2038-4641-AD97-31FAD4196B31}" srcId="{C193FAA4-9F98-42B1-A73D-49EB42480D1F}" destId="{C68AEFB7-0E07-4C30-A460-9A3C546A139B}" srcOrd="1" destOrd="0" parTransId="{460321FE-555B-426B-9CA1-D20D8F646363}" sibTransId="{92FC2A7C-806C-43B5-8607-CC6FFC972C46}"/>
    <dgm:cxn modelId="{A5775629-36D1-FF46-BF81-90D565C619DC}" type="presOf" srcId="{DE00C53F-EC5F-46CC-89C7-FC05FE7E9207}" destId="{792415AB-B305-4FA8-B8A0-03E3C2E7B192}" srcOrd="0" destOrd="0" presId="urn:microsoft.com/office/officeart/2005/8/layout/arrow2"/>
    <dgm:cxn modelId="{26F3F4C9-836C-BC49-9DDD-139135F7D725}" type="presParOf" srcId="{CD85C985-5D38-4233-949C-3730CE8F15CA}" destId="{FE47610E-E208-467B-906C-5BB1F185A4D4}" srcOrd="0" destOrd="0" presId="urn:microsoft.com/office/officeart/2005/8/layout/arrow2"/>
    <dgm:cxn modelId="{786B2C35-8C5A-404F-96C6-20C86EC07E05}" type="presParOf" srcId="{CD85C985-5D38-4233-949C-3730CE8F15CA}" destId="{C3F1BD62-0343-48CB-A95E-4153A83EA791}" srcOrd="1" destOrd="0" presId="urn:microsoft.com/office/officeart/2005/8/layout/arrow2"/>
    <dgm:cxn modelId="{3029392C-629E-3349-85F8-CF451D7EDE07}" type="presParOf" srcId="{C3F1BD62-0343-48CB-A95E-4153A83EA791}" destId="{E57ED2CB-E53E-4D14-A429-18214F278B51}" srcOrd="0" destOrd="0" presId="urn:microsoft.com/office/officeart/2005/8/layout/arrow2"/>
    <dgm:cxn modelId="{3BF5F201-760E-444F-B6DA-8FFD4346008B}" type="presParOf" srcId="{C3F1BD62-0343-48CB-A95E-4153A83EA791}" destId="{792415AB-B305-4FA8-B8A0-03E3C2E7B192}" srcOrd="1" destOrd="0" presId="urn:microsoft.com/office/officeart/2005/8/layout/arrow2"/>
    <dgm:cxn modelId="{625D8FDF-B938-4341-AF3E-B762D2877592}" type="presParOf" srcId="{C3F1BD62-0343-48CB-A95E-4153A83EA791}" destId="{70253F12-413A-44C3-951E-FF5E8732BD05}" srcOrd="2" destOrd="0" presId="urn:microsoft.com/office/officeart/2005/8/layout/arrow2"/>
    <dgm:cxn modelId="{A2B03B23-E13B-6C4F-8434-76980F4725E5}" type="presParOf" srcId="{C3F1BD62-0343-48CB-A95E-4153A83EA791}" destId="{C08CCC4F-367E-405F-A0AC-796F5CB0C37B}" srcOrd="3" destOrd="0" presId="urn:microsoft.com/office/officeart/2005/8/layout/arrow2"/>
    <dgm:cxn modelId="{1E991FDC-4A6B-FD4A-842D-96413E4EA28A}" type="presParOf" srcId="{C3F1BD62-0343-48CB-A95E-4153A83EA791}" destId="{35F9FA14-30B7-4297-A831-9C0FA149A96F}" srcOrd="4" destOrd="0" presId="urn:microsoft.com/office/officeart/2005/8/layout/arrow2"/>
    <dgm:cxn modelId="{73A100D0-19F4-B743-BAF7-79460915B872}" type="presParOf" srcId="{C3F1BD62-0343-48CB-A95E-4153A83EA791}" destId="{8BFB80C6-1C23-48EE-97C3-48525C1A16B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7610E-E208-467B-906C-5BB1F185A4D4}">
      <dsp:nvSpPr>
        <dsp:cNvPr id="0" name=""/>
        <dsp:cNvSpPr/>
      </dsp:nvSpPr>
      <dsp:spPr>
        <a:xfrm rot="868756">
          <a:off x="-365941" y="99182"/>
          <a:ext cx="5115491" cy="2277356"/>
        </a:xfrm>
        <a:prstGeom prst="swooshArrow">
          <a:avLst>
            <a:gd name="adj1" fmla="val 25000"/>
            <a:gd name="adj2" fmla="val 25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E57ED2CB-E53E-4D14-A429-18214F278B51}">
      <dsp:nvSpPr>
        <dsp:cNvPr id="0" name=""/>
        <dsp:cNvSpPr/>
      </dsp:nvSpPr>
      <dsp:spPr>
        <a:xfrm>
          <a:off x="717203" y="913964"/>
          <a:ext cx="395994" cy="39599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415AB-B305-4FA8-B8A0-03E3C2E7B192}">
      <dsp:nvSpPr>
        <dsp:cNvPr id="0" name=""/>
        <dsp:cNvSpPr/>
      </dsp:nvSpPr>
      <dsp:spPr>
        <a:xfrm>
          <a:off x="39068" y="1413188"/>
          <a:ext cx="1298625" cy="56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9" tIns="0" rIns="0" bIns="0" numCol="1" spcCol="1270" anchor="t" anchorCtr="0">
          <a:noAutofit/>
        </a:bodyPr>
        <a:lstStyle/>
        <a:p>
          <a:pPr lvl="0" algn="ctr" defTabSz="622300">
            <a:lnSpc>
              <a:spcPct val="90000"/>
            </a:lnSpc>
            <a:spcBef>
              <a:spcPct val="0"/>
            </a:spcBef>
            <a:spcAft>
              <a:spcPct val="35000"/>
            </a:spcAft>
          </a:pPr>
          <a:r>
            <a:rPr lang="fr-FR" sz="1400" b="1" kern="1200" dirty="0" err="1"/>
            <a:t>plasmatic</a:t>
          </a:r>
          <a:r>
            <a:rPr lang="fr-FR" sz="1400" b="1" kern="1200" dirty="0"/>
            <a:t> MMP9 </a:t>
          </a:r>
          <a:r>
            <a:rPr lang="fr-FR" sz="1400" b="1" kern="1200" dirty="0" err="1"/>
            <a:t>level</a:t>
          </a:r>
          <a:endParaRPr lang="fr-FR" sz="1400" b="1" kern="1200" dirty="0"/>
        </a:p>
      </dsp:txBody>
      <dsp:txXfrm>
        <a:off x="39068" y="1413188"/>
        <a:ext cx="1298625" cy="566027"/>
      </dsp:txXfrm>
    </dsp:sp>
    <dsp:sp modelId="{70253F12-413A-44C3-951E-FF5E8732BD05}">
      <dsp:nvSpPr>
        <dsp:cNvPr id="0" name=""/>
        <dsp:cNvSpPr/>
      </dsp:nvSpPr>
      <dsp:spPr>
        <a:xfrm>
          <a:off x="1887242" y="786966"/>
          <a:ext cx="395994" cy="39599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CCC4F-367E-405F-A0AC-796F5CB0C37B}">
      <dsp:nvSpPr>
        <dsp:cNvPr id="0" name=""/>
        <dsp:cNvSpPr/>
      </dsp:nvSpPr>
      <dsp:spPr>
        <a:xfrm>
          <a:off x="1297805" y="1392829"/>
          <a:ext cx="1435352" cy="68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62" tIns="0" rIns="0" bIns="0" numCol="1" spcCol="1270" anchor="t" anchorCtr="0">
          <a:noAutofit/>
        </a:bodyPr>
        <a:lstStyle/>
        <a:p>
          <a:pPr lvl="0" algn="ctr" defTabSz="622300">
            <a:lnSpc>
              <a:spcPct val="90000"/>
            </a:lnSpc>
            <a:spcBef>
              <a:spcPct val="0"/>
            </a:spcBef>
            <a:spcAft>
              <a:spcPct val="35000"/>
            </a:spcAft>
          </a:pPr>
          <a:r>
            <a:rPr lang="fr-FR" sz="1400" b="1" kern="1200" dirty="0" err="1"/>
            <a:t>whole</a:t>
          </a:r>
          <a:r>
            <a:rPr lang="fr-FR" sz="1400" b="1" kern="1200" dirty="0"/>
            <a:t> </a:t>
          </a:r>
          <a:r>
            <a:rPr lang="fr-FR" sz="1400" b="1" kern="1200" dirty="0" err="1"/>
            <a:t>blood</a:t>
          </a:r>
          <a:r>
            <a:rPr lang="fr-FR" sz="1400" b="1" kern="1200" dirty="0"/>
            <a:t> </a:t>
          </a:r>
          <a:r>
            <a:rPr lang="fr-FR" sz="1400" b="1" kern="1200" dirty="0" err="1"/>
            <a:t>gene</a:t>
          </a:r>
          <a:r>
            <a:rPr lang="fr-FR" sz="1400" b="1" kern="1200" dirty="0"/>
            <a:t> expression</a:t>
          </a:r>
        </a:p>
      </dsp:txBody>
      <dsp:txXfrm>
        <a:off x="1297805" y="1392829"/>
        <a:ext cx="1435352" cy="686780"/>
      </dsp:txXfrm>
    </dsp:sp>
    <dsp:sp modelId="{35F9FA14-30B7-4297-A831-9C0FA149A96F}">
      <dsp:nvSpPr>
        <dsp:cNvPr id="0" name=""/>
        <dsp:cNvSpPr/>
      </dsp:nvSpPr>
      <dsp:spPr>
        <a:xfrm>
          <a:off x="3048000" y="829879"/>
          <a:ext cx="395995" cy="39599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B80C6-1C23-48EE-97C3-48525C1A16B1}">
      <dsp:nvSpPr>
        <dsp:cNvPr id="0" name=""/>
        <dsp:cNvSpPr/>
      </dsp:nvSpPr>
      <dsp:spPr>
        <a:xfrm>
          <a:off x="2868331" y="1374772"/>
          <a:ext cx="1339908" cy="76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22" tIns="0" rIns="0" bIns="0" numCol="1" spcCol="1270" anchor="t" anchorCtr="0">
          <a:noAutofit/>
        </a:bodyPr>
        <a:lstStyle/>
        <a:p>
          <a:pPr lvl="0" algn="l" defTabSz="622300">
            <a:lnSpc>
              <a:spcPct val="90000"/>
            </a:lnSpc>
            <a:spcBef>
              <a:spcPct val="0"/>
            </a:spcBef>
            <a:spcAft>
              <a:spcPct val="35000"/>
            </a:spcAft>
          </a:pPr>
          <a:r>
            <a:rPr lang="fr-FR" sz="1400" b="1" kern="1200" dirty="0" err="1"/>
            <a:t>blood</a:t>
          </a:r>
          <a:r>
            <a:rPr lang="fr-FR" sz="1400" b="1" kern="1200" dirty="0"/>
            <a:t> immune </a:t>
          </a:r>
          <a:r>
            <a:rPr lang="fr-FR" sz="1400" b="1" kern="1200" dirty="0" err="1"/>
            <a:t>cell</a:t>
          </a:r>
          <a:r>
            <a:rPr lang="fr-FR" sz="1400" b="1" kern="1200" dirty="0"/>
            <a:t> </a:t>
          </a:r>
          <a:r>
            <a:rPr lang="fr-FR" sz="1400" b="1" kern="1200" dirty="0" err="1"/>
            <a:t>phenotype</a:t>
          </a:r>
          <a:endParaRPr lang="fr-FR" sz="1400" b="1" kern="1200" dirty="0"/>
        </a:p>
      </dsp:txBody>
      <dsp:txXfrm>
        <a:off x="2868331" y="1374772"/>
        <a:ext cx="1339908" cy="766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7610E-E208-467B-906C-5BB1F185A4D4}">
      <dsp:nvSpPr>
        <dsp:cNvPr id="0" name=""/>
        <dsp:cNvSpPr/>
      </dsp:nvSpPr>
      <dsp:spPr>
        <a:xfrm rot="868756">
          <a:off x="-365941" y="99182"/>
          <a:ext cx="5115491" cy="2277356"/>
        </a:xfrm>
        <a:prstGeom prst="swooshArrow">
          <a:avLst>
            <a:gd name="adj1" fmla="val 25000"/>
            <a:gd name="adj2" fmla="val 25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E57ED2CB-E53E-4D14-A429-18214F278B51}">
      <dsp:nvSpPr>
        <dsp:cNvPr id="0" name=""/>
        <dsp:cNvSpPr/>
      </dsp:nvSpPr>
      <dsp:spPr>
        <a:xfrm>
          <a:off x="717203" y="913964"/>
          <a:ext cx="395994" cy="39599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415AB-B305-4FA8-B8A0-03E3C2E7B192}">
      <dsp:nvSpPr>
        <dsp:cNvPr id="0" name=""/>
        <dsp:cNvSpPr/>
      </dsp:nvSpPr>
      <dsp:spPr>
        <a:xfrm>
          <a:off x="39068" y="1413188"/>
          <a:ext cx="1298625" cy="56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09" tIns="0" rIns="0" bIns="0" numCol="1" spcCol="1270" anchor="t" anchorCtr="0">
          <a:noAutofit/>
        </a:bodyPr>
        <a:lstStyle/>
        <a:p>
          <a:pPr lvl="0" algn="ctr" defTabSz="622300">
            <a:lnSpc>
              <a:spcPct val="90000"/>
            </a:lnSpc>
            <a:spcBef>
              <a:spcPct val="0"/>
            </a:spcBef>
            <a:spcAft>
              <a:spcPct val="35000"/>
            </a:spcAft>
          </a:pPr>
          <a:r>
            <a:rPr lang="fr-FR" sz="1400" b="1" kern="1200" dirty="0" err="1"/>
            <a:t>plasmatic</a:t>
          </a:r>
          <a:r>
            <a:rPr lang="fr-FR" sz="1400" b="1" kern="1200" dirty="0"/>
            <a:t> MMP9 </a:t>
          </a:r>
          <a:r>
            <a:rPr lang="fr-FR" sz="1400" b="1" kern="1200" dirty="0" err="1"/>
            <a:t>level</a:t>
          </a:r>
          <a:endParaRPr lang="fr-FR" sz="1400" b="1" kern="1200" dirty="0"/>
        </a:p>
      </dsp:txBody>
      <dsp:txXfrm>
        <a:off x="39068" y="1413188"/>
        <a:ext cx="1298625" cy="566027"/>
      </dsp:txXfrm>
    </dsp:sp>
    <dsp:sp modelId="{70253F12-413A-44C3-951E-FF5E8732BD05}">
      <dsp:nvSpPr>
        <dsp:cNvPr id="0" name=""/>
        <dsp:cNvSpPr/>
      </dsp:nvSpPr>
      <dsp:spPr>
        <a:xfrm>
          <a:off x="1887242" y="786966"/>
          <a:ext cx="395994" cy="39599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CCC4F-367E-405F-A0AC-796F5CB0C37B}">
      <dsp:nvSpPr>
        <dsp:cNvPr id="0" name=""/>
        <dsp:cNvSpPr/>
      </dsp:nvSpPr>
      <dsp:spPr>
        <a:xfrm>
          <a:off x="1297805" y="1392829"/>
          <a:ext cx="1435352" cy="68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62" tIns="0" rIns="0" bIns="0" numCol="1" spcCol="1270" anchor="t" anchorCtr="0">
          <a:noAutofit/>
        </a:bodyPr>
        <a:lstStyle/>
        <a:p>
          <a:pPr lvl="0" algn="ctr" defTabSz="622300">
            <a:lnSpc>
              <a:spcPct val="90000"/>
            </a:lnSpc>
            <a:spcBef>
              <a:spcPct val="0"/>
            </a:spcBef>
            <a:spcAft>
              <a:spcPct val="35000"/>
            </a:spcAft>
          </a:pPr>
          <a:r>
            <a:rPr lang="fr-FR" sz="1400" b="1" kern="1200" dirty="0" err="1"/>
            <a:t>whole</a:t>
          </a:r>
          <a:r>
            <a:rPr lang="fr-FR" sz="1400" b="1" kern="1200" dirty="0"/>
            <a:t> </a:t>
          </a:r>
          <a:r>
            <a:rPr lang="fr-FR" sz="1400" b="1" kern="1200" dirty="0" err="1"/>
            <a:t>blood</a:t>
          </a:r>
          <a:r>
            <a:rPr lang="fr-FR" sz="1400" b="1" kern="1200" dirty="0"/>
            <a:t> </a:t>
          </a:r>
          <a:r>
            <a:rPr lang="fr-FR" sz="1400" b="1" kern="1200" dirty="0" err="1"/>
            <a:t>gene</a:t>
          </a:r>
          <a:r>
            <a:rPr lang="fr-FR" sz="1400" b="1" kern="1200" dirty="0"/>
            <a:t> expression</a:t>
          </a:r>
        </a:p>
      </dsp:txBody>
      <dsp:txXfrm>
        <a:off x="1297805" y="1392829"/>
        <a:ext cx="1435352" cy="686780"/>
      </dsp:txXfrm>
    </dsp:sp>
    <dsp:sp modelId="{35F9FA14-30B7-4297-A831-9C0FA149A96F}">
      <dsp:nvSpPr>
        <dsp:cNvPr id="0" name=""/>
        <dsp:cNvSpPr/>
      </dsp:nvSpPr>
      <dsp:spPr>
        <a:xfrm>
          <a:off x="3048000" y="829879"/>
          <a:ext cx="395995" cy="39599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B80C6-1C23-48EE-97C3-48525C1A16B1}">
      <dsp:nvSpPr>
        <dsp:cNvPr id="0" name=""/>
        <dsp:cNvSpPr/>
      </dsp:nvSpPr>
      <dsp:spPr>
        <a:xfrm>
          <a:off x="2868331" y="1374772"/>
          <a:ext cx="1339908" cy="76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22" tIns="0" rIns="0" bIns="0" numCol="1" spcCol="1270" anchor="t" anchorCtr="0">
          <a:noAutofit/>
        </a:bodyPr>
        <a:lstStyle/>
        <a:p>
          <a:pPr lvl="0" algn="l" defTabSz="622300">
            <a:lnSpc>
              <a:spcPct val="90000"/>
            </a:lnSpc>
            <a:spcBef>
              <a:spcPct val="0"/>
            </a:spcBef>
            <a:spcAft>
              <a:spcPct val="35000"/>
            </a:spcAft>
          </a:pPr>
          <a:r>
            <a:rPr lang="fr-FR" sz="1400" b="1" kern="1200" dirty="0" err="1"/>
            <a:t>blood</a:t>
          </a:r>
          <a:r>
            <a:rPr lang="fr-FR" sz="1400" b="1" kern="1200" dirty="0"/>
            <a:t> immune </a:t>
          </a:r>
          <a:r>
            <a:rPr lang="fr-FR" sz="1400" b="1" kern="1200" dirty="0" err="1"/>
            <a:t>cell</a:t>
          </a:r>
          <a:r>
            <a:rPr lang="fr-FR" sz="1400" b="1" kern="1200" dirty="0"/>
            <a:t> </a:t>
          </a:r>
          <a:r>
            <a:rPr lang="fr-FR" sz="1400" b="1" kern="1200" dirty="0" err="1"/>
            <a:t>phenotype</a:t>
          </a:r>
          <a:endParaRPr lang="fr-FR" sz="1400" b="1" kern="1200" dirty="0"/>
        </a:p>
      </dsp:txBody>
      <dsp:txXfrm>
        <a:off x="2868331" y="1374772"/>
        <a:ext cx="1339908" cy="7666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3A9F2-AA48-644F-8B55-36B8DAF98F9B}" type="datetimeFigureOut">
              <a:rPr lang="fr-FR" smtClean="0"/>
              <a:t>10/11/2020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3DD80-806B-D74A-B02B-ACAAAE6DE2C6}" type="slidenum">
              <a:rPr lang="fr-FR" smtClean="0"/>
              <a:t>‹N°›</a:t>
            </a:fld>
            <a:endParaRPr lang="fr-FR"/>
          </a:p>
        </p:txBody>
      </p:sp>
    </p:spTree>
    <p:extLst>
      <p:ext uri="{BB962C8B-B14F-4D97-AF65-F5344CB8AC3E}">
        <p14:creationId xmlns:p14="http://schemas.microsoft.com/office/powerpoint/2010/main" val="50818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3FF3A6-B03F-4710-AAA0-E3CB014C4A59}" type="slidenum">
              <a:rPr lang="en-US" smtClean="0"/>
              <a:pPr/>
              <a:t>6</a:t>
            </a:fld>
            <a:endParaRPr lang="en-US" dirty="0"/>
          </a:p>
        </p:txBody>
      </p:sp>
    </p:spTree>
    <p:extLst>
      <p:ext uri="{BB962C8B-B14F-4D97-AF65-F5344CB8AC3E}">
        <p14:creationId xmlns:p14="http://schemas.microsoft.com/office/powerpoint/2010/main" val="181465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9FAB03A2-3E93-9443-9303-29C29AF64252}" type="datetimeFigureOut">
              <a:rPr lang="fr-FR" smtClean="0"/>
              <a:t>10/11/2020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167119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FAB03A2-3E93-9443-9303-29C29AF64252}" type="datetimeFigureOut">
              <a:rPr lang="fr-FR" smtClean="0"/>
              <a:t>10/11/2020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253484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FAB03A2-3E93-9443-9303-29C29AF64252}" type="datetimeFigureOut">
              <a:rPr lang="fr-FR" smtClean="0"/>
              <a:t>10/11/2020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248113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FAB03A2-3E93-9443-9303-29C29AF64252}" type="datetimeFigureOut">
              <a:rPr lang="fr-FR" smtClean="0"/>
              <a:t>10/11/2020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71744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9FAB03A2-3E93-9443-9303-29C29AF64252}" type="datetimeFigureOut">
              <a:rPr lang="fr-FR" smtClean="0"/>
              <a:t>10/11/2020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3155598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FAB03A2-3E93-9443-9303-29C29AF64252}" type="datetimeFigureOut">
              <a:rPr lang="fr-FR" smtClean="0"/>
              <a:t>10/11/2020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39354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FAB03A2-3E93-9443-9303-29C29AF64252}" type="datetimeFigureOut">
              <a:rPr lang="fr-FR" smtClean="0"/>
              <a:t>10/11/2020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226663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FAB03A2-3E93-9443-9303-29C29AF64252}" type="datetimeFigureOut">
              <a:rPr lang="fr-FR" smtClean="0"/>
              <a:t>10/11/2020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373756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B03A2-3E93-9443-9303-29C29AF64252}" type="datetimeFigureOut">
              <a:rPr lang="fr-FR" smtClean="0"/>
              <a:t>10/11/2020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302926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9FAB03A2-3E93-9443-9303-29C29AF64252}" type="datetimeFigureOut">
              <a:rPr lang="fr-FR" smtClean="0"/>
              <a:t>10/11/2020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395803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9FAB03A2-3E93-9443-9303-29C29AF64252}" type="datetimeFigureOut">
              <a:rPr lang="fr-FR" smtClean="0"/>
              <a:t>10/11/2020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98F751A-5B95-6A4B-9601-D61D045BC056}" type="slidenum">
              <a:rPr lang="fr-FR" smtClean="0"/>
              <a:t>‹N°›</a:t>
            </a:fld>
            <a:endParaRPr lang="fr-FR"/>
          </a:p>
        </p:txBody>
      </p:sp>
    </p:spTree>
    <p:extLst>
      <p:ext uri="{BB962C8B-B14F-4D97-AF65-F5344CB8AC3E}">
        <p14:creationId xmlns:p14="http://schemas.microsoft.com/office/powerpoint/2010/main" val="296595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B03A2-3E93-9443-9303-29C29AF64252}" type="datetimeFigureOut">
              <a:rPr lang="fr-FR" smtClean="0"/>
              <a:t>10/11/2020</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F751A-5B95-6A4B-9601-D61D045BC056}" type="slidenum">
              <a:rPr lang="fr-FR" smtClean="0"/>
              <a:t>‹N°›</a:t>
            </a:fld>
            <a:endParaRPr lang="fr-FR"/>
          </a:p>
        </p:txBody>
      </p:sp>
    </p:spTree>
    <p:extLst>
      <p:ext uri="{BB962C8B-B14F-4D97-AF65-F5344CB8AC3E}">
        <p14:creationId xmlns:p14="http://schemas.microsoft.com/office/powerpoint/2010/main" val="2267349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77999" y="3939703"/>
            <a:ext cx="8631263" cy="1446550"/>
          </a:xfrm>
          <a:prstGeom prst="rect">
            <a:avLst/>
          </a:prstGeom>
          <a:noFill/>
        </p:spPr>
        <p:txBody>
          <a:bodyPr wrap="square" rtlCol="0">
            <a:spAutoFit/>
          </a:bodyPr>
          <a:lstStyle/>
          <a:p>
            <a:pPr algn="ctr"/>
            <a:r>
              <a:rPr lang="fr-FR" sz="2400" dirty="0"/>
              <a:t>Dr Adrien Tissot</a:t>
            </a:r>
          </a:p>
          <a:p>
            <a:pPr algn="ctr"/>
            <a:endParaRPr lang="fr-FR" sz="2400" dirty="0"/>
          </a:p>
          <a:p>
            <a:pPr algn="ctr"/>
            <a:r>
              <a:rPr lang="fr-FR" sz="2000" dirty="0"/>
              <a:t>CHU de Nantes, l’institut du thorax, Service de pneumologie</a:t>
            </a:r>
          </a:p>
          <a:p>
            <a:pPr algn="ctr"/>
            <a:r>
              <a:rPr lang="fr-FR" sz="2000" dirty="0"/>
              <a:t>Centre de Recherche en Transplantation et Immunologie, INSERM 1064</a:t>
            </a:r>
          </a:p>
        </p:txBody>
      </p:sp>
      <p:sp>
        <p:nvSpPr>
          <p:cNvPr id="5" name="ZoneTexte 4"/>
          <p:cNvSpPr txBox="1"/>
          <p:nvPr/>
        </p:nvSpPr>
        <p:spPr>
          <a:xfrm>
            <a:off x="1920338" y="1896267"/>
            <a:ext cx="8346582" cy="1384995"/>
          </a:xfrm>
          <a:prstGeom prst="rect">
            <a:avLst/>
          </a:prstGeom>
          <a:noFill/>
        </p:spPr>
        <p:txBody>
          <a:bodyPr wrap="square" rtlCol="0">
            <a:spAutoFit/>
          </a:bodyPr>
          <a:lstStyle/>
          <a:p>
            <a:pPr algn="ctr"/>
            <a:r>
              <a:rPr lang="fr-FR" sz="3200" dirty="0">
                <a:solidFill>
                  <a:schemeClr val="accent1">
                    <a:lumMod val="75000"/>
                  </a:schemeClr>
                </a:solidFill>
              </a:rPr>
              <a:t>La dysfonction chronique du greffon pulmonaire</a:t>
            </a:r>
          </a:p>
          <a:p>
            <a:pPr algn="ctr"/>
            <a:r>
              <a:rPr lang="fr-FR" sz="2400" dirty="0">
                <a:solidFill>
                  <a:schemeClr val="accent1">
                    <a:lumMod val="75000"/>
                  </a:schemeClr>
                </a:solidFill>
              </a:rPr>
              <a:t>… et COLT: résultats et perspectives</a:t>
            </a:r>
            <a:endParaRPr lang="fr-FR" sz="2400" dirty="0">
              <a:solidFill>
                <a:schemeClr val="accent1">
                  <a:lumMod val="75000"/>
                </a:schemeClr>
              </a:solidFill>
            </a:endParaRPr>
          </a:p>
          <a:p>
            <a:pPr algn="ctr"/>
            <a:endParaRPr lang="fr-FR" sz="2800" dirty="0">
              <a:solidFill>
                <a:schemeClr val="accent1">
                  <a:lumMod val="75000"/>
                </a:schemeClr>
              </a:solidFill>
            </a:endParaRPr>
          </a:p>
        </p:txBody>
      </p:sp>
      <p:pic>
        <p:nvPicPr>
          <p:cNvPr id="6" name="Picture 47"/>
          <p:cNvPicPr>
            <a:picLocks noChangeAspect="1" noChangeArrowheads="1"/>
          </p:cNvPicPr>
          <p:nvPr/>
        </p:nvPicPr>
        <p:blipFill>
          <a:blip r:embed="rId2" cstate="print">
            <a:extLst>
              <a:ext uri="{28A0092B-C50C-407E-A947-70E740481C1C}">
                <a14:useLocalDpi xmlns:a14="http://schemas.microsoft.com/office/drawing/2010/main" val="0"/>
              </a:ext>
            </a:extLst>
          </a:blip>
          <a:srcRect l="18750" t="21875" r="23438" b="26042"/>
          <a:stretch>
            <a:fillRect/>
          </a:stretch>
        </p:blipFill>
        <p:spPr bwMode="auto">
          <a:xfrm>
            <a:off x="1676525" y="228799"/>
            <a:ext cx="1939798" cy="123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3"/>
          <a:stretch>
            <a:fillRect/>
          </a:stretch>
        </p:blipFill>
        <p:spPr>
          <a:xfrm>
            <a:off x="7062380" y="-40555"/>
            <a:ext cx="3605621" cy="1715705"/>
          </a:xfrm>
          <a:prstGeom prst="rect">
            <a:avLst/>
          </a:prstGeom>
        </p:spPr>
      </p:pic>
    </p:spTree>
    <p:extLst>
      <p:ext uri="{BB962C8B-B14F-4D97-AF65-F5344CB8AC3E}">
        <p14:creationId xmlns:p14="http://schemas.microsoft.com/office/powerpoint/2010/main" val="2020752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3451" y="566002"/>
            <a:ext cx="7040880" cy="584775"/>
          </a:xfrm>
          <a:prstGeom prst="rect">
            <a:avLst/>
          </a:prstGeom>
          <a:noFill/>
        </p:spPr>
        <p:txBody>
          <a:bodyPr wrap="square" rtlCol="0">
            <a:spAutoFit/>
          </a:bodyPr>
          <a:lstStyle/>
          <a:p>
            <a:r>
              <a:rPr lang="fr-FR" sz="3200" dirty="0"/>
              <a:t>COVID-19 et transplantation pulmonaire</a:t>
            </a:r>
          </a:p>
        </p:txBody>
      </p:sp>
      <p:sp>
        <p:nvSpPr>
          <p:cNvPr id="3" name="ZoneTexte 2"/>
          <p:cNvSpPr txBox="1"/>
          <p:nvPr/>
        </p:nvSpPr>
        <p:spPr>
          <a:xfrm>
            <a:off x="1706880" y="1619795"/>
            <a:ext cx="8778240" cy="4708981"/>
          </a:xfrm>
          <a:prstGeom prst="rect">
            <a:avLst/>
          </a:prstGeom>
          <a:noFill/>
        </p:spPr>
        <p:txBody>
          <a:bodyPr wrap="square" rtlCol="0">
            <a:spAutoFit/>
          </a:bodyPr>
          <a:lstStyle/>
          <a:p>
            <a:r>
              <a:rPr lang="fr-FR" sz="2400" dirty="0">
                <a:solidFill>
                  <a:srgbClr val="0070C0"/>
                </a:solidFill>
              </a:rPr>
              <a:t>Mars 2020: arrêt des programmes en mars 2020 sauf Super Urgence</a:t>
            </a:r>
          </a:p>
          <a:p>
            <a:r>
              <a:rPr lang="fr-FR" sz="2400" dirty="0"/>
              <a:t>   réanimation receveurs</a:t>
            </a:r>
          </a:p>
          <a:p>
            <a:r>
              <a:rPr lang="fr-FR" sz="2400" dirty="0"/>
              <a:t>   diminution proposition donneur</a:t>
            </a:r>
          </a:p>
          <a:p>
            <a:endParaRPr lang="fr-FR" sz="2400" dirty="0"/>
          </a:p>
          <a:p>
            <a:endParaRPr lang="fr-FR" sz="2400" dirty="0"/>
          </a:p>
          <a:p>
            <a:r>
              <a:rPr lang="fr-FR" sz="2400" dirty="0">
                <a:solidFill>
                  <a:srgbClr val="0070C0"/>
                </a:solidFill>
              </a:rPr>
              <a:t>Novembre 2020: poursuite programmes</a:t>
            </a:r>
          </a:p>
          <a:p>
            <a:r>
              <a:rPr lang="fr-FR" sz="2400" dirty="0"/>
              <a:t>    parcours patients transplantés sans COVID</a:t>
            </a:r>
          </a:p>
          <a:p>
            <a:endParaRPr lang="fr-FR" sz="2400" dirty="0"/>
          </a:p>
          <a:p>
            <a:r>
              <a:rPr lang="fr-FR" sz="2400" dirty="0">
                <a:solidFill>
                  <a:srgbClr val="0070C0"/>
                </a:solidFill>
              </a:rPr>
              <a:t>COVID chez le patient transplanté:  35 patients</a:t>
            </a:r>
          </a:p>
          <a:p>
            <a:r>
              <a:rPr lang="fr-FR" sz="2400" dirty="0"/>
              <a:t>   33% soins intensifs</a:t>
            </a:r>
          </a:p>
          <a:p>
            <a:r>
              <a:rPr lang="fr-FR" sz="2400" dirty="0"/>
              <a:t>   15% décès</a:t>
            </a:r>
          </a:p>
          <a:p>
            <a:endParaRPr lang="fr-FR" dirty="0"/>
          </a:p>
          <a:p>
            <a:pPr algn="r"/>
            <a:r>
              <a:rPr lang="fr-FR" dirty="0"/>
              <a:t> </a:t>
            </a:r>
            <a:r>
              <a:rPr lang="fr-FR" dirty="0" err="1"/>
              <a:t>Messika</a:t>
            </a:r>
            <a:r>
              <a:rPr lang="fr-FR" dirty="0"/>
              <a:t> et al, Transplantation, 2020</a:t>
            </a:r>
          </a:p>
        </p:txBody>
      </p:sp>
    </p:spTree>
    <p:extLst>
      <p:ext uri="{BB962C8B-B14F-4D97-AF65-F5344CB8AC3E}">
        <p14:creationId xmlns:p14="http://schemas.microsoft.com/office/powerpoint/2010/main" val="3768668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FC2EE-D1C4-4A01-9918-11DF1F5824DA}"/>
              </a:ext>
            </a:extLst>
          </p:cNvPr>
          <p:cNvPicPr>
            <a:picLocks noChangeAspect="1"/>
          </p:cNvPicPr>
          <p:nvPr/>
        </p:nvPicPr>
        <p:blipFill>
          <a:blip r:embed="rId2"/>
          <a:stretch>
            <a:fillRect/>
          </a:stretch>
        </p:blipFill>
        <p:spPr>
          <a:xfrm>
            <a:off x="1777135" y="529695"/>
            <a:ext cx="8538104" cy="5798610"/>
          </a:xfrm>
          <a:prstGeom prst="rect">
            <a:avLst/>
          </a:prstGeom>
        </p:spPr>
      </p:pic>
    </p:spTree>
    <p:extLst>
      <p:ext uri="{BB962C8B-B14F-4D97-AF65-F5344CB8AC3E}">
        <p14:creationId xmlns:p14="http://schemas.microsoft.com/office/powerpoint/2010/main" val="660767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991544" y="620688"/>
            <a:ext cx="3096344" cy="2831544"/>
          </a:xfrm>
          <a:prstGeom prst="rect">
            <a:avLst/>
          </a:prstGeom>
          <a:noFill/>
          <a:ln w="19050">
            <a:solidFill>
              <a:srgbClr val="0070C0"/>
            </a:solidFill>
          </a:ln>
        </p:spPr>
        <p:txBody>
          <a:bodyPr wrap="square" rtlCol="0">
            <a:spAutoFit/>
          </a:bodyPr>
          <a:lstStyle/>
          <a:p>
            <a:r>
              <a:rPr lang="fr-FR" b="1" dirty="0">
                <a:solidFill>
                  <a:srgbClr val="0070C0"/>
                </a:solidFill>
              </a:rPr>
              <a:t>Rejet aigu cellulaire</a:t>
            </a:r>
          </a:p>
          <a:p>
            <a:r>
              <a:rPr lang="fr-FR" b="1" dirty="0">
                <a:solidFill>
                  <a:srgbClr val="0070C0"/>
                </a:solidFill>
              </a:rPr>
              <a:t>Acute cellular rejection (ACR)</a:t>
            </a:r>
          </a:p>
          <a:p>
            <a:pPr marL="285750" indent="-285750">
              <a:buFont typeface="Arial" panose="020B0604020202020204" pitchFamily="34" charset="0"/>
              <a:buChar char="•"/>
            </a:pPr>
            <a:r>
              <a:rPr lang="fr-FR" dirty="0">
                <a:solidFill>
                  <a:srgbClr val="0070C0"/>
                </a:solidFill>
              </a:rPr>
              <a:t>Définition histologique</a:t>
            </a:r>
          </a:p>
          <a:p>
            <a:pPr lvl="1"/>
            <a:r>
              <a:rPr lang="fr-FR" dirty="0">
                <a:solidFill>
                  <a:srgbClr val="0070C0"/>
                </a:solidFill>
              </a:rPr>
              <a:t>infiltration  lymphocytaire périvasculaire</a:t>
            </a:r>
          </a:p>
          <a:p>
            <a:pPr lvl="1"/>
            <a:r>
              <a:rPr lang="fr-FR" dirty="0">
                <a:solidFill>
                  <a:srgbClr val="0070C0"/>
                </a:solidFill>
              </a:rPr>
              <a:t>grade A1 à 4</a:t>
            </a:r>
          </a:p>
          <a:p>
            <a:pPr marL="285750" indent="-285750">
              <a:buFont typeface="Arial" panose="020B0604020202020204" pitchFamily="34" charset="0"/>
              <a:buChar char="•"/>
            </a:pPr>
            <a:r>
              <a:rPr lang="fr-FR" dirty="0">
                <a:solidFill>
                  <a:srgbClr val="0070C0"/>
                </a:solidFill>
              </a:rPr>
              <a:t> Réversible</a:t>
            </a:r>
          </a:p>
          <a:p>
            <a:pPr marL="285750" indent="-285750">
              <a:buFont typeface="Arial" panose="020B0604020202020204" pitchFamily="34" charset="0"/>
              <a:buChar char="•"/>
            </a:pPr>
            <a:r>
              <a:rPr lang="fr-FR" dirty="0">
                <a:solidFill>
                  <a:srgbClr val="0070C0"/>
                </a:solidFill>
              </a:rPr>
              <a:t> Traitement: </a:t>
            </a:r>
          </a:p>
          <a:p>
            <a:pPr lvl="1"/>
            <a:r>
              <a:rPr lang="fr-FR" dirty="0">
                <a:solidFill>
                  <a:srgbClr val="0070C0"/>
                </a:solidFill>
              </a:rPr>
              <a:t> bolus </a:t>
            </a:r>
            <a:r>
              <a:rPr lang="fr-FR" dirty="0" err="1">
                <a:solidFill>
                  <a:srgbClr val="0070C0"/>
                </a:solidFill>
              </a:rPr>
              <a:t>solumédrol</a:t>
            </a:r>
            <a:endParaRPr lang="fr-FR" dirty="0">
              <a:solidFill>
                <a:srgbClr val="0070C0"/>
              </a:solidFill>
            </a:endParaRPr>
          </a:p>
          <a:p>
            <a:pPr algn="ctr"/>
            <a:endParaRPr lang="fr-FR" sz="1600" b="1" dirty="0"/>
          </a:p>
        </p:txBody>
      </p:sp>
      <p:sp>
        <p:nvSpPr>
          <p:cNvPr id="6" name="ZoneTexte 3">
            <a:extLst>
              <a:ext uri="{FF2B5EF4-FFF2-40B4-BE49-F238E27FC236}">
                <a16:creationId xmlns:a16="http://schemas.microsoft.com/office/drawing/2014/main" id="{E354CB76-0C97-4D58-BFC4-B7052DEFEA21}"/>
              </a:ext>
            </a:extLst>
          </p:cNvPr>
          <p:cNvSpPr txBox="1"/>
          <p:nvPr/>
        </p:nvSpPr>
        <p:spPr>
          <a:xfrm>
            <a:off x="5386553" y="2431522"/>
            <a:ext cx="5164489" cy="4185761"/>
          </a:xfrm>
          <a:prstGeom prst="rect">
            <a:avLst/>
          </a:prstGeom>
          <a:noFill/>
          <a:ln w="19050">
            <a:solidFill>
              <a:schemeClr val="accent2">
                <a:lumMod val="75000"/>
              </a:schemeClr>
            </a:solidFill>
          </a:ln>
        </p:spPr>
        <p:txBody>
          <a:bodyPr wrap="square" rtlCol="0">
            <a:spAutoFit/>
          </a:bodyPr>
          <a:lstStyle/>
          <a:p>
            <a:r>
              <a:rPr lang="fr-FR" b="1" dirty="0">
                <a:solidFill>
                  <a:schemeClr val="accent2">
                    <a:lumMod val="75000"/>
                  </a:schemeClr>
                </a:solidFill>
              </a:rPr>
              <a:t>Rejet médié par les anticorps</a:t>
            </a:r>
          </a:p>
          <a:p>
            <a:r>
              <a:rPr lang="fr-FR" b="1" dirty="0" err="1">
                <a:solidFill>
                  <a:schemeClr val="accent2">
                    <a:lumMod val="75000"/>
                  </a:schemeClr>
                </a:solidFill>
              </a:rPr>
              <a:t>Antibody</a:t>
            </a:r>
            <a:r>
              <a:rPr lang="fr-FR" b="1" dirty="0">
                <a:solidFill>
                  <a:schemeClr val="accent2">
                    <a:lumMod val="75000"/>
                  </a:schemeClr>
                </a:solidFill>
              </a:rPr>
              <a:t> </a:t>
            </a:r>
            <a:r>
              <a:rPr lang="fr-FR" b="1" dirty="0" err="1">
                <a:solidFill>
                  <a:schemeClr val="accent2">
                    <a:lumMod val="75000"/>
                  </a:schemeClr>
                </a:solidFill>
              </a:rPr>
              <a:t>mediated</a:t>
            </a:r>
            <a:r>
              <a:rPr lang="fr-FR" b="1" dirty="0">
                <a:solidFill>
                  <a:schemeClr val="accent2">
                    <a:lumMod val="75000"/>
                  </a:schemeClr>
                </a:solidFill>
              </a:rPr>
              <a:t> rejection (AMR)</a:t>
            </a:r>
          </a:p>
          <a:p>
            <a:pPr marL="285750" indent="-285750">
              <a:buFont typeface="Arial" panose="020B0604020202020204" pitchFamily="34" charset="0"/>
              <a:buChar char="•"/>
            </a:pPr>
            <a:r>
              <a:rPr lang="fr-FR" dirty="0">
                <a:solidFill>
                  <a:schemeClr val="accent2">
                    <a:lumMod val="75000"/>
                  </a:schemeClr>
                </a:solidFill>
              </a:rPr>
              <a:t>4 critères diagnostiques</a:t>
            </a:r>
          </a:p>
          <a:p>
            <a:pPr lvl="1"/>
            <a:r>
              <a:rPr lang="fr-FR" dirty="0">
                <a:solidFill>
                  <a:schemeClr val="accent2">
                    <a:lumMod val="75000"/>
                  </a:schemeClr>
                </a:solidFill>
              </a:rPr>
              <a:t>Dysfonction pulmonaire</a:t>
            </a:r>
          </a:p>
          <a:p>
            <a:pPr lvl="1"/>
            <a:r>
              <a:rPr lang="fr-FR" dirty="0">
                <a:solidFill>
                  <a:schemeClr val="accent2">
                    <a:lumMod val="75000"/>
                  </a:schemeClr>
                </a:solidFill>
              </a:rPr>
              <a:t>Histologique</a:t>
            </a:r>
          </a:p>
          <a:p>
            <a:pPr lvl="1"/>
            <a:r>
              <a:rPr lang="fr-FR" dirty="0">
                <a:solidFill>
                  <a:schemeClr val="accent2">
                    <a:lumMod val="75000"/>
                  </a:schemeClr>
                </a:solidFill>
              </a:rPr>
              <a:t>Fixation C4d</a:t>
            </a:r>
          </a:p>
          <a:p>
            <a:pPr lvl="1"/>
            <a:r>
              <a:rPr lang="fr-FR" dirty="0">
                <a:solidFill>
                  <a:schemeClr val="accent2">
                    <a:lumMod val="75000"/>
                  </a:schemeClr>
                </a:solidFill>
              </a:rPr>
              <a:t>Présence </a:t>
            </a:r>
            <a:r>
              <a:rPr lang="fr-FR" dirty="0" err="1">
                <a:solidFill>
                  <a:schemeClr val="accent2">
                    <a:lumMod val="75000"/>
                  </a:schemeClr>
                </a:solidFill>
              </a:rPr>
              <a:t>Ac</a:t>
            </a:r>
            <a:r>
              <a:rPr lang="fr-FR" dirty="0">
                <a:solidFill>
                  <a:schemeClr val="accent2">
                    <a:lumMod val="75000"/>
                  </a:schemeClr>
                </a:solidFill>
              </a:rPr>
              <a:t> anti-HLA spécifique donneur (DSA)</a:t>
            </a:r>
          </a:p>
          <a:p>
            <a:pPr marL="285750" indent="-285750">
              <a:buFont typeface="Arial" panose="020B0604020202020204" pitchFamily="34" charset="0"/>
              <a:buChar char="•"/>
            </a:pPr>
            <a:r>
              <a:rPr lang="fr-FR" dirty="0">
                <a:solidFill>
                  <a:schemeClr val="accent2">
                    <a:lumMod val="75000"/>
                  </a:schemeClr>
                </a:solidFill>
              </a:rPr>
              <a:t> Potentiellement réversible</a:t>
            </a:r>
          </a:p>
          <a:p>
            <a:pPr marL="285750" indent="-285750">
              <a:buFont typeface="Arial" panose="020B0604020202020204" pitchFamily="34" charset="0"/>
              <a:buChar char="•"/>
            </a:pPr>
            <a:r>
              <a:rPr lang="fr-FR" dirty="0">
                <a:solidFill>
                  <a:schemeClr val="accent2">
                    <a:lumMod val="75000"/>
                  </a:schemeClr>
                </a:solidFill>
              </a:rPr>
              <a:t> Traitement: </a:t>
            </a:r>
          </a:p>
          <a:p>
            <a:pPr lvl="1"/>
            <a:r>
              <a:rPr lang="fr-FR" dirty="0">
                <a:solidFill>
                  <a:schemeClr val="accent2">
                    <a:lumMod val="75000"/>
                  </a:schemeClr>
                </a:solidFill>
              </a:rPr>
              <a:t> bolus </a:t>
            </a:r>
            <a:r>
              <a:rPr lang="fr-FR" dirty="0" err="1">
                <a:solidFill>
                  <a:schemeClr val="accent2">
                    <a:lumMod val="75000"/>
                  </a:schemeClr>
                </a:solidFill>
              </a:rPr>
              <a:t>solumédrol</a:t>
            </a:r>
            <a:endParaRPr lang="fr-FR" dirty="0">
              <a:solidFill>
                <a:schemeClr val="accent2">
                  <a:lumMod val="75000"/>
                </a:schemeClr>
              </a:solidFill>
            </a:endParaRPr>
          </a:p>
          <a:p>
            <a:pPr lvl="1"/>
            <a:r>
              <a:rPr lang="fr-FR" dirty="0">
                <a:solidFill>
                  <a:schemeClr val="accent2">
                    <a:lumMod val="75000"/>
                  </a:schemeClr>
                </a:solidFill>
              </a:rPr>
              <a:t> </a:t>
            </a:r>
            <a:r>
              <a:rPr lang="fr-FR" dirty="0" err="1">
                <a:solidFill>
                  <a:schemeClr val="accent2">
                    <a:lumMod val="75000"/>
                  </a:schemeClr>
                </a:solidFill>
              </a:rPr>
              <a:t>Ig</a:t>
            </a:r>
            <a:r>
              <a:rPr lang="fr-FR" dirty="0">
                <a:solidFill>
                  <a:schemeClr val="accent2">
                    <a:lumMod val="75000"/>
                  </a:schemeClr>
                </a:solidFill>
              </a:rPr>
              <a:t> polyvalentes  par voie intraveineuse (</a:t>
            </a:r>
            <a:r>
              <a:rPr lang="fr-FR" dirty="0" err="1">
                <a:solidFill>
                  <a:schemeClr val="accent2">
                    <a:lumMod val="75000"/>
                  </a:schemeClr>
                </a:solidFill>
              </a:rPr>
              <a:t>IgIV</a:t>
            </a:r>
            <a:r>
              <a:rPr lang="fr-FR" dirty="0">
                <a:solidFill>
                  <a:schemeClr val="accent2">
                    <a:lumMod val="75000"/>
                  </a:schemeClr>
                </a:solidFill>
              </a:rPr>
              <a:t>)</a:t>
            </a:r>
          </a:p>
          <a:p>
            <a:pPr lvl="1"/>
            <a:r>
              <a:rPr lang="fr-FR" dirty="0">
                <a:solidFill>
                  <a:schemeClr val="accent2">
                    <a:lumMod val="75000"/>
                  </a:schemeClr>
                </a:solidFill>
              </a:rPr>
              <a:t> Plasmaphérèse</a:t>
            </a:r>
          </a:p>
          <a:p>
            <a:pPr lvl="1"/>
            <a:r>
              <a:rPr lang="fr-FR" dirty="0">
                <a:solidFill>
                  <a:schemeClr val="accent2">
                    <a:lumMod val="75000"/>
                  </a:schemeClr>
                </a:solidFill>
              </a:rPr>
              <a:t> Anticorps monoclonal antiCD20 (Rituximab</a:t>
            </a:r>
            <a:r>
              <a:rPr lang="fr-FR" sz="1600" dirty="0">
                <a:solidFill>
                  <a:schemeClr val="accent2">
                    <a:lumMod val="75000"/>
                  </a:schemeClr>
                </a:solidFill>
              </a:rPr>
              <a:t>)</a:t>
            </a:r>
          </a:p>
          <a:p>
            <a:pPr lvl="1"/>
            <a:r>
              <a:rPr lang="fr-FR" sz="1600" dirty="0">
                <a:solidFill>
                  <a:schemeClr val="accent2">
                    <a:lumMod val="75000"/>
                  </a:schemeClr>
                </a:solidFill>
              </a:rPr>
              <a:t> …</a:t>
            </a:r>
          </a:p>
          <a:p>
            <a:endParaRPr lang="fr-FR" sz="1600" b="1" dirty="0"/>
          </a:p>
        </p:txBody>
      </p:sp>
      <p:sp>
        <p:nvSpPr>
          <p:cNvPr id="5" name="TextBox 4">
            <a:extLst>
              <a:ext uri="{FF2B5EF4-FFF2-40B4-BE49-F238E27FC236}">
                <a16:creationId xmlns:a16="http://schemas.microsoft.com/office/drawing/2014/main" id="{F828B3BB-76B3-4D6B-948D-EC1B7809CBC2}"/>
              </a:ext>
            </a:extLst>
          </p:cNvPr>
          <p:cNvSpPr txBox="1"/>
          <p:nvPr/>
        </p:nvSpPr>
        <p:spPr>
          <a:xfrm>
            <a:off x="4502945" y="288787"/>
            <a:ext cx="2764631" cy="461665"/>
          </a:xfrm>
          <a:prstGeom prst="rect">
            <a:avLst/>
          </a:prstGeom>
          <a:noFill/>
        </p:spPr>
        <p:txBody>
          <a:bodyPr wrap="square" rtlCol="0">
            <a:spAutoFit/>
          </a:bodyPr>
          <a:lstStyle/>
          <a:p>
            <a:pPr algn="ctr"/>
            <a:r>
              <a:rPr lang="fr-FR" sz="2400" dirty="0">
                <a:solidFill>
                  <a:srgbClr val="FF0000"/>
                </a:solidFill>
              </a:rPr>
              <a:t>Rejets </a:t>
            </a:r>
          </a:p>
        </p:txBody>
      </p:sp>
    </p:spTree>
    <p:extLst>
      <p:ext uri="{BB962C8B-B14F-4D97-AF65-F5344CB8AC3E}">
        <p14:creationId xmlns:p14="http://schemas.microsoft.com/office/powerpoint/2010/main" val="4126890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1544" y="1036825"/>
            <a:ext cx="6624736" cy="4770537"/>
          </a:xfrm>
          <a:prstGeom prst="rect">
            <a:avLst/>
          </a:prstGeom>
          <a:noFill/>
          <a:ln w="19050">
            <a:solidFill>
              <a:srgbClr val="003300"/>
            </a:solidFill>
          </a:ln>
        </p:spPr>
        <p:txBody>
          <a:bodyPr wrap="square" rtlCol="0">
            <a:spAutoFit/>
          </a:bodyPr>
          <a:lstStyle/>
          <a:p>
            <a:r>
              <a:rPr lang="fr-FR" sz="1600" b="1" dirty="0">
                <a:solidFill>
                  <a:srgbClr val="003300"/>
                </a:solidFill>
              </a:rPr>
              <a:t>Dysfonction chronique du greffon pulmonaire</a:t>
            </a:r>
          </a:p>
          <a:p>
            <a:r>
              <a:rPr lang="fr-FR" sz="1600" b="1" dirty="0" err="1">
                <a:solidFill>
                  <a:srgbClr val="003300"/>
                </a:solidFill>
              </a:rPr>
              <a:t>Chronic</a:t>
            </a:r>
            <a:r>
              <a:rPr lang="fr-FR" sz="1600" b="1" dirty="0">
                <a:solidFill>
                  <a:srgbClr val="003300"/>
                </a:solidFill>
              </a:rPr>
              <a:t> </a:t>
            </a:r>
            <a:r>
              <a:rPr lang="fr-FR" sz="1600" b="1" dirty="0" err="1">
                <a:solidFill>
                  <a:srgbClr val="003300"/>
                </a:solidFill>
              </a:rPr>
              <a:t>lung</a:t>
            </a:r>
            <a:r>
              <a:rPr lang="fr-FR" sz="1600" b="1" dirty="0">
                <a:solidFill>
                  <a:srgbClr val="003300"/>
                </a:solidFill>
              </a:rPr>
              <a:t> </a:t>
            </a:r>
            <a:r>
              <a:rPr lang="fr-FR" sz="1600" b="1" dirty="0" err="1">
                <a:solidFill>
                  <a:srgbClr val="003300"/>
                </a:solidFill>
              </a:rPr>
              <a:t>allograft</a:t>
            </a:r>
            <a:r>
              <a:rPr lang="fr-FR" sz="1600" b="1" dirty="0">
                <a:solidFill>
                  <a:srgbClr val="003300"/>
                </a:solidFill>
              </a:rPr>
              <a:t> </a:t>
            </a:r>
            <a:r>
              <a:rPr lang="fr-FR" sz="1600" b="1" dirty="0" err="1">
                <a:solidFill>
                  <a:srgbClr val="003300"/>
                </a:solidFill>
              </a:rPr>
              <a:t>dysfunction</a:t>
            </a:r>
            <a:r>
              <a:rPr lang="fr-FR" sz="1600" b="1" dirty="0">
                <a:solidFill>
                  <a:srgbClr val="003300"/>
                </a:solidFill>
              </a:rPr>
              <a:t> (CLAD)</a:t>
            </a:r>
          </a:p>
          <a:p>
            <a:r>
              <a:rPr lang="fr-FR" sz="1600" dirty="0">
                <a:solidFill>
                  <a:srgbClr val="003300"/>
                </a:solidFill>
              </a:rPr>
              <a:t>Définition:</a:t>
            </a:r>
          </a:p>
          <a:p>
            <a:pPr marL="742950" lvl="1" indent="-285750">
              <a:buFont typeface="Arial" panose="020B0604020202020204" pitchFamily="34" charset="0"/>
              <a:buChar char="•"/>
            </a:pPr>
            <a:r>
              <a:rPr lang="fr-FR" sz="1600" dirty="0">
                <a:solidFill>
                  <a:srgbClr val="003300"/>
                </a:solidFill>
              </a:rPr>
              <a:t>  altération irréversible de la fonction respiratoire</a:t>
            </a:r>
          </a:p>
          <a:p>
            <a:pPr marL="742950" lvl="1" indent="-285750">
              <a:buFont typeface="Arial" panose="020B0604020202020204" pitchFamily="34" charset="0"/>
              <a:buChar char="•"/>
            </a:pPr>
            <a:r>
              <a:rPr lang="fr-FR" sz="1600" dirty="0">
                <a:solidFill>
                  <a:srgbClr val="003300"/>
                </a:solidFill>
              </a:rPr>
              <a:t>  baisse du VEMS de 20% par rapport valeur de base</a:t>
            </a:r>
          </a:p>
          <a:p>
            <a:pPr marL="742950" lvl="1" indent="-285750">
              <a:buFont typeface="Arial" panose="020B0604020202020204" pitchFamily="34" charset="0"/>
              <a:buChar char="•"/>
            </a:pPr>
            <a:r>
              <a:rPr lang="fr-FR" sz="1600" dirty="0">
                <a:solidFill>
                  <a:srgbClr val="003300"/>
                </a:solidFill>
              </a:rPr>
              <a:t>  élimination autres causes (infection, sténose bronchique, paralysie diaphragmatique…)</a:t>
            </a:r>
          </a:p>
          <a:p>
            <a:pPr marL="742950" lvl="1" indent="-285750">
              <a:buFont typeface="Arial" panose="020B0604020202020204" pitchFamily="34" charset="0"/>
              <a:buChar char="•"/>
            </a:pPr>
            <a:r>
              <a:rPr lang="fr-FR" sz="1600" dirty="0">
                <a:solidFill>
                  <a:srgbClr val="003300"/>
                </a:solidFill>
              </a:rPr>
              <a:t>  pas d’effet de l’azithromycine</a:t>
            </a:r>
          </a:p>
          <a:p>
            <a:endParaRPr lang="fr-FR" sz="1600" dirty="0">
              <a:solidFill>
                <a:srgbClr val="003300"/>
              </a:solidFill>
            </a:endParaRPr>
          </a:p>
          <a:p>
            <a:r>
              <a:rPr lang="fr-FR" sz="1600" dirty="0">
                <a:solidFill>
                  <a:srgbClr val="003300"/>
                </a:solidFill>
              </a:rPr>
              <a:t>2 formes:</a:t>
            </a:r>
          </a:p>
          <a:p>
            <a:pPr marL="342900" indent="-342900">
              <a:buFont typeface="+mj-lt"/>
              <a:buAutoNum type="arabicPeriod"/>
            </a:pPr>
            <a:r>
              <a:rPr lang="fr-FR" sz="1600" dirty="0">
                <a:solidFill>
                  <a:srgbClr val="003300"/>
                </a:solidFill>
              </a:rPr>
              <a:t>  syndrome de bronchiolite oblitérante (BOS)</a:t>
            </a:r>
          </a:p>
          <a:p>
            <a:pPr lvl="2"/>
            <a:r>
              <a:rPr lang="fr-FR" sz="1600" dirty="0">
                <a:solidFill>
                  <a:srgbClr val="003300"/>
                </a:solidFill>
              </a:rPr>
              <a:t>syndrome obstructif fonctionnel, scanner  quasi normal</a:t>
            </a:r>
          </a:p>
          <a:p>
            <a:pPr marL="342900" indent="-342900">
              <a:buFont typeface="+mj-lt"/>
              <a:buAutoNum type="arabicPeriod"/>
            </a:pPr>
            <a:r>
              <a:rPr lang="fr-FR" sz="1600" dirty="0">
                <a:solidFill>
                  <a:srgbClr val="003300"/>
                </a:solidFill>
              </a:rPr>
              <a:t>  syndrome restrictif d’allogreffe (RAS)</a:t>
            </a:r>
          </a:p>
          <a:p>
            <a:pPr lvl="2"/>
            <a:r>
              <a:rPr lang="fr-FR" sz="1600" dirty="0">
                <a:solidFill>
                  <a:srgbClr val="003300"/>
                </a:solidFill>
              </a:rPr>
              <a:t> syndrome restrictif fonctionnel, fibrose radiologique</a:t>
            </a:r>
          </a:p>
          <a:p>
            <a:pPr lvl="2"/>
            <a:endParaRPr lang="fr-FR" sz="1600" dirty="0">
              <a:solidFill>
                <a:srgbClr val="003300"/>
              </a:solidFill>
            </a:endParaRPr>
          </a:p>
          <a:p>
            <a:r>
              <a:rPr lang="fr-FR" sz="1600" dirty="0">
                <a:solidFill>
                  <a:srgbClr val="003300"/>
                </a:solidFill>
              </a:rPr>
              <a:t>Traitement:</a:t>
            </a:r>
          </a:p>
          <a:p>
            <a:r>
              <a:rPr lang="fr-FR" sz="1600" dirty="0">
                <a:solidFill>
                  <a:srgbClr val="003300"/>
                </a:solidFill>
              </a:rPr>
              <a:t>         </a:t>
            </a:r>
            <a:r>
              <a:rPr lang="fr-FR" sz="1600" dirty="0" err="1">
                <a:solidFill>
                  <a:srgbClr val="003300"/>
                </a:solidFill>
              </a:rPr>
              <a:t>photophérèse</a:t>
            </a:r>
            <a:endParaRPr lang="fr-FR" sz="1600" dirty="0">
              <a:solidFill>
                <a:srgbClr val="003300"/>
              </a:solidFill>
            </a:endParaRPr>
          </a:p>
          <a:p>
            <a:r>
              <a:rPr lang="fr-FR" sz="1600" dirty="0">
                <a:solidFill>
                  <a:srgbClr val="003300"/>
                </a:solidFill>
              </a:rPr>
              <a:t>         </a:t>
            </a:r>
            <a:r>
              <a:rPr lang="fr-FR" sz="1600" dirty="0" err="1">
                <a:solidFill>
                  <a:srgbClr val="003300"/>
                </a:solidFill>
              </a:rPr>
              <a:t>retransplantation</a:t>
            </a:r>
            <a:endParaRPr lang="fr-FR" sz="1600" dirty="0">
              <a:solidFill>
                <a:srgbClr val="003300"/>
              </a:solidFill>
            </a:endParaRPr>
          </a:p>
          <a:p>
            <a:endParaRPr lang="fr-FR" sz="1600" b="1" dirty="0">
              <a:solidFill>
                <a:srgbClr val="003300"/>
              </a:solidFill>
            </a:endParaRPr>
          </a:p>
        </p:txBody>
      </p:sp>
      <p:sp>
        <p:nvSpPr>
          <p:cNvPr id="5" name="ZoneTexte 1">
            <a:extLst>
              <a:ext uri="{FF2B5EF4-FFF2-40B4-BE49-F238E27FC236}">
                <a16:creationId xmlns:a16="http://schemas.microsoft.com/office/drawing/2014/main" id="{E0C0EF29-FBE0-4A1A-B8DA-164EC957A725}"/>
              </a:ext>
            </a:extLst>
          </p:cNvPr>
          <p:cNvSpPr txBox="1"/>
          <p:nvPr/>
        </p:nvSpPr>
        <p:spPr>
          <a:xfrm>
            <a:off x="5159896" y="4869160"/>
            <a:ext cx="5112568" cy="1569660"/>
          </a:xfrm>
          <a:prstGeom prst="rect">
            <a:avLst/>
          </a:prstGeom>
          <a:solidFill>
            <a:schemeClr val="bg1"/>
          </a:solidFill>
          <a:ln w="19050">
            <a:solidFill>
              <a:schemeClr val="accent4">
                <a:lumMod val="75000"/>
              </a:schemeClr>
            </a:solidFill>
          </a:ln>
        </p:spPr>
        <p:txBody>
          <a:bodyPr wrap="square" rtlCol="0">
            <a:spAutoFit/>
          </a:bodyPr>
          <a:lstStyle/>
          <a:p>
            <a:r>
              <a:rPr lang="fr-FR" sz="1600" b="1" dirty="0">
                <a:solidFill>
                  <a:schemeClr val="accent4">
                    <a:lumMod val="75000"/>
                  </a:schemeClr>
                </a:solidFill>
              </a:rPr>
              <a:t>Dysfonction d’allogreffe réversible sous </a:t>
            </a:r>
            <a:r>
              <a:rPr lang="fr-FR" sz="1600" b="1" dirty="0" err="1">
                <a:solidFill>
                  <a:schemeClr val="accent4">
                    <a:lumMod val="75000"/>
                  </a:schemeClr>
                </a:solidFill>
              </a:rPr>
              <a:t>azithromycine</a:t>
            </a:r>
            <a:endParaRPr lang="fr-FR" sz="1600" b="1" dirty="0">
              <a:solidFill>
                <a:schemeClr val="accent4">
                  <a:lumMod val="75000"/>
                </a:schemeClr>
              </a:solidFill>
            </a:endParaRPr>
          </a:p>
          <a:p>
            <a:r>
              <a:rPr lang="fr-FR" sz="1600" b="1" dirty="0">
                <a:solidFill>
                  <a:schemeClr val="accent4">
                    <a:lumMod val="75000"/>
                  </a:schemeClr>
                </a:solidFill>
              </a:rPr>
              <a:t>Azithromycine responsive </a:t>
            </a:r>
            <a:r>
              <a:rPr lang="fr-FR" sz="1600" b="1" dirty="0" err="1">
                <a:solidFill>
                  <a:schemeClr val="accent4">
                    <a:lumMod val="75000"/>
                  </a:schemeClr>
                </a:solidFill>
              </a:rPr>
              <a:t>allograft</a:t>
            </a:r>
            <a:r>
              <a:rPr lang="fr-FR" sz="1600" b="1" dirty="0">
                <a:solidFill>
                  <a:schemeClr val="accent4">
                    <a:lumMod val="75000"/>
                  </a:schemeClr>
                </a:solidFill>
              </a:rPr>
              <a:t> </a:t>
            </a:r>
            <a:r>
              <a:rPr lang="fr-FR" sz="1600" b="1" dirty="0" err="1">
                <a:solidFill>
                  <a:schemeClr val="accent4">
                    <a:lumMod val="75000"/>
                  </a:schemeClr>
                </a:solidFill>
              </a:rPr>
              <a:t>dysfunction</a:t>
            </a:r>
            <a:r>
              <a:rPr lang="fr-FR" sz="1600" b="1" dirty="0">
                <a:solidFill>
                  <a:schemeClr val="accent4">
                    <a:lumMod val="75000"/>
                  </a:schemeClr>
                </a:solidFill>
              </a:rPr>
              <a:t> (ARAD)</a:t>
            </a:r>
          </a:p>
          <a:p>
            <a:r>
              <a:rPr lang="fr-FR" sz="1600" dirty="0">
                <a:solidFill>
                  <a:schemeClr val="accent4">
                    <a:lumMod val="75000"/>
                  </a:schemeClr>
                </a:solidFill>
              </a:rPr>
              <a:t>Dysfonction « chronique » du greffon pulmonaire</a:t>
            </a:r>
          </a:p>
          <a:p>
            <a:endParaRPr lang="fr-FR" sz="1600" dirty="0">
              <a:solidFill>
                <a:schemeClr val="accent4">
                  <a:lumMod val="75000"/>
                </a:schemeClr>
              </a:solidFill>
            </a:endParaRPr>
          </a:p>
          <a:p>
            <a:r>
              <a:rPr lang="fr-FR" sz="1600" dirty="0">
                <a:solidFill>
                  <a:schemeClr val="accent4">
                    <a:lumMod val="75000"/>
                  </a:schemeClr>
                </a:solidFill>
              </a:rPr>
              <a:t>Réversible sous azithromycine</a:t>
            </a:r>
          </a:p>
          <a:p>
            <a:endParaRPr lang="fr-FR" sz="1600" b="1" dirty="0">
              <a:solidFill>
                <a:schemeClr val="accent4">
                  <a:lumMod val="75000"/>
                </a:schemeClr>
              </a:solidFill>
            </a:endParaRPr>
          </a:p>
        </p:txBody>
      </p:sp>
      <p:sp>
        <p:nvSpPr>
          <p:cNvPr id="4" name="TextBox 3">
            <a:extLst>
              <a:ext uri="{FF2B5EF4-FFF2-40B4-BE49-F238E27FC236}">
                <a16:creationId xmlns:a16="http://schemas.microsoft.com/office/drawing/2014/main" id="{15EC0A42-3220-4687-8EE5-57AFF0228F99}"/>
              </a:ext>
            </a:extLst>
          </p:cNvPr>
          <p:cNvSpPr txBox="1"/>
          <p:nvPr/>
        </p:nvSpPr>
        <p:spPr>
          <a:xfrm>
            <a:off x="4502945" y="288787"/>
            <a:ext cx="2764631" cy="461665"/>
          </a:xfrm>
          <a:prstGeom prst="rect">
            <a:avLst/>
          </a:prstGeom>
          <a:noFill/>
        </p:spPr>
        <p:txBody>
          <a:bodyPr wrap="square" rtlCol="0">
            <a:spAutoFit/>
          </a:bodyPr>
          <a:lstStyle/>
          <a:p>
            <a:pPr algn="ctr"/>
            <a:r>
              <a:rPr lang="fr-FR" sz="2400" dirty="0">
                <a:solidFill>
                  <a:srgbClr val="FF0000"/>
                </a:solidFill>
              </a:rPr>
              <a:t>Rejets </a:t>
            </a:r>
          </a:p>
        </p:txBody>
      </p:sp>
    </p:spTree>
    <p:extLst>
      <p:ext uri="{BB962C8B-B14F-4D97-AF65-F5344CB8AC3E}">
        <p14:creationId xmlns:p14="http://schemas.microsoft.com/office/powerpoint/2010/main" val="410529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95601" y="5265419"/>
            <a:ext cx="6611541" cy="415109"/>
          </a:xfrm>
          <a:prstGeom prst="rect">
            <a:avLst/>
          </a:prstGeom>
        </p:spPr>
      </p:pic>
      <p:pic>
        <p:nvPicPr>
          <p:cNvPr id="8" name="Image 7"/>
          <p:cNvPicPr>
            <a:picLocks noChangeAspect="1"/>
          </p:cNvPicPr>
          <p:nvPr/>
        </p:nvPicPr>
        <p:blipFill>
          <a:blip r:embed="rId3"/>
          <a:stretch>
            <a:fillRect/>
          </a:stretch>
        </p:blipFill>
        <p:spPr>
          <a:xfrm>
            <a:off x="1524000" y="839611"/>
            <a:ext cx="9144000" cy="5178778"/>
          </a:xfrm>
          <a:prstGeom prst="rect">
            <a:avLst/>
          </a:prstGeom>
        </p:spPr>
      </p:pic>
      <p:sp>
        <p:nvSpPr>
          <p:cNvPr id="9" name="ZoneTexte 8"/>
          <p:cNvSpPr txBox="1"/>
          <p:nvPr/>
        </p:nvSpPr>
        <p:spPr>
          <a:xfrm>
            <a:off x="7875659" y="6345649"/>
            <a:ext cx="3262965" cy="307777"/>
          </a:xfrm>
          <a:prstGeom prst="rect">
            <a:avLst/>
          </a:prstGeom>
          <a:noFill/>
        </p:spPr>
        <p:txBody>
          <a:bodyPr wrap="square" rtlCol="0">
            <a:spAutoFit/>
          </a:bodyPr>
          <a:lstStyle/>
          <a:p>
            <a:r>
              <a:rPr lang="fr-FR" sz="1400" dirty="0" err="1"/>
              <a:t>From</a:t>
            </a:r>
            <a:r>
              <a:rPr lang="fr-FR" sz="1400" dirty="0"/>
              <a:t> </a:t>
            </a:r>
            <a:r>
              <a:rPr lang="fr-FR" sz="1400" dirty="0" err="1"/>
              <a:t>Verleden</a:t>
            </a:r>
            <a:r>
              <a:rPr lang="fr-FR" sz="1400" dirty="0"/>
              <a:t> </a:t>
            </a:r>
            <a:r>
              <a:rPr lang="fr-FR" sz="1400" dirty="0"/>
              <a:t>et al, JHLT, 2019</a:t>
            </a:r>
            <a:endParaRPr lang="fr-FR" sz="1400" dirty="0"/>
          </a:p>
        </p:txBody>
      </p:sp>
    </p:spTree>
    <p:extLst>
      <p:ext uri="{BB962C8B-B14F-4D97-AF65-F5344CB8AC3E}">
        <p14:creationId xmlns:p14="http://schemas.microsoft.com/office/powerpoint/2010/main" val="3869678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2999" t="231010" r="5107" b="-176792"/>
          <a:stretch/>
        </p:blipFill>
        <p:spPr bwMode="auto">
          <a:xfrm>
            <a:off x="883921" y="3984171"/>
            <a:ext cx="8765177" cy="446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606" t="14576" r="9178" b="12031"/>
          <a:stretch/>
        </p:blipFill>
        <p:spPr bwMode="auto">
          <a:xfrm>
            <a:off x="1524001" y="1"/>
            <a:ext cx="5408023" cy="377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rcRect l="16931" t="30099" r="53143" b="30701"/>
          <a:stretch>
            <a:fillRect/>
          </a:stretch>
        </p:blipFill>
        <p:spPr bwMode="auto">
          <a:xfrm>
            <a:off x="5664927" y="3322260"/>
            <a:ext cx="4799315" cy="353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8064583" y="1300465"/>
            <a:ext cx="1293222" cy="584775"/>
          </a:xfrm>
          <a:prstGeom prst="rect">
            <a:avLst/>
          </a:prstGeom>
          <a:noFill/>
        </p:spPr>
        <p:txBody>
          <a:bodyPr wrap="square" rtlCol="0">
            <a:spAutoFit/>
          </a:bodyPr>
          <a:lstStyle/>
          <a:p>
            <a:r>
              <a:rPr lang="fr-FR" sz="3200" dirty="0"/>
              <a:t>BOS</a:t>
            </a:r>
          </a:p>
        </p:txBody>
      </p:sp>
    </p:spTree>
    <p:extLst>
      <p:ext uri="{BB962C8B-B14F-4D97-AF65-F5344CB8AC3E}">
        <p14:creationId xmlns:p14="http://schemas.microsoft.com/office/powerpoint/2010/main" val="1651403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08" t="14978" r="8107" b="16050"/>
          <a:stretch/>
        </p:blipFill>
        <p:spPr bwMode="auto">
          <a:xfrm>
            <a:off x="5116286" y="13063"/>
            <a:ext cx="5551714" cy="352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42858"/>
            <a:ext cx="4399138" cy="331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774126" y="1291590"/>
            <a:ext cx="1293222" cy="584775"/>
          </a:xfrm>
          <a:prstGeom prst="rect">
            <a:avLst/>
          </a:prstGeom>
          <a:noFill/>
        </p:spPr>
        <p:txBody>
          <a:bodyPr wrap="square" rtlCol="0">
            <a:spAutoFit/>
          </a:bodyPr>
          <a:lstStyle/>
          <a:p>
            <a:r>
              <a:rPr lang="fr-FR" sz="3200" dirty="0"/>
              <a:t>RAS</a:t>
            </a:r>
          </a:p>
        </p:txBody>
      </p:sp>
    </p:spTree>
    <p:extLst>
      <p:ext uri="{BB962C8B-B14F-4D97-AF65-F5344CB8AC3E}">
        <p14:creationId xmlns:p14="http://schemas.microsoft.com/office/powerpoint/2010/main" val="1563482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24000" y="1122490"/>
            <a:ext cx="9144000" cy="5358088"/>
          </a:xfrm>
          <a:prstGeom prst="rect">
            <a:avLst/>
          </a:prstGeom>
        </p:spPr>
      </p:pic>
      <p:sp>
        <p:nvSpPr>
          <p:cNvPr id="4" name="ZoneTexte 3"/>
          <p:cNvSpPr txBox="1"/>
          <p:nvPr/>
        </p:nvSpPr>
        <p:spPr>
          <a:xfrm>
            <a:off x="7916334" y="6480579"/>
            <a:ext cx="2751666" cy="307777"/>
          </a:xfrm>
          <a:prstGeom prst="rect">
            <a:avLst/>
          </a:prstGeom>
          <a:noFill/>
        </p:spPr>
        <p:txBody>
          <a:bodyPr wrap="square" rtlCol="0">
            <a:spAutoFit/>
          </a:bodyPr>
          <a:lstStyle/>
          <a:p>
            <a:r>
              <a:rPr lang="fr-FR" sz="1400" i="1" dirty="0"/>
              <a:t>Royer et al, Transplantation, 2016</a:t>
            </a:r>
            <a:endParaRPr lang="fr-FR" sz="1400" i="1" dirty="0"/>
          </a:p>
        </p:txBody>
      </p:sp>
      <p:sp>
        <p:nvSpPr>
          <p:cNvPr id="5" name="ZoneTexte 4"/>
          <p:cNvSpPr txBox="1"/>
          <p:nvPr/>
        </p:nvSpPr>
        <p:spPr>
          <a:xfrm>
            <a:off x="3450167" y="353049"/>
            <a:ext cx="5291667" cy="461665"/>
          </a:xfrm>
          <a:prstGeom prst="rect">
            <a:avLst/>
          </a:prstGeom>
          <a:noFill/>
        </p:spPr>
        <p:txBody>
          <a:bodyPr wrap="square" rtlCol="0">
            <a:spAutoFit/>
          </a:bodyPr>
          <a:lstStyle/>
          <a:p>
            <a:pPr algn="ctr"/>
            <a:r>
              <a:rPr lang="fr-FR" sz="2400" b="1" dirty="0">
                <a:solidFill>
                  <a:srgbClr val="0070C0"/>
                </a:solidFill>
              </a:rPr>
              <a:t>CLAD </a:t>
            </a:r>
            <a:r>
              <a:rPr lang="fr-FR" sz="2400" b="1" dirty="0" err="1">
                <a:solidFill>
                  <a:srgbClr val="0070C0"/>
                </a:solidFill>
              </a:rPr>
              <a:t>mechanisms</a:t>
            </a:r>
            <a:endParaRPr lang="fr-FR" sz="2400" b="1" dirty="0">
              <a:solidFill>
                <a:srgbClr val="0070C0"/>
              </a:solidFill>
            </a:endParaRPr>
          </a:p>
        </p:txBody>
      </p:sp>
    </p:spTree>
    <p:extLst>
      <p:ext uri="{BB962C8B-B14F-4D97-AF65-F5344CB8AC3E}">
        <p14:creationId xmlns:p14="http://schemas.microsoft.com/office/powerpoint/2010/main" val="160858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2213BAC0-942A-4961-9271-72B23F6AF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63" y="181321"/>
            <a:ext cx="3197433" cy="1552354"/>
          </a:xfrm>
          <a:prstGeom prst="rect">
            <a:avLst/>
          </a:prstGeom>
        </p:spPr>
      </p:pic>
      <p:cxnSp>
        <p:nvCxnSpPr>
          <p:cNvPr id="3" name="Connecteur droit 22">
            <a:extLst>
              <a:ext uri="{FF2B5EF4-FFF2-40B4-BE49-F238E27FC236}">
                <a16:creationId xmlns:a16="http://schemas.microsoft.com/office/drawing/2014/main" id="{8BAFD206-EB29-43D0-BE02-A4838930858B}"/>
              </a:ext>
            </a:extLst>
          </p:cNvPr>
          <p:cNvCxnSpPr>
            <a:cxnSpLocks noChangeShapeType="1"/>
          </p:cNvCxnSpPr>
          <p:nvPr/>
        </p:nvCxnSpPr>
        <p:spPr bwMode="auto">
          <a:xfrm>
            <a:off x="2651236" y="4460119"/>
            <a:ext cx="3671888" cy="0"/>
          </a:xfrm>
          <a:prstGeom prst="line">
            <a:avLst/>
          </a:prstGeom>
          <a:noFill/>
          <a:ln w="28575" algn="ctr">
            <a:solidFill>
              <a:schemeClr val="tx1"/>
            </a:solidFill>
            <a:round/>
            <a:headEnd/>
            <a:tailEnd/>
          </a:ln>
        </p:spPr>
      </p:cxnSp>
      <p:cxnSp>
        <p:nvCxnSpPr>
          <p:cNvPr id="4" name="Connecteur droit avec flèche 7">
            <a:extLst>
              <a:ext uri="{FF2B5EF4-FFF2-40B4-BE49-F238E27FC236}">
                <a16:creationId xmlns:a16="http://schemas.microsoft.com/office/drawing/2014/main" id="{94550D36-518E-43B0-9B54-1C1F36A19531}"/>
              </a:ext>
            </a:extLst>
          </p:cNvPr>
          <p:cNvCxnSpPr>
            <a:cxnSpLocks noChangeShapeType="1"/>
          </p:cNvCxnSpPr>
          <p:nvPr/>
        </p:nvCxnSpPr>
        <p:spPr bwMode="auto">
          <a:xfrm flipV="1">
            <a:off x="6343367" y="4460120"/>
            <a:ext cx="3130154" cy="1"/>
          </a:xfrm>
          <a:prstGeom prst="straightConnector1">
            <a:avLst/>
          </a:prstGeom>
          <a:noFill/>
          <a:ln w="28575" cap="rnd" algn="ctr">
            <a:solidFill>
              <a:schemeClr val="tx1"/>
            </a:solidFill>
            <a:prstDash val="dash"/>
            <a:round/>
            <a:headEnd/>
            <a:tailEnd type="triangle" w="lg" len="lg"/>
          </a:ln>
        </p:spPr>
      </p:cxnSp>
      <p:cxnSp>
        <p:nvCxnSpPr>
          <p:cNvPr id="5" name="Connecteur droit 10">
            <a:extLst>
              <a:ext uri="{FF2B5EF4-FFF2-40B4-BE49-F238E27FC236}">
                <a16:creationId xmlns:a16="http://schemas.microsoft.com/office/drawing/2014/main" id="{00C33B7F-D296-4EA3-82C3-2331920CD8D9}"/>
              </a:ext>
            </a:extLst>
          </p:cNvPr>
          <p:cNvCxnSpPr>
            <a:cxnSpLocks noChangeShapeType="1"/>
          </p:cNvCxnSpPr>
          <p:nvPr/>
        </p:nvCxnSpPr>
        <p:spPr bwMode="auto">
          <a:xfrm rot="5400000">
            <a:off x="2517489" y="4460120"/>
            <a:ext cx="288925" cy="0"/>
          </a:xfrm>
          <a:prstGeom prst="line">
            <a:avLst/>
          </a:prstGeom>
          <a:noFill/>
          <a:ln w="28575" algn="ctr">
            <a:solidFill>
              <a:schemeClr val="tx1"/>
            </a:solidFill>
            <a:round/>
            <a:headEnd/>
            <a:tailEnd/>
          </a:ln>
        </p:spPr>
      </p:cxnSp>
      <p:sp>
        <p:nvSpPr>
          <p:cNvPr id="6" name="ZoneTexte 24">
            <a:extLst>
              <a:ext uri="{FF2B5EF4-FFF2-40B4-BE49-F238E27FC236}">
                <a16:creationId xmlns:a16="http://schemas.microsoft.com/office/drawing/2014/main" id="{6E3CCA3F-C096-4AF6-B8E8-23ABC37D6193}"/>
              </a:ext>
            </a:extLst>
          </p:cNvPr>
          <p:cNvSpPr txBox="1">
            <a:spLocks noChangeArrowheads="1"/>
          </p:cNvSpPr>
          <p:nvPr/>
        </p:nvSpPr>
        <p:spPr bwMode="auto">
          <a:xfrm>
            <a:off x="2170223" y="3812420"/>
            <a:ext cx="954881" cy="307777"/>
          </a:xfrm>
          <a:prstGeom prst="rect">
            <a:avLst/>
          </a:prstGeom>
          <a:solidFill>
            <a:srgbClr val="CCCCFF"/>
          </a:solidFill>
          <a:ln w="9525">
            <a:noFill/>
            <a:miter lim="800000"/>
            <a:headEnd/>
            <a:tailEnd/>
          </a:ln>
        </p:spPr>
        <p:txBody>
          <a:bodyPr wrap="square">
            <a:spAutoFit/>
          </a:bodyPr>
          <a:lstStyle/>
          <a:p>
            <a:pPr algn="ctr"/>
            <a:r>
              <a:rPr lang="fr-FR" sz="1400" b="1" dirty="0">
                <a:latin typeface="Calibri" pitchFamily="34" charset="0"/>
              </a:rPr>
              <a:t>Inclusion</a:t>
            </a:r>
          </a:p>
        </p:txBody>
      </p:sp>
      <p:sp>
        <p:nvSpPr>
          <p:cNvPr id="7" name="ZoneTexte 25">
            <a:extLst>
              <a:ext uri="{FF2B5EF4-FFF2-40B4-BE49-F238E27FC236}">
                <a16:creationId xmlns:a16="http://schemas.microsoft.com/office/drawing/2014/main" id="{01A0BCF9-CF5C-49BF-9A81-5C5788EBBDAD}"/>
              </a:ext>
            </a:extLst>
          </p:cNvPr>
          <p:cNvSpPr txBox="1">
            <a:spLocks noChangeArrowheads="1"/>
          </p:cNvSpPr>
          <p:nvPr/>
        </p:nvSpPr>
        <p:spPr bwMode="auto">
          <a:xfrm>
            <a:off x="3444196" y="3812420"/>
            <a:ext cx="1387077" cy="307777"/>
          </a:xfrm>
          <a:prstGeom prst="rect">
            <a:avLst/>
          </a:prstGeom>
          <a:solidFill>
            <a:srgbClr val="CCCCFF"/>
          </a:solidFill>
          <a:ln w="9525">
            <a:noFill/>
            <a:miter lim="800000"/>
            <a:headEnd/>
            <a:tailEnd/>
          </a:ln>
        </p:spPr>
        <p:txBody>
          <a:bodyPr wrap="square">
            <a:spAutoFit/>
          </a:bodyPr>
          <a:lstStyle/>
          <a:p>
            <a:pPr algn="ctr"/>
            <a:r>
              <a:rPr lang="fr-FR" sz="1400" b="1" dirty="0">
                <a:latin typeface="Calibri" pitchFamily="34" charset="0"/>
              </a:rPr>
              <a:t>Transplantation</a:t>
            </a:r>
          </a:p>
        </p:txBody>
      </p:sp>
      <p:cxnSp>
        <p:nvCxnSpPr>
          <p:cNvPr id="8" name="Connecteur droit 32">
            <a:extLst>
              <a:ext uri="{FF2B5EF4-FFF2-40B4-BE49-F238E27FC236}">
                <a16:creationId xmlns:a16="http://schemas.microsoft.com/office/drawing/2014/main" id="{3892ECE7-52C2-4095-BA66-6DFF7C1DC8EC}"/>
              </a:ext>
            </a:extLst>
          </p:cNvPr>
          <p:cNvCxnSpPr>
            <a:cxnSpLocks noChangeShapeType="1"/>
          </p:cNvCxnSpPr>
          <p:nvPr/>
        </p:nvCxnSpPr>
        <p:spPr bwMode="auto">
          <a:xfrm rot="5400000">
            <a:off x="3992679" y="4460120"/>
            <a:ext cx="288925" cy="0"/>
          </a:xfrm>
          <a:prstGeom prst="line">
            <a:avLst/>
          </a:prstGeom>
          <a:noFill/>
          <a:ln w="28575" algn="ctr">
            <a:solidFill>
              <a:schemeClr val="tx1"/>
            </a:solidFill>
            <a:round/>
            <a:headEnd/>
            <a:tailEnd/>
          </a:ln>
        </p:spPr>
      </p:cxnSp>
      <p:cxnSp>
        <p:nvCxnSpPr>
          <p:cNvPr id="9" name="Connecteur droit 34">
            <a:extLst>
              <a:ext uri="{FF2B5EF4-FFF2-40B4-BE49-F238E27FC236}">
                <a16:creationId xmlns:a16="http://schemas.microsoft.com/office/drawing/2014/main" id="{E35123A5-AFD0-4030-8773-174E526C3544}"/>
              </a:ext>
            </a:extLst>
          </p:cNvPr>
          <p:cNvCxnSpPr>
            <a:cxnSpLocks noChangeShapeType="1"/>
          </p:cNvCxnSpPr>
          <p:nvPr/>
        </p:nvCxnSpPr>
        <p:spPr bwMode="auto">
          <a:xfrm rot="5400000">
            <a:off x="4601088" y="4460120"/>
            <a:ext cx="288925" cy="0"/>
          </a:xfrm>
          <a:prstGeom prst="line">
            <a:avLst/>
          </a:prstGeom>
          <a:noFill/>
          <a:ln w="28575" algn="ctr">
            <a:solidFill>
              <a:schemeClr val="tx1"/>
            </a:solidFill>
            <a:round/>
            <a:headEnd/>
            <a:tailEnd/>
          </a:ln>
        </p:spPr>
      </p:cxnSp>
      <p:sp>
        <p:nvSpPr>
          <p:cNvPr id="10" name="ZoneTexte 35">
            <a:extLst>
              <a:ext uri="{FF2B5EF4-FFF2-40B4-BE49-F238E27FC236}">
                <a16:creationId xmlns:a16="http://schemas.microsoft.com/office/drawing/2014/main" id="{35DCB01E-A4F7-4CE0-A334-D0935E9C8445}"/>
              </a:ext>
            </a:extLst>
          </p:cNvPr>
          <p:cNvSpPr txBox="1"/>
          <p:nvPr/>
        </p:nvSpPr>
        <p:spPr>
          <a:xfrm>
            <a:off x="2500026" y="4604584"/>
            <a:ext cx="377429" cy="276999"/>
          </a:xfrm>
          <a:prstGeom prst="rect">
            <a:avLst/>
          </a:prstGeom>
          <a:noFill/>
        </p:spPr>
        <p:txBody>
          <a:bodyPr>
            <a:spAutoFit/>
          </a:bodyPr>
          <a:lstStyle/>
          <a:p>
            <a:pPr>
              <a:defRPr/>
            </a:pPr>
            <a:r>
              <a:rPr lang="fr-FR" sz="1200" b="1" dirty="0">
                <a:solidFill>
                  <a:schemeClr val="accent6">
                    <a:lumMod val="50000"/>
                  </a:schemeClr>
                </a:solidFill>
                <a:latin typeface="Calibri" pitchFamily="34" charset="0"/>
                <a:cs typeface="Calibri" pitchFamily="34" charset="0"/>
              </a:rPr>
              <a:t>V0</a:t>
            </a:r>
          </a:p>
        </p:txBody>
      </p:sp>
      <p:sp>
        <p:nvSpPr>
          <p:cNvPr id="11" name="ZoneTexte 36">
            <a:extLst>
              <a:ext uri="{FF2B5EF4-FFF2-40B4-BE49-F238E27FC236}">
                <a16:creationId xmlns:a16="http://schemas.microsoft.com/office/drawing/2014/main" id="{F148609F-118F-4685-883E-0E4A693ECC67}"/>
              </a:ext>
            </a:extLst>
          </p:cNvPr>
          <p:cNvSpPr txBox="1"/>
          <p:nvPr/>
        </p:nvSpPr>
        <p:spPr>
          <a:xfrm>
            <a:off x="3975217" y="4604584"/>
            <a:ext cx="378619" cy="276999"/>
          </a:xfrm>
          <a:prstGeom prst="rect">
            <a:avLst/>
          </a:prstGeom>
          <a:noFill/>
        </p:spPr>
        <p:txBody>
          <a:bodyPr>
            <a:spAutoFit/>
          </a:bodyPr>
          <a:lstStyle/>
          <a:p>
            <a:pPr>
              <a:defRPr/>
            </a:pPr>
            <a:r>
              <a:rPr lang="fr-FR" sz="1200" b="1" dirty="0">
                <a:solidFill>
                  <a:schemeClr val="accent6">
                    <a:lumMod val="50000"/>
                  </a:schemeClr>
                </a:solidFill>
                <a:latin typeface="Calibri" pitchFamily="34" charset="0"/>
                <a:cs typeface="Calibri" pitchFamily="34" charset="0"/>
              </a:rPr>
              <a:t>V1</a:t>
            </a:r>
          </a:p>
        </p:txBody>
      </p:sp>
      <p:sp>
        <p:nvSpPr>
          <p:cNvPr id="12" name="ZoneTexte 37">
            <a:extLst>
              <a:ext uri="{FF2B5EF4-FFF2-40B4-BE49-F238E27FC236}">
                <a16:creationId xmlns:a16="http://schemas.microsoft.com/office/drawing/2014/main" id="{9B5D9F95-A023-4481-9D6D-CE9F82266C1E}"/>
              </a:ext>
            </a:extLst>
          </p:cNvPr>
          <p:cNvSpPr txBox="1"/>
          <p:nvPr/>
        </p:nvSpPr>
        <p:spPr>
          <a:xfrm>
            <a:off x="4583625" y="4595058"/>
            <a:ext cx="377429" cy="276999"/>
          </a:xfrm>
          <a:prstGeom prst="rect">
            <a:avLst/>
          </a:prstGeom>
          <a:noFill/>
        </p:spPr>
        <p:txBody>
          <a:bodyPr>
            <a:spAutoFit/>
          </a:bodyPr>
          <a:lstStyle/>
          <a:p>
            <a:pPr>
              <a:defRPr/>
            </a:pPr>
            <a:r>
              <a:rPr lang="fr-FR" sz="1200" b="1" dirty="0">
                <a:solidFill>
                  <a:schemeClr val="accent6">
                    <a:lumMod val="50000"/>
                  </a:schemeClr>
                </a:solidFill>
                <a:latin typeface="Calibri" pitchFamily="34" charset="0"/>
                <a:cs typeface="Calibri" pitchFamily="34" charset="0"/>
              </a:rPr>
              <a:t>V2</a:t>
            </a:r>
          </a:p>
        </p:txBody>
      </p:sp>
      <p:cxnSp>
        <p:nvCxnSpPr>
          <p:cNvPr id="13" name="Connecteur droit 47">
            <a:extLst>
              <a:ext uri="{FF2B5EF4-FFF2-40B4-BE49-F238E27FC236}">
                <a16:creationId xmlns:a16="http://schemas.microsoft.com/office/drawing/2014/main" id="{1DB56554-7C00-4FE6-BBC2-025C80C17A33}"/>
              </a:ext>
            </a:extLst>
          </p:cNvPr>
          <p:cNvCxnSpPr>
            <a:cxnSpLocks noChangeShapeType="1"/>
          </p:cNvCxnSpPr>
          <p:nvPr/>
        </p:nvCxnSpPr>
        <p:spPr bwMode="auto">
          <a:xfrm rot="5400000">
            <a:off x="8813518" y="4460120"/>
            <a:ext cx="288925" cy="0"/>
          </a:xfrm>
          <a:prstGeom prst="line">
            <a:avLst/>
          </a:prstGeom>
          <a:noFill/>
          <a:ln w="28575" algn="ctr">
            <a:solidFill>
              <a:schemeClr val="tx1"/>
            </a:solidFill>
            <a:round/>
            <a:headEnd/>
            <a:tailEnd/>
          </a:ln>
        </p:spPr>
      </p:cxnSp>
      <p:sp>
        <p:nvSpPr>
          <p:cNvPr id="14" name="ZoneTexte 48">
            <a:extLst>
              <a:ext uri="{FF2B5EF4-FFF2-40B4-BE49-F238E27FC236}">
                <a16:creationId xmlns:a16="http://schemas.microsoft.com/office/drawing/2014/main" id="{CC53D516-B60E-454D-8DBB-DBA029D5BC83}"/>
              </a:ext>
            </a:extLst>
          </p:cNvPr>
          <p:cNvSpPr txBox="1"/>
          <p:nvPr/>
        </p:nvSpPr>
        <p:spPr>
          <a:xfrm>
            <a:off x="8742477" y="4604584"/>
            <a:ext cx="647700" cy="276999"/>
          </a:xfrm>
          <a:prstGeom prst="rect">
            <a:avLst/>
          </a:prstGeom>
          <a:noFill/>
        </p:spPr>
        <p:txBody>
          <a:bodyPr>
            <a:spAutoFit/>
          </a:bodyPr>
          <a:lstStyle/>
          <a:p>
            <a:pPr>
              <a:defRPr/>
            </a:pPr>
            <a:r>
              <a:rPr lang="fr-FR" sz="1200" b="1" dirty="0">
                <a:solidFill>
                  <a:schemeClr val="accent6">
                    <a:lumMod val="50000"/>
                  </a:schemeClr>
                </a:solidFill>
                <a:latin typeface="Calibri" pitchFamily="34" charset="0"/>
                <a:cs typeface="Calibri" pitchFamily="34" charset="0"/>
              </a:rPr>
              <a:t>5 </a:t>
            </a:r>
            <a:r>
              <a:rPr lang="fr-FR" sz="1200" b="1" dirty="0" err="1">
                <a:solidFill>
                  <a:schemeClr val="accent6">
                    <a:lumMod val="50000"/>
                  </a:schemeClr>
                </a:solidFill>
                <a:latin typeface="Calibri" pitchFamily="34" charset="0"/>
                <a:cs typeface="Calibri" pitchFamily="34" charset="0"/>
              </a:rPr>
              <a:t>years</a:t>
            </a:r>
            <a:endParaRPr lang="fr-FR" sz="1200" b="1" dirty="0">
              <a:solidFill>
                <a:schemeClr val="accent6">
                  <a:lumMod val="50000"/>
                </a:schemeClr>
              </a:solidFill>
              <a:latin typeface="Calibri" pitchFamily="34" charset="0"/>
              <a:cs typeface="Calibri" pitchFamily="34" charset="0"/>
            </a:endParaRPr>
          </a:p>
        </p:txBody>
      </p:sp>
      <p:sp useBgFill="1">
        <p:nvSpPr>
          <p:cNvPr id="15" name="Explosion 1 38">
            <a:extLst>
              <a:ext uri="{FF2B5EF4-FFF2-40B4-BE49-F238E27FC236}">
                <a16:creationId xmlns:a16="http://schemas.microsoft.com/office/drawing/2014/main" id="{74E8858B-6747-4E6A-86CC-F5E68752FD43}"/>
              </a:ext>
            </a:extLst>
          </p:cNvPr>
          <p:cNvSpPr>
            <a:spLocks noChangeArrowheads="1"/>
          </p:cNvSpPr>
          <p:nvPr/>
        </p:nvSpPr>
        <p:spPr bwMode="auto">
          <a:xfrm>
            <a:off x="6256453" y="3778288"/>
            <a:ext cx="1566861" cy="1363663"/>
          </a:xfrm>
          <a:prstGeom prst="irregularSeal1">
            <a:avLst/>
          </a:prstGeom>
          <a:ln w="19050" algn="ctr">
            <a:solidFill>
              <a:srgbClr val="008000"/>
            </a:solidFill>
            <a:round/>
            <a:headEnd/>
            <a:tailEnd/>
          </a:ln>
        </p:spPr>
        <p:txBody>
          <a:bodyPr anchor="ctr"/>
          <a:lstStyle/>
          <a:p>
            <a:pPr algn="ctr" eaLnBrk="0" hangingPunct="0"/>
            <a:r>
              <a:rPr lang="fr-FR" sz="1400" b="1" dirty="0">
                <a:solidFill>
                  <a:srgbClr val="008000"/>
                </a:solidFill>
                <a:latin typeface="Calibri" pitchFamily="34" charset="0"/>
              </a:rPr>
              <a:t>CLAD</a:t>
            </a:r>
          </a:p>
        </p:txBody>
      </p:sp>
      <p:cxnSp>
        <p:nvCxnSpPr>
          <p:cNvPr id="16" name="Connecteur droit 34">
            <a:extLst>
              <a:ext uri="{FF2B5EF4-FFF2-40B4-BE49-F238E27FC236}">
                <a16:creationId xmlns:a16="http://schemas.microsoft.com/office/drawing/2014/main" id="{81CDB247-0644-4581-AFC6-442236832E4F}"/>
              </a:ext>
            </a:extLst>
          </p:cNvPr>
          <p:cNvCxnSpPr>
            <a:cxnSpLocks noChangeShapeType="1"/>
          </p:cNvCxnSpPr>
          <p:nvPr/>
        </p:nvCxnSpPr>
        <p:spPr bwMode="auto">
          <a:xfrm rot="5400000">
            <a:off x="5607763" y="4469645"/>
            <a:ext cx="288925" cy="0"/>
          </a:xfrm>
          <a:prstGeom prst="line">
            <a:avLst/>
          </a:prstGeom>
          <a:noFill/>
          <a:ln w="28575" algn="ctr">
            <a:solidFill>
              <a:schemeClr val="tx1"/>
            </a:solidFill>
            <a:round/>
            <a:headEnd/>
            <a:tailEnd/>
          </a:ln>
        </p:spPr>
      </p:cxnSp>
      <p:sp>
        <p:nvSpPr>
          <p:cNvPr id="17" name="ZoneTexte 37">
            <a:extLst>
              <a:ext uri="{FF2B5EF4-FFF2-40B4-BE49-F238E27FC236}">
                <a16:creationId xmlns:a16="http://schemas.microsoft.com/office/drawing/2014/main" id="{F1A3F94A-1BF7-4BD9-8935-576CB7362B40}"/>
              </a:ext>
            </a:extLst>
          </p:cNvPr>
          <p:cNvSpPr txBox="1"/>
          <p:nvPr/>
        </p:nvSpPr>
        <p:spPr>
          <a:xfrm>
            <a:off x="5590300" y="4604584"/>
            <a:ext cx="377429" cy="276999"/>
          </a:xfrm>
          <a:prstGeom prst="rect">
            <a:avLst/>
          </a:prstGeom>
          <a:noFill/>
        </p:spPr>
        <p:txBody>
          <a:bodyPr>
            <a:spAutoFit/>
          </a:bodyPr>
          <a:lstStyle/>
          <a:p>
            <a:pPr>
              <a:defRPr/>
            </a:pPr>
            <a:r>
              <a:rPr lang="fr-FR" sz="1200" b="1" dirty="0">
                <a:solidFill>
                  <a:schemeClr val="accent6">
                    <a:lumMod val="50000"/>
                  </a:schemeClr>
                </a:solidFill>
                <a:latin typeface="Calibri" pitchFamily="34" charset="0"/>
                <a:cs typeface="Calibri" pitchFamily="34" charset="0"/>
              </a:rPr>
              <a:t>V3</a:t>
            </a:r>
          </a:p>
        </p:txBody>
      </p:sp>
      <p:sp>
        <p:nvSpPr>
          <p:cNvPr id="18" name="Curved Down Arrow 17">
            <a:extLst>
              <a:ext uri="{FF2B5EF4-FFF2-40B4-BE49-F238E27FC236}">
                <a16:creationId xmlns:a16="http://schemas.microsoft.com/office/drawing/2014/main" id="{5CD1F3C2-7629-4B6A-BC39-C7276E8DFCF4}"/>
              </a:ext>
            </a:extLst>
          </p:cNvPr>
          <p:cNvSpPr/>
          <p:nvPr/>
        </p:nvSpPr>
        <p:spPr>
          <a:xfrm rot="10011976">
            <a:off x="5847426" y="5348376"/>
            <a:ext cx="1398684" cy="41672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tx1"/>
              </a:solidFill>
            </a:endParaRPr>
          </a:p>
        </p:txBody>
      </p:sp>
      <p:sp>
        <p:nvSpPr>
          <p:cNvPr id="19" name="Curved Down Arrow 20">
            <a:extLst>
              <a:ext uri="{FF2B5EF4-FFF2-40B4-BE49-F238E27FC236}">
                <a16:creationId xmlns:a16="http://schemas.microsoft.com/office/drawing/2014/main" id="{2439F02D-4C6A-4E05-B3A1-9C1B64522527}"/>
              </a:ext>
            </a:extLst>
          </p:cNvPr>
          <p:cNvSpPr/>
          <p:nvPr/>
        </p:nvSpPr>
        <p:spPr>
          <a:xfrm rot="9991577">
            <a:off x="4730000" y="5571550"/>
            <a:ext cx="2914758" cy="990566"/>
          </a:xfrm>
          <a:prstGeom prst="curvedDownArrow">
            <a:avLst>
              <a:gd name="adj1" fmla="val 25000"/>
              <a:gd name="adj2" fmla="val 56849"/>
              <a:gd name="adj3" fmla="val 246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tx1"/>
              </a:solidFill>
            </a:endParaRPr>
          </a:p>
        </p:txBody>
      </p:sp>
      <p:sp>
        <p:nvSpPr>
          <p:cNvPr id="20" name="Up Arrow 18">
            <a:extLst>
              <a:ext uri="{FF2B5EF4-FFF2-40B4-BE49-F238E27FC236}">
                <a16:creationId xmlns:a16="http://schemas.microsoft.com/office/drawing/2014/main" id="{0BF1A3F7-D059-49D5-A934-98BE94AC1E32}"/>
              </a:ext>
            </a:extLst>
          </p:cNvPr>
          <p:cNvSpPr/>
          <p:nvPr/>
        </p:nvSpPr>
        <p:spPr>
          <a:xfrm>
            <a:off x="2628325" y="5041934"/>
            <a:ext cx="109534" cy="30242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1" name="Up Arrow 22">
            <a:extLst>
              <a:ext uri="{FF2B5EF4-FFF2-40B4-BE49-F238E27FC236}">
                <a16:creationId xmlns:a16="http://schemas.microsoft.com/office/drawing/2014/main" id="{A1F04F01-7800-4482-A35F-5523A05B8F7A}"/>
              </a:ext>
            </a:extLst>
          </p:cNvPr>
          <p:cNvSpPr/>
          <p:nvPr/>
        </p:nvSpPr>
        <p:spPr>
          <a:xfrm>
            <a:off x="4085688" y="5041934"/>
            <a:ext cx="109534" cy="30242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 name="Up Arrow 23">
            <a:extLst>
              <a:ext uri="{FF2B5EF4-FFF2-40B4-BE49-F238E27FC236}">
                <a16:creationId xmlns:a16="http://schemas.microsoft.com/office/drawing/2014/main" id="{029A003D-DFAC-4128-BDAA-FF584D4F86E1}"/>
              </a:ext>
            </a:extLst>
          </p:cNvPr>
          <p:cNvSpPr/>
          <p:nvPr/>
        </p:nvSpPr>
        <p:spPr>
          <a:xfrm>
            <a:off x="5697457" y="5041934"/>
            <a:ext cx="109534" cy="30242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 name="Up Arrow 24">
            <a:extLst>
              <a:ext uri="{FF2B5EF4-FFF2-40B4-BE49-F238E27FC236}">
                <a16:creationId xmlns:a16="http://schemas.microsoft.com/office/drawing/2014/main" id="{138686B5-0485-409A-891C-5784A3C80E9E}"/>
              </a:ext>
            </a:extLst>
          </p:cNvPr>
          <p:cNvSpPr/>
          <p:nvPr/>
        </p:nvSpPr>
        <p:spPr>
          <a:xfrm>
            <a:off x="4689555" y="5048231"/>
            <a:ext cx="109534" cy="30242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 name="TextBox 23">
            <a:extLst>
              <a:ext uri="{FF2B5EF4-FFF2-40B4-BE49-F238E27FC236}">
                <a16:creationId xmlns:a16="http://schemas.microsoft.com/office/drawing/2014/main" id="{CE11D2EE-FC31-474F-877B-DA7DC8AC9EB6}"/>
              </a:ext>
            </a:extLst>
          </p:cNvPr>
          <p:cNvSpPr txBox="1"/>
          <p:nvPr/>
        </p:nvSpPr>
        <p:spPr>
          <a:xfrm>
            <a:off x="3509265" y="5516675"/>
            <a:ext cx="2438995" cy="307777"/>
          </a:xfrm>
          <a:prstGeom prst="rect">
            <a:avLst/>
          </a:prstGeom>
          <a:noFill/>
        </p:spPr>
        <p:txBody>
          <a:bodyPr wrap="square" rtlCol="0">
            <a:spAutoFit/>
          </a:bodyPr>
          <a:lstStyle/>
          <a:p>
            <a:pPr algn="ctr"/>
            <a:r>
              <a:rPr lang="fr-FR" sz="1400" dirty="0" err="1">
                <a:solidFill>
                  <a:srgbClr val="FF0000"/>
                </a:solidFill>
              </a:rPr>
              <a:t>samples</a:t>
            </a:r>
            <a:endParaRPr lang="fr-FR" sz="1400" dirty="0">
              <a:solidFill>
                <a:srgbClr val="FF0000"/>
              </a:solidFill>
            </a:endParaRPr>
          </a:p>
        </p:txBody>
      </p:sp>
      <p:pic>
        <p:nvPicPr>
          <p:cNvPr id="25" name="Picture 3">
            <a:extLst>
              <a:ext uri="{FF2B5EF4-FFF2-40B4-BE49-F238E27FC236}">
                <a16:creationId xmlns:a16="http://schemas.microsoft.com/office/drawing/2014/main" id="{A79A68A6-244F-43E5-A5D8-8ADC00275489}"/>
              </a:ext>
            </a:extLst>
          </p:cNvPr>
          <p:cNvPicPr>
            <a:picLocks noChangeAspect="1" noChangeArrowheads="1"/>
          </p:cNvPicPr>
          <p:nvPr/>
        </p:nvPicPr>
        <p:blipFill>
          <a:blip r:embed="rId3"/>
          <a:srcRect/>
          <a:stretch>
            <a:fillRect/>
          </a:stretch>
        </p:blipFill>
        <p:spPr bwMode="auto">
          <a:xfrm>
            <a:off x="7135729" y="215839"/>
            <a:ext cx="3213497" cy="375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25884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4667E-6262-431F-940A-3FA9569DB8D9}"/>
              </a:ext>
            </a:extLst>
          </p:cNvPr>
          <p:cNvSpPr/>
          <p:nvPr/>
        </p:nvSpPr>
        <p:spPr>
          <a:xfrm>
            <a:off x="8510603" y="2411502"/>
            <a:ext cx="1425390" cy="1200329"/>
          </a:xfrm>
          <a:prstGeom prst="rect">
            <a:avLst/>
          </a:prstGeom>
        </p:spPr>
        <p:txBody>
          <a:bodyPr wrap="none">
            <a:spAutoFit/>
          </a:bodyPr>
          <a:lstStyle/>
          <a:p>
            <a:pPr algn="ctr">
              <a:defRPr/>
            </a:pPr>
            <a:r>
              <a:rPr lang="en-US" sz="2400" b="1" kern="0" dirty="0">
                <a:latin typeface="+mj-lt"/>
              </a:rPr>
              <a:t>Prediction</a:t>
            </a:r>
          </a:p>
          <a:p>
            <a:pPr algn="ctr">
              <a:defRPr/>
            </a:pPr>
            <a:r>
              <a:rPr lang="en-US" sz="2400" b="1" kern="0" dirty="0">
                <a:latin typeface="+mj-lt"/>
              </a:rPr>
              <a:t>of</a:t>
            </a:r>
          </a:p>
          <a:p>
            <a:pPr algn="ctr">
              <a:defRPr/>
            </a:pPr>
            <a:r>
              <a:rPr lang="en-US" sz="2400" b="1" kern="0" dirty="0">
                <a:latin typeface="+mj-lt"/>
              </a:rPr>
              <a:t>CLAD</a:t>
            </a:r>
          </a:p>
        </p:txBody>
      </p:sp>
      <p:graphicFrame>
        <p:nvGraphicFramePr>
          <p:cNvPr id="3" name="Diagramme 2">
            <a:extLst>
              <a:ext uri="{FF2B5EF4-FFF2-40B4-BE49-F238E27FC236}">
                <a16:creationId xmlns:a16="http://schemas.microsoft.com/office/drawing/2014/main" id="{E2551302-3808-4E7B-91EF-81A634E2F8D9}"/>
              </a:ext>
            </a:extLst>
          </p:cNvPr>
          <p:cNvGraphicFramePr/>
          <p:nvPr>
            <p:extLst>
              <p:ext uri="{D42A27DB-BD31-4B8C-83A1-F6EECF244321}">
                <p14:modId xmlns:p14="http://schemas.microsoft.com/office/powerpoint/2010/main" val="155238549"/>
              </p:ext>
            </p:extLst>
          </p:nvPr>
        </p:nvGraphicFramePr>
        <p:xfrm>
          <a:off x="3778158" y="1813172"/>
          <a:ext cx="5115497" cy="2513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22">
            <a:extLst>
              <a:ext uri="{FF2B5EF4-FFF2-40B4-BE49-F238E27FC236}">
                <a16:creationId xmlns:a16="http://schemas.microsoft.com/office/drawing/2014/main" id="{3458943F-4E56-49F8-9022-F624FB4C8E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4313" y="2740115"/>
            <a:ext cx="2145431"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7">
            <a:extLst>
              <a:ext uri="{FF2B5EF4-FFF2-40B4-BE49-F238E27FC236}">
                <a16:creationId xmlns:a16="http://schemas.microsoft.com/office/drawing/2014/main" id="{9CD4A2AA-71FB-415E-AB5D-5ED1BEF414C5}"/>
              </a:ext>
            </a:extLst>
          </p:cNvPr>
          <p:cNvSpPr txBox="1"/>
          <p:nvPr/>
        </p:nvSpPr>
        <p:spPr>
          <a:xfrm>
            <a:off x="4225057" y="4400640"/>
            <a:ext cx="2835275" cy="338137"/>
          </a:xfrm>
          <a:prstGeom prst="rect">
            <a:avLst/>
          </a:prstGeom>
          <a:noFill/>
        </p:spPr>
        <p:txBody>
          <a:bodyPr wrap="none">
            <a:spAutoFit/>
          </a:bodyPr>
          <a:lstStyle/>
          <a:p>
            <a:pPr algn="ctr" eaLnBrk="1" hangingPunct="1">
              <a:defRPr/>
            </a:pPr>
            <a:r>
              <a:rPr lang="fr-FR" sz="1600" b="1" dirty="0">
                <a:solidFill>
                  <a:schemeClr val="accent1">
                    <a:lumMod val="75000"/>
                  </a:schemeClr>
                </a:solidFill>
              </a:rPr>
              <a:t>Danger R </a:t>
            </a:r>
            <a:r>
              <a:rPr lang="fr-FR" sz="1600" b="1" i="1" dirty="0">
                <a:solidFill>
                  <a:schemeClr val="accent1">
                    <a:lumMod val="75000"/>
                  </a:schemeClr>
                </a:solidFill>
              </a:rPr>
              <a:t>et al</a:t>
            </a:r>
            <a:r>
              <a:rPr lang="fr-FR" sz="1600" b="1" dirty="0">
                <a:solidFill>
                  <a:schemeClr val="accent1">
                    <a:lumMod val="75000"/>
                  </a:schemeClr>
                </a:solidFill>
              </a:rPr>
              <a:t>. Front </a:t>
            </a:r>
            <a:r>
              <a:rPr lang="fr-FR" sz="1600" b="1" dirty="0" err="1">
                <a:solidFill>
                  <a:schemeClr val="accent1">
                    <a:lumMod val="75000"/>
                  </a:schemeClr>
                </a:solidFill>
              </a:rPr>
              <a:t>Imm</a:t>
            </a:r>
            <a:r>
              <a:rPr lang="fr-FR" sz="1600" b="1" dirty="0">
                <a:solidFill>
                  <a:schemeClr val="accent1">
                    <a:lumMod val="75000"/>
                  </a:schemeClr>
                </a:solidFill>
              </a:rPr>
              <a:t> 2018</a:t>
            </a:r>
          </a:p>
        </p:txBody>
      </p:sp>
      <p:sp>
        <p:nvSpPr>
          <p:cNvPr id="6" name="Flèche droite 18">
            <a:extLst>
              <a:ext uri="{FF2B5EF4-FFF2-40B4-BE49-F238E27FC236}">
                <a16:creationId xmlns:a16="http://schemas.microsoft.com/office/drawing/2014/main" id="{2B3405EB-F774-4051-A117-33083DD095E4}"/>
              </a:ext>
            </a:extLst>
          </p:cNvPr>
          <p:cNvSpPr/>
          <p:nvPr/>
        </p:nvSpPr>
        <p:spPr bwMode="auto">
          <a:xfrm rot="5400000">
            <a:off x="5586512" y="3962977"/>
            <a:ext cx="558800" cy="24272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grpSp>
        <p:nvGrpSpPr>
          <p:cNvPr id="7" name="Groupe 19">
            <a:extLst>
              <a:ext uri="{FF2B5EF4-FFF2-40B4-BE49-F238E27FC236}">
                <a16:creationId xmlns:a16="http://schemas.microsoft.com/office/drawing/2014/main" id="{A71A3677-4BCE-4788-A2AE-756EB7332E13}"/>
              </a:ext>
            </a:extLst>
          </p:cNvPr>
          <p:cNvGrpSpPr>
            <a:grpSpLocks/>
          </p:cNvGrpSpPr>
          <p:nvPr/>
        </p:nvGrpSpPr>
        <p:grpSpPr bwMode="auto">
          <a:xfrm>
            <a:off x="7179394" y="3841836"/>
            <a:ext cx="3625849" cy="717550"/>
            <a:chOff x="5053261" y="3355884"/>
            <a:chExt cx="3626271" cy="718158"/>
          </a:xfrm>
        </p:grpSpPr>
        <p:sp>
          <p:nvSpPr>
            <p:cNvPr id="8" name="Flèche à angle droit 21">
              <a:extLst>
                <a:ext uri="{FF2B5EF4-FFF2-40B4-BE49-F238E27FC236}">
                  <a16:creationId xmlns:a16="http://schemas.microsoft.com/office/drawing/2014/main" id="{656ECCD9-0577-41C6-9D91-5D163411526F}"/>
                </a:ext>
              </a:extLst>
            </p:cNvPr>
            <p:cNvSpPr/>
            <p:nvPr/>
          </p:nvSpPr>
          <p:spPr bwMode="auto">
            <a:xfrm rot="5400000">
              <a:off x="5155501" y="3518981"/>
              <a:ext cx="452821" cy="657301"/>
            </a:xfrm>
            <a:prstGeom prst="bentUpArrow">
              <a:avLst>
                <a:gd name="adj1" fmla="val 31363"/>
                <a:gd name="adj2" fmla="val 40225"/>
                <a:gd name="adj3" fmla="val 467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solidFill>
                  <a:srgbClr val="0070C0"/>
                </a:solidFill>
              </a:endParaRPr>
            </a:p>
          </p:txBody>
        </p:sp>
        <p:sp>
          <p:nvSpPr>
            <p:cNvPr id="9" name="Flèche à angle droit 22">
              <a:extLst>
                <a:ext uri="{FF2B5EF4-FFF2-40B4-BE49-F238E27FC236}">
                  <a16:creationId xmlns:a16="http://schemas.microsoft.com/office/drawing/2014/main" id="{6BDA9E73-A314-45E3-A320-FFE44D8C19A5}"/>
                </a:ext>
              </a:extLst>
            </p:cNvPr>
            <p:cNvSpPr/>
            <p:nvPr/>
          </p:nvSpPr>
          <p:spPr bwMode="auto">
            <a:xfrm rot="5400000">
              <a:off x="5157086" y="3255233"/>
              <a:ext cx="455999" cy="657301"/>
            </a:xfrm>
            <a:prstGeom prst="bentUpArrow">
              <a:avLst>
                <a:gd name="adj1" fmla="val 31363"/>
                <a:gd name="adj2" fmla="val 40225"/>
                <a:gd name="adj3" fmla="val 467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solidFill>
                  <a:srgbClr val="0070C0"/>
                </a:solidFill>
              </a:endParaRPr>
            </a:p>
          </p:txBody>
        </p:sp>
        <p:sp>
          <p:nvSpPr>
            <p:cNvPr id="10" name="ZoneTexte 23">
              <a:extLst>
                <a:ext uri="{FF2B5EF4-FFF2-40B4-BE49-F238E27FC236}">
                  <a16:creationId xmlns:a16="http://schemas.microsoft.com/office/drawing/2014/main" id="{2D0CEC95-8F84-4BA5-9314-C2833EC35A42}"/>
                </a:ext>
              </a:extLst>
            </p:cNvPr>
            <p:cNvSpPr txBox="1">
              <a:spLocks noChangeArrowheads="1"/>
            </p:cNvSpPr>
            <p:nvPr/>
          </p:nvSpPr>
          <p:spPr bwMode="auto">
            <a:xfrm>
              <a:off x="5710007" y="3444746"/>
              <a:ext cx="2398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600" b="1">
                  <a:solidFill>
                    <a:srgbClr val="0070C0"/>
                  </a:solidFill>
                  <a:latin typeface="Calibri" panose="020F0502020204030204" pitchFamily="34" charset="0"/>
                </a:rPr>
                <a:t>Durand M </a:t>
              </a:r>
              <a:r>
                <a:rPr lang="fr-FR" altLang="fr-FR" sz="1600" b="1" i="1">
                  <a:solidFill>
                    <a:srgbClr val="0070C0"/>
                  </a:solidFill>
                  <a:latin typeface="Calibri" panose="020F0502020204030204" pitchFamily="34" charset="0"/>
                </a:rPr>
                <a:t>et al</a:t>
              </a:r>
              <a:r>
                <a:rPr lang="fr-FR" altLang="fr-FR" sz="1600" b="1">
                  <a:solidFill>
                    <a:srgbClr val="0070C0"/>
                  </a:solidFill>
                  <a:latin typeface="Calibri" panose="020F0502020204030204" pitchFamily="34" charset="0"/>
                </a:rPr>
                <a:t>. </a:t>
              </a:r>
              <a:r>
                <a:rPr lang="en-US" altLang="fr-FR" sz="1600" b="1">
                  <a:solidFill>
                    <a:srgbClr val="0070C0"/>
                  </a:solidFill>
                  <a:latin typeface="Calibri" panose="020F0502020204030204" pitchFamily="34" charset="0"/>
                </a:rPr>
                <a:t>JHLT 2018</a:t>
              </a:r>
              <a:endParaRPr lang="fr-FR" altLang="fr-FR" sz="1600" b="1">
                <a:solidFill>
                  <a:srgbClr val="0070C0"/>
                </a:solidFill>
                <a:latin typeface="Calibri" panose="020F0502020204030204" pitchFamily="34" charset="0"/>
              </a:endParaRPr>
            </a:p>
          </p:txBody>
        </p:sp>
        <p:sp>
          <p:nvSpPr>
            <p:cNvPr id="11" name="ZoneTexte 24">
              <a:extLst>
                <a:ext uri="{FF2B5EF4-FFF2-40B4-BE49-F238E27FC236}">
                  <a16:creationId xmlns:a16="http://schemas.microsoft.com/office/drawing/2014/main" id="{221D3D4E-323F-483E-90A6-86920E10660D}"/>
                </a:ext>
              </a:extLst>
            </p:cNvPr>
            <p:cNvSpPr txBox="1">
              <a:spLocks noChangeArrowheads="1"/>
            </p:cNvSpPr>
            <p:nvPr/>
          </p:nvSpPr>
          <p:spPr bwMode="auto">
            <a:xfrm>
              <a:off x="5720022" y="3716123"/>
              <a:ext cx="2959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600" b="1" dirty="0">
                  <a:solidFill>
                    <a:srgbClr val="0070C0"/>
                  </a:solidFill>
                  <a:latin typeface="Calibri" panose="020F0502020204030204" pitchFamily="34" charset="0"/>
                </a:rPr>
                <a:t>Brosseau C, </a:t>
              </a:r>
              <a:r>
                <a:rPr lang="fr-FR" altLang="fr-FR" sz="1600" b="1" i="1" dirty="0">
                  <a:solidFill>
                    <a:srgbClr val="0070C0"/>
                  </a:solidFill>
                  <a:latin typeface="Calibri" panose="020F0502020204030204" pitchFamily="34" charset="0"/>
                </a:rPr>
                <a:t>et al. </a:t>
              </a:r>
              <a:r>
                <a:rPr lang="fr-FR" altLang="fr-FR" sz="1600" b="1" dirty="0">
                  <a:solidFill>
                    <a:srgbClr val="0070C0"/>
                  </a:solidFill>
                  <a:latin typeface="Calibri" panose="020F0502020204030204" pitchFamily="34" charset="0"/>
                </a:rPr>
                <a:t>AJT, 2019</a:t>
              </a:r>
              <a:endParaRPr lang="en-US" altLang="fr-FR" sz="1600" b="1" dirty="0">
                <a:solidFill>
                  <a:srgbClr val="0070C0"/>
                </a:solidFill>
                <a:latin typeface="Calibri" panose="020F0502020204030204" pitchFamily="34" charset="0"/>
              </a:endParaRPr>
            </a:p>
          </p:txBody>
        </p:sp>
      </p:grpSp>
      <p:sp>
        <p:nvSpPr>
          <p:cNvPr id="12" name="ZoneTexte 25">
            <a:extLst>
              <a:ext uri="{FF2B5EF4-FFF2-40B4-BE49-F238E27FC236}">
                <a16:creationId xmlns:a16="http://schemas.microsoft.com/office/drawing/2014/main" id="{BBE8A89A-590B-4BD3-A112-9A73629D8591}"/>
              </a:ext>
            </a:extLst>
          </p:cNvPr>
          <p:cNvSpPr txBox="1">
            <a:spLocks noChangeArrowheads="1"/>
          </p:cNvSpPr>
          <p:nvPr/>
        </p:nvSpPr>
        <p:spPr bwMode="auto">
          <a:xfrm>
            <a:off x="3134442" y="4032340"/>
            <a:ext cx="2058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600" b="1" dirty="0">
                <a:solidFill>
                  <a:srgbClr val="0070C0"/>
                </a:solidFill>
                <a:latin typeface="Calibri" panose="020F0502020204030204" pitchFamily="34" charset="0"/>
              </a:rPr>
              <a:t>Pain M </a:t>
            </a:r>
            <a:r>
              <a:rPr lang="fr-FR" altLang="fr-FR" sz="1600" b="1" i="1" dirty="0">
                <a:solidFill>
                  <a:srgbClr val="0070C0"/>
                </a:solidFill>
                <a:latin typeface="Calibri" panose="020F0502020204030204" pitchFamily="34" charset="0"/>
              </a:rPr>
              <a:t>et al</a:t>
            </a:r>
            <a:r>
              <a:rPr lang="fr-FR" altLang="fr-FR" sz="1600" b="1" dirty="0">
                <a:solidFill>
                  <a:srgbClr val="0070C0"/>
                </a:solidFill>
                <a:latin typeface="Calibri" panose="020F0502020204030204" pitchFamily="34" charset="0"/>
              </a:rPr>
              <a:t>. AJT 2017</a:t>
            </a:r>
          </a:p>
        </p:txBody>
      </p:sp>
      <p:sp>
        <p:nvSpPr>
          <p:cNvPr id="13" name="Flèche droite 27">
            <a:extLst>
              <a:ext uri="{FF2B5EF4-FFF2-40B4-BE49-F238E27FC236}">
                <a16:creationId xmlns:a16="http://schemas.microsoft.com/office/drawing/2014/main" id="{9E3CB28B-ECD8-4131-9685-B27B66B2C295}"/>
              </a:ext>
            </a:extLst>
          </p:cNvPr>
          <p:cNvSpPr/>
          <p:nvPr/>
        </p:nvSpPr>
        <p:spPr bwMode="auto">
          <a:xfrm rot="5400000">
            <a:off x="4029080" y="3723653"/>
            <a:ext cx="425450" cy="24272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14" name="ZoneTexte 13"/>
          <p:cNvSpPr txBox="1"/>
          <p:nvPr/>
        </p:nvSpPr>
        <p:spPr>
          <a:xfrm>
            <a:off x="2065628" y="580450"/>
            <a:ext cx="5281656" cy="1538883"/>
          </a:xfrm>
          <a:prstGeom prst="rect">
            <a:avLst/>
          </a:prstGeom>
          <a:noFill/>
        </p:spPr>
        <p:txBody>
          <a:bodyPr wrap="square" rtlCol="0">
            <a:spAutoFit/>
          </a:bodyPr>
          <a:lstStyle/>
          <a:p>
            <a:r>
              <a:rPr lang="fr-FR" sz="2400" b="1" dirty="0">
                <a:solidFill>
                  <a:srgbClr val="0070C0"/>
                </a:solidFill>
              </a:rPr>
              <a:t>COLT</a:t>
            </a:r>
          </a:p>
          <a:p>
            <a:r>
              <a:rPr lang="fr-FR" sz="2400" b="1" dirty="0">
                <a:solidFill>
                  <a:srgbClr val="0070C0"/>
                </a:solidFill>
              </a:rPr>
              <a:t> </a:t>
            </a:r>
            <a:r>
              <a:rPr lang="fr-FR" sz="2400" b="1" dirty="0">
                <a:solidFill>
                  <a:srgbClr val="0070C0"/>
                </a:solidFill>
              </a:rPr>
              <a:t> 1887</a:t>
            </a:r>
            <a:r>
              <a:rPr lang="fr-FR" b="1" dirty="0">
                <a:solidFill>
                  <a:srgbClr val="0070C0"/>
                </a:solidFill>
              </a:rPr>
              <a:t> patients inclus</a:t>
            </a:r>
          </a:p>
          <a:p>
            <a:r>
              <a:rPr lang="fr-FR" b="1" dirty="0">
                <a:solidFill>
                  <a:srgbClr val="0070C0"/>
                </a:solidFill>
              </a:rPr>
              <a:t> </a:t>
            </a:r>
            <a:r>
              <a:rPr lang="fr-FR" b="1" dirty="0">
                <a:solidFill>
                  <a:srgbClr val="0070C0"/>
                </a:solidFill>
              </a:rPr>
              <a:t>     </a:t>
            </a:r>
            <a:r>
              <a:rPr lang="fr-FR" sz="2800" b="1" dirty="0">
                <a:solidFill>
                  <a:srgbClr val="0070C0"/>
                </a:solidFill>
              </a:rPr>
              <a:t>1620</a:t>
            </a:r>
            <a:r>
              <a:rPr lang="fr-FR" b="1" dirty="0">
                <a:solidFill>
                  <a:srgbClr val="0070C0"/>
                </a:solidFill>
              </a:rPr>
              <a:t> patients greffés</a:t>
            </a:r>
          </a:p>
          <a:p>
            <a:r>
              <a:rPr lang="fr-FR" b="1" dirty="0">
                <a:solidFill>
                  <a:srgbClr val="0070C0"/>
                </a:solidFill>
              </a:rPr>
              <a:t> </a:t>
            </a:r>
            <a:r>
              <a:rPr lang="fr-FR" b="1" dirty="0">
                <a:solidFill>
                  <a:srgbClr val="0070C0"/>
                </a:solidFill>
              </a:rPr>
              <a:t>                                               </a:t>
            </a:r>
            <a:r>
              <a:rPr lang="fr-FR" dirty="0">
                <a:solidFill>
                  <a:srgbClr val="0070C0"/>
                </a:solidFill>
              </a:rPr>
              <a:t>arrêt inclusions en 2018</a:t>
            </a:r>
            <a:endParaRPr lang="fr-FR" b="1" dirty="0">
              <a:solidFill>
                <a:srgbClr val="0070C0"/>
              </a:solidFill>
            </a:endParaRPr>
          </a:p>
        </p:txBody>
      </p:sp>
    </p:spTree>
    <p:extLst>
      <p:ext uri="{BB962C8B-B14F-4D97-AF65-F5344CB8AC3E}">
        <p14:creationId xmlns:p14="http://schemas.microsoft.com/office/powerpoint/2010/main" val="3846589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7021" y="288787"/>
            <a:ext cx="3932219" cy="461665"/>
          </a:xfrm>
          <a:prstGeom prst="rect">
            <a:avLst/>
          </a:prstGeom>
          <a:noFill/>
        </p:spPr>
        <p:txBody>
          <a:bodyPr wrap="square" rtlCol="0">
            <a:spAutoFit/>
          </a:bodyPr>
          <a:lstStyle/>
          <a:p>
            <a:pPr algn="ctr"/>
            <a:r>
              <a:rPr lang="fr-FR" sz="2400" dirty="0">
                <a:solidFill>
                  <a:srgbClr val="FF0000"/>
                </a:solidFill>
              </a:rPr>
              <a:t>Indication de transplantation </a:t>
            </a:r>
          </a:p>
        </p:txBody>
      </p:sp>
      <p:sp>
        <p:nvSpPr>
          <p:cNvPr id="3" name="TextBox 2"/>
          <p:cNvSpPr txBox="1"/>
          <p:nvPr/>
        </p:nvSpPr>
        <p:spPr>
          <a:xfrm>
            <a:off x="2204442" y="1106033"/>
            <a:ext cx="8218884" cy="2708434"/>
          </a:xfrm>
          <a:prstGeom prst="rect">
            <a:avLst/>
          </a:prstGeom>
          <a:noFill/>
        </p:spPr>
        <p:txBody>
          <a:bodyPr wrap="square" rtlCol="0">
            <a:spAutoFit/>
          </a:bodyPr>
          <a:lstStyle/>
          <a:p>
            <a:r>
              <a:rPr lang="fr-FR" sz="2000" b="1" dirty="0"/>
              <a:t>Transplantation pulmonaire:</a:t>
            </a:r>
          </a:p>
          <a:p>
            <a:pPr marL="342900" indent="-342900">
              <a:buFont typeface="Wingdings" panose="05000000000000000000" pitchFamily="2" charset="2"/>
              <a:buChar char="§"/>
            </a:pPr>
            <a:r>
              <a:rPr lang="fr-FR" sz="2000" dirty="0"/>
              <a:t>   Traitement validé pour patients sélectionnés avec insuffisance respiratoire sévère  (BPCO/emphysème, fibrose pulmonaire, mucoviscidose, HTAP …)</a:t>
            </a:r>
          </a:p>
          <a:p>
            <a:pPr marL="342900" indent="-342900">
              <a:buFont typeface="Wingdings" panose="05000000000000000000" pitchFamily="2" charset="2"/>
              <a:buChar char="§"/>
            </a:pPr>
            <a:r>
              <a:rPr lang="fr-FR" sz="2000" dirty="0"/>
              <a:t>   Améliore l’espérance de vie et la qualité de vie</a:t>
            </a:r>
          </a:p>
          <a:p>
            <a:endParaRPr lang="fr-FR" sz="2000" dirty="0"/>
          </a:p>
          <a:p>
            <a:r>
              <a:rPr lang="fr-FR" sz="2000" dirty="0"/>
              <a:t>recommandations ISHLT pour la sélection des candidats  </a:t>
            </a:r>
          </a:p>
          <a:p>
            <a:endParaRPr lang="fr-FR" sz="1500" dirty="0"/>
          </a:p>
          <a:p>
            <a:r>
              <a:rPr lang="fr-FR" sz="1500" dirty="0"/>
              <a:t> </a:t>
            </a:r>
          </a:p>
        </p:txBody>
      </p:sp>
      <p:pic>
        <p:nvPicPr>
          <p:cNvPr id="5" name="Picture 4"/>
          <p:cNvPicPr>
            <a:picLocks noChangeAspect="1"/>
          </p:cNvPicPr>
          <p:nvPr/>
        </p:nvPicPr>
        <p:blipFill>
          <a:blip r:embed="rId2"/>
          <a:stretch>
            <a:fillRect/>
          </a:stretch>
        </p:blipFill>
        <p:spPr>
          <a:xfrm>
            <a:off x="2809875" y="3654030"/>
            <a:ext cx="6386513" cy="2689621"/>
          </a:xfrm>
          <a:prstGeom prst="rect">
            <a:avLst/>
          </a:prstGeom>
        </p:spPr>
      </p:pic>
      <p:sp>
        <p:nvSpPr>
          <p:cNvPr id="6" name="Rectangle 5"/>
          <p:cNvSpPr/>
          <p:nvPr/>
        </p:nvSpPr>
        <p:spPr>
          <a:xfrm>
            <a:off x="2809875" y="3654029"/>
            <a:ext cx="6386512" cy="8179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Tree>
    <p:extLst>
      <p:ext uri="{BB962C8B-B14F-4D97-AF65-F5344CB8AC3E}">
        <p14:creationId xmlns:p14="http://schemas.microsoft.com/office/powerpoint/2010/main" val="653978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160" y="779603"/>
            <a:ext cx="4087976" cy="21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7637618" y="142718"/>
            <a:ext cx="1347537" cy="369332"/>
          </a:xfrm>
          <a:prstGeom prst="rect">
            <a:avLst/>
          </a:prstGeom>
          <a:noFill/>
          <a:ln>
            <a:noFill/>
          </a:ln>
        </p:spPr>
        <p:txBody>
          <a:bodyPr wrap="square" rtlCol="0">
            <a:spAutoFit/>
          </a:bodyPr>
          <a:lstStyle/>
          <a:p>
            <a:pPr algn="ctr"/>
            <a:r>
              <a:rPr lang="fr-FR" dirty="0">
                <a:solidFill>
                  <a:schemeClr val="accent2">
                    <a:lumMod val="75000"/>
                  </a:schemeClr>
                </a:solidFill>
              </a:rPr>
              <a:t>ARN</a:t>
            </a:r>
            <a:endParaRPr lang="fr-FR" dirty="0">
              <a:solidFill>
                <a:schemeClr val="accent2">
                  <a:lumMod val="75000"/>
                </a:schemeClr>
              </a:solidFill>
            </a:endParaRPr>
          </a:p>
        </p:txBody>
      </p:sp>
      <p:sp>
        <p:nvSpPr>
          <p:cNvPr id="4" name="ZoneTexte 3"/>
          <p:cNvSpPr txBox="1"/>
          <p:nvPr/>
        </p:nvSpPr>
        <p:spPr>
          <a:xfrm>
            <a:off x="7485029" y="3086696"/>
            <a:ext cx="3269673" cy="246221"/>
          </a:xfrm>
          <a:prstGeom prst="rect">
            <a:avLst/>
          </a:prstGeom>
          <a:noFill/>
        </p:spPr>
        <p:txBody>
          <a:bodyPr wrap="square" rtlCol="0">
            <a:spAutoFit/>
          </a:bodyPr>
          <a:lstStyle/>
          <a:p>
            <a:pPr algn="ctr"/>
            <a:r>
              <a:rPr lang="fr-FR" sz="1000" i="1" dirty="0"/>
              <a:t>Danger et al, Front </a:t>
            </a:r>
            <a:r>
              <a:rPr lang="fr-FR" sz="1000" i="1" dirty="0" err="1"/>
              <a:t>Immunol</a:t>
            </a:r>
            <a:r>
              <a:rPr lang="fr-FR" sz="1000" i="1" dirty="0"/>
              <a:t>, 2017</a:t>
            </a:r>
            <a:endParaRPr lang="fr-FR" sz="1000" i="1" dirty="0"/>
          </a:p>
        </p:txBody>
      </p:sp>
      <p:sp>
        <p:nvSpPr>
          <p:cNvPr id="5" name="ZoneTexte 4"/>
          <p:cNvSpPr txBox="1"/>
          <p:nvPr/>
        </p:nvSpPr>
        <p:spPr>
          <a:xfrm>
            <a:off x="3807573" y="3081386"/>
            <a:ext cx="1595408" cy="246221"/>
          </a:xfrm>
          <a:prstGeom prst="rect">
            <a:avLst/>
          </a:prstGeom>
          <a:noFill/>
        </p:spPr>
        <p:txBody>
          <a:bodyPr wrap="square" rtlCol="0">
            <a:spAutoFit/>
          </a:bodyPr>
          <a:lstStyle/>
          <a:p>
            <a:pPr algn="r"/>
            <a:r>
              <a:rPr lang="fr-FR" sz="1000" dirty="0"/>
              <a:t>Pain et al, AJT, 2017</a:t>
            </a:r>
            <a:endParaRPr lang="fr-FR" sz="1000" dirty="0"/>
          </a:p>
        </p:txBody>
      </p:sp>
      <p:pic>
        <p:nvPicPr>
          <p:cNvPr id="6" name="Image 5"/>
          <p:cNvPicPr>
            <a:picLocks noChangeAspect="1"/>
          </p:cNvPicPr>
          <p:nvPr/>
        </p:nvPicPr>
        <p:blipFill>
          <a:blip r:embed="rId3"/>
          <a:stretch>
            <a:fillRect/>
          </a:stretch>
        </p:blipFill>
        <p:spPr>
          <a:xfrm>
            <a:off x="2154243" y="465747"/>
            <a:ext cx="3248738" cy="2587820"/>
          </a:xfrm>
          <a:prstGeom prst="rect">
            <a:avLst/>
          </a:prstGeom>
        </p:spPr>
      </p:pic>
      <p:sp>
        <p:nvSpPr>
          <p:cNvPr id="8" name="ZoneTexte 7"/>
          <p:cNvSpPr txBox="1"/>
          <p:nvPr/>
        </p:nvSpPr>
        <p:spPr>
          <a:xfrm>
            <a:off x="3206817" y="134872"/>
            <a:ext cx="1347537" cy="369332"/>
          </a:xfrm>
          <a:prstGeom prst="rect">
            <a:avLst/>
          </a:prstGeom>
          <a:noFill/>
        </p:spPr>
        <p:txBody>
          <a:bodyPr wrap="square" rtlCol="0">
            <a:spAutoFit/>
          </a:bodyPr>
          <a:lstStyle/>
          <a:p>
            <a:pPr algn="ctr"/>
            <a:r>
              <a:rPr lang="fr-FR" dirty="0">
                <a:solidFill>
                  <a:schemeClr val="accent6">
                    <a:lumMod val="50000"/>
                  </a:schemeClr>
                </a:solidFill>
              </a:rPr>
              <a:t>protéine</a:t>
            </a:r>
            <a:endParaRPr lang="fr-FR" dirty="0">
              <a:solidFill>
                <a:schemeClr val="accent6">
                  <a:lumMod val="50000"/>
                </a:schemeClr>
              </a:solidFill>
            </a:endParaRPr>
          </a:p>
        </p:txBody>
      </p:sp>
      <p:sp>
        <p:nvSpPr>
          <p:cNvPr id="9" name="ZoneTexte 8"/>
          <p:cNvSpPr txBox="1"/>
          <p:nvPr/>
        </p:nvSpPr>
        <p:spPr>
          <a:xfrm>
            <a:off x="3005290" y="6145980"/>
            <a:ext cx="2730595" cy="246221"/>
          </a:xfrm>
          <a:prstGeom prst="rect">
            <a:avLst/>
          </a:prstGeom>
          <a:noFill/>
        </p:spPr>
        <p:txBody>
          <a:bodyPr wrap="square" rtlCol="0">
            <a:spAutoFit/>
          </a:bodyPr>
          <a:lstStyle/>
          <a:p>
            <a:pPr algn="r"/>
            <a:r>
              <a:rPr lang="fr-FR" sz="1000" dirty="0"/>
              <a:t>Durand et al, JHLT, 2018</a:t>
            </a:r>
            <a:endParaRPr lang="fr-FR" sz="1000" dirty="0"/>
          </a:p>
        </p:txBody>
      </p:sp>
      <p:pic>
        <p:nvPicPr>
          <p:cNvPr id="10" name="Image 9"/>
          <p:cNvPicPr>
            <a:picLocks noChangeAspect="1"/>
          </p:cNvPicPr>
          <p:nvPr/>
        </p:nvPicPr>
        <p:blipFill>
          <a:blip r:embed="rId4"/>
          <a:stretch>
            <a:fillRect/>
          </a:stretch>
        </p:blipFill>
        <p:spPr>
          <a:xfrm>
            <a:off x="2076232" y="4058712"/>
            <a:ext cx="4178917" cy="2039811"/>
          </a:xfrm>
          <a:prstGeom prst="rect">
            <a:avLst/>
          </a:prstGeom>
        </p:spPr>
      </p:pic>
      <p:pic>
        <p:nvPicPr>
          <p:cNvPr id="11" name="Image 10"/>
          <p:cNvPicPr>
            <a:picLocks noChangeAspect="1"/>
          </p:cNvPicPr>
          <p:nvPr/>
        </p:nvPicPr>
        <p:blipFill rotWithShape="1">
          <a:blip r:embed="rId5"/>
          <a:srcRect l="29332" t="49562" r="51487" b="27952"/>
          <a:stretch/>
        </p:blipFill>
        <p:spPr>
          <a:xfrm>
            <a:off x="6774412" y="3941316"/>
            <a:ext cx="3073946" cy="2270447"/>
          </a:xfrm>
          <a:prstGeom prst="rect">
            <a:avLst/>
          </a:prstGeom>
        </p:spPr>
      </p:pic>
      <p:sp>
        <p:nvSpPr>
          <p:cNvPr id="12" name="ZoneTexte 11"/>
          <p:cNvSpPr txBox="1"/>
          <p:nvPr/>
        </p:nvSpPr>
        <p:spPr>
          <a:xfrm flipH="1">
            <a:off x="8509105" y="6127721"/>
            <a:ext cx="2666198" cy="246221"/>
          </a:xfrm>
          <a:prstGeom prst="rect">
            <a:avLst/>
          </a:prstGeom>
          <a:noFill/>
        </p:spPr>
        <p:txBody>
          <a:bodyPr wrap="square" rtlCol="0">
            <a:spAutoFit/>
          </a:bodyPr>
          <a:lstStyle/>
          <a:p>
            <a:r>
              <a:rPr lang="fr-FR" sz="1000" dirty="0" err="1"/>
              <a:t>Brosseau</a:t>
            </a:r>
            <a:r>
              <a:rPr lang="fr-FR" sz="1000" dirty="0"/>
              <a:t> et al, AJT, 2019</a:t>
            </a:r>
            <a:endParaRPr lang="fr-FR" sz="1000" dirty="0"/>
          </a:p>
        </p:txBody>
      </p:sp>
      <p:sp>
        <p:nvSpPr>
          <p:cNvPr id="13" name="ZoneTexte 12"/>
          <p:cNvSpPr txBox="1"/>
          <p:nvPr/>
        </p:nvSpPr>
        <p:spPr>
          <a:xfrm>
            <a:off x="5264849" y="3570030"/>
            <a:ext cx="1410386" cy="369332"/>
          </a:xfrm>
          <a:prstGeom prst="rect">
            <a:avLst/>
          </a:prstGeom>
          <a:noFill/>
        </p:spPr>
        <p:txBody>
          <a:bodyPr wrap="none" rtlCol="0">
            <a:spAutoFit/>
          </a:bodyPr>
          <a:lstStyle/>
          <a:p>
            <a:r>
              <a:rPr lang="fr-FR" dirty="0">
                <a:solidFill>
                  <a:schemeClr val="accent1">
                    <a:lumMod val="75000"/>
                  </a:schemeClr>
                </a:solidFill>
              </a:rPr>
              <a:t>Lymphocytes</a:t>
            </a:r>
            <a:endParaRPr lang="fr-FR" dirty="0">
              <a:solidFill>
                <a:schemeClr val="accent1">
                  <a:lumMod val="75000"/>
                </a:schemeClr>
              </a:solidFill>
            </a:endParaRPr>
          </a:p>
        </p:txBody>
      </p:sp>
      <p:sp>
        <p:nvSpPr>
          <p:cNvPr id="14" name="Rectangle à coins arrondis 13"/>
          <p:cNvSpPr/>
          <p:nvPr/>
        </p:nvSpPr>
        <p:spPr>
          <a:xfrm>
            <a:off x="2056467" y="499368"/>
            <a:ext cx="3811604" cy="2895596"/>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6192253" y="499368"/>
            <a:ext cx="4238266" cy="2895596"/>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1966762" y="3933559"/>
            <a:ext cx="8463757" cy="2544608"/>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2460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4667E-6262-431F-940A-3FA9569DB8D9}"/>
              </a:ext>
            </a:extLst>
          </p:cNvPr>
          <p:cNvSpPr/>
          <p:nvPr/>
        </p:nvSpPr>
        <p:spPr>
          <a:xfrm>
            <a:off x="8510603" y="2411502"/>
            <a:ext cx="1425390" cy="1200329"/>
          </a:xfrm>
          <a:prstGeom prst="rect">
            <a:avLst/>
          </a:prstGeom>
        </p:spPr>
        <p:txBody>
          <a:bodyPr wrap="none">
            <a:spAutoFit/>
          </a:bodyPr>
          <a:lstStyle/>
          <a:p>
            <a:pPr algn="ctr">
              <a:defRPr/>
            </a:pPr>
            <a:r>
              <a:rPr lang="en-US" sz="2400" b="1" kern="0" dirty="0">
                <a:latin typeface="+mj-lt"/>
              </a:rPr>
              <a:t>Prediction</a:t>
            </a:r>
          </a:p>
          <a:p>
            <a:pPr algn="ctr">
              <a:defRPr/>
            </a:pPr>
            <a:r>
              <a:rPr lang="en-US" sz="2400" b="1" kern="0" dirty="0">
                <a:latin typeface="+mj-lt"/>
              </a:rPr>
              <a:t>of</a:t>
            </a:r>
          </a:p>
          <a:p>
            <a:pPr algn="ctr">
              <a:defRPr/>
            </a:pPr>
            <a:r>
              <a:rPr lang="en-US" sz="2400" b="1" kern="0" dirty="0">
                <a:latin typeface="+mj-lt"/>
              </a:rPr>
              <a:t>CLAD</a:t>
            </a:r>
          </a:p>
        </p:txBody>
      </p:sp>
      <p:graphicFrame>
        <p:nvGraphicFramePr>
          <p:cNvPr id="3" name="Diagramme 2">
            <a:extLst>
              <a:ext uri="{FF2B5EF4-FFF2-40B4-BE49-F238E27FC236}">
                <a16:creationId xmlns:a16="http://schemas.microsoft.com/office/drawing/2014/main" id="{E2551302-3808-4E7B-91EF-81A634E2F8D9}"/>
              </a:ext>
            </a:extLst>
          </p:cNvPr>
          <p:cNvGraphicFramePr/>
          <p:nvPr>
            <p:extLst>
              <p:ext uri="{D42A27DB-BD31-4B8C-83A1-F6EECF244321}">
                <p14:modId xmlns:p14="http://schemas.microsoft.com/office/powerpoint/2010/main" val="155238549"/>
              </p:ext>
            </p:extLst>
          </p:nvPr>
        </p:nvGraphicFramePr>
        <p:xfrm>
          <a:off x="3778158" y="1813172"/>
          <a:ext cx="5115497" cy="2513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22">
            <a:extLst>
              <a:ext uri="{FF2B5EF4-FFF2-40B4-BE49-F238E27FC236}">
                <a16:creationId xmlns:a16="http://schemas.microsoft.com/office/drawing/2014/main" id="{3458943F-4E56-49F8-9022-F624FB4C8E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4313" y="2740115"/>
            <a:ext cx="2145431"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7">
            <a:extLst>
              <a:ext uri="{FF2B5EF4-FFF2-40B4-BE49-F238E27FC236}">
                <a16:creationId xmlns:a16="http://schemas.microsoft.com/office/drawing/2014/main" id="{9CD4A2AA-71FB-415E-AB5D-5ED1BEF414C5}"/>
              </a:ext>
            </a:extLst>
          </p:cNvPr>
          <p:cNvSpPr txBox="1"/>
          <p:nvPr/>
        </p:nvSpPr>
        <p:spPr>
          <a:xfrm>
            <a:off x="4225057" y="4400640"/>
            <a:ext cx="2835275" cy="338137"/>
          </a:xfrm>
          <a:prstGeom prst="rect">
            <a:avLst/>
          </a:prstGeom>
          <a:noFill/>
        </p:spPr>
        <p:txBody>
          <a:bodyPr wrap="none">
            <a:spAutoFit/>
          </a:bodyPr>
          <a:lstStyle/>
          <a:p>
            <a:pPr algn="ctr" eaLnBrk="1" hangingPunct="1">
              <a:defRPr/>
            </a:pPr>
            <a:r>
              <a:rPr lang="fr-FR" sz="1600" b="1" dirty="0">
                <a:solidFill>
                  <a:schemeClr val="accent1">
                    <a:lumMod val="75000"/>
                  </a:schemeClr>
                </a:solidFill>
              </a:rPr>
              <a:t>Danger R </a:t>
            </a:r>
            <a:r>
              <a:rPr lang="fr-FR" sz="1600" b="1" i="1" dirty="0">
                <a:solidFill>
                  <a:schemeClr val="accent1">
                    <a:lumMod val="75000"/>
                  </a:schemeClr>
                </a:solidFill>
              </a:rPr>
              <a:t>et al</a:t>
            </a:r>
            <a:r>
              <a:rPr lang="fr-FR" sz="1600" b="1" dirty="0">
                <a:solidFill>
                  <a:schemeClr val="accent1">
                    <a:lumMod val="75000"/>
                  </a:schemeClr>
                </a:solidFill>
              </a:rPr>
              <a:t>. Front </a:t>
            </a:r>
            <a:r>
              <a:rPr lang="fr-FR" sz="1600" b="1" dirty="0" err="1">
                <a:solidFill>
                  <a:schemeClr val="accent1">
                    <a:lumMod val="75000"/>
                  </a:schemeClr>
                </a:solidFill>
              </a:rPr>
              <a:t>Imm</a:t>
            </a:r>
            <a:r>
              <a:rPr lang="fr-FR" sz="1600" b="1" dirty="0">
                <a:solidFill>
                  <a:schemeClr val="accent1">
                    <a:lumMod val="75000"/>
                  </a:schemeClr>
                </a:solidFill>
              </a:rPr>
              <a:t> 2018</a:t>
            </a:r>
          </a:p>
        </p:txBody>
      </p:sp>
      <p:sp>
        <p:nvSpPr>
          <p:cNvPr id="6" name="Flèche droite 18">
            <a:extLst>
              <a:ext uri="{FF2B5EF4-FFF2-40B4-BE49-F238E27FC236}">
                <a16:creationId xmlns:a16="http://schemas.microsoft.com/office/drawing/2014/main" id="{2B3405EB-F774-4051-A117-33083DD095E4}"/>
              </a:ext>
            </a:extLst>
          </p:cNvPr>
          <p:cNvSpPr/>
          <p:nvPr/>
        </p:nvSpPr>
        <p:spPr bwMode="auto">
          <a:xfrm rot="5400000">
            <a:off x="5586512" y="3962977"/>
            <a:ext cx="558800" cy="24272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grpSp>
        <p:nvGrpSpPr>
          <p:cNvPr id="7" name="Groupe 19">
            <a:extLst>
              <a:ext uri="{FF2B5EF4-FFF2-40B4-BE49-F238E27FC236}">
                <a16:creationId xmlns:a16="http://schemas.microsoft.com/office/drawing/2014/main" id="{A71A3677-4BCE-4788-A2AE-756EB7332E13}"/>
              </a:ext>
            </a:extLst>
          </p:cNvPr>
          <p:cNvGrpSpPr>
            <a:grpSpLocks/>
          </p:cNvGrpSpPr>
          <p:nvPr/>
        </p:nvGrpSpPr>
        <p:grpSpPr bwMode="auto">
          <a:xfrm>
            <a:off x="7179394" y="3841836"/>
            <a:ext cx="3625849" cy="717550"/>
            <a:chOff x="5053261" y="3355884"/>
            <a:chExt cx="3626271" cy="718158"/>
          </a:xfrm>
        </p:grpSpPr>
        <p:sp>
          <p:nvSpPr>
            <p:cNvPr id="8" name="Flèche à angle droit 21">
              <a:extLst>
                <a:ext uri="{FF2B5EF4-FFF2-40B4-BE49-F238E27FC236}">
                  <a16:creationId xmlns:a16="http://schemas.microsoft.com/office/drawing/2014/main" id="{656ECCD9-0577-41C6-9D91-5D163411526F}"/>
                </a:ext>
              </a:extLst>
            </p:cNvPr>
            <p:cNvSpPr/>
            <p:nvPr/>
          </p:nvSpPr>
          <p:spPr bwMode="auto">
            <a:xfrm rot="5400000">
              <a:off x="5155501" y="3518981"/>
              <a:ext cx="452821" cy="657301"/>
            </a:xfrm>
            <a:prstGeom prst="bentUpArrow">
              <a:avLst>
                <a:gd name="adj1" fmla="val 31363"/>
                <a:gd name="adj2" fmla="val 40225"/>
                <a:gd name="adj3" fmla="val 467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solidFill>
                  <a:srgbClr val="0070C0"/>
                </a:solidFill>
              </a:endParaRPr>
            </a:p>
          </p:txBody>
        </p:sp>
        <p:sp>
          <p:nvSpPr>
            <p:cNvPr id="9" name="Flèche à angle droit 22">
              <a:extLst>
                <a:ext uri="{FF2B5EF4-FFF2-40B4-BE49-F238E27FC236}">
                  <a16:creationId xmlns:a16="http://schemas.microsoft.com/office/drawing/2014/main" id="{6BDA9E73-A314-45E3-A320-FFE44D8C19A5}"/>
                </a:ext>
              </a:extLst>
            </p:cNvPr>
            <p:cNvSpPr/>
            <p:nvPr/>
          </p:nvSpPr>
          <p:spPr bwMode="auto">
            <a:xfrm rot="5400000">
              <a:off x="5157086" y="3255233"/>
              <a:ext cx="455999" cy="657301"/>
            </a:xfrm>
            <a:prstGeom prst="bentUpArrow">
              <a:avLst>
                <a:gd name="adj1" fmla="val 31363"/>
                <a:gd name="adj2" fmla="val 40225"/>
                <a:gd name="adj3" fmla="val 467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solidFill>
                  <a:srgbClr val="0070C0"/>
                </a:solidFill>
              </a:endParaRPr>
            </a:p>
          </p:txBody>
        </p:sp>
        <p:sp>
          <p:nvSpPr>
            <p:cNvPr id="10" name="ZoneTexte 23">
              <a:extLst>
                <a:ext uri="{FF2B5EF4-FFF2-40B4-BE49-F238E27FC236}">
                  <a16:creationId xmlns:a16="http://schemas.microsoft.com/office/drawing/2014/main" id="{2D0CEC95-8F84-4BA5-9314-C2833EC35A42}"/>
                </a:ext>
              </a:extLst>
            </p:cNvPr>
            <p:cNvSpPr txBox="1">
              <a:spLocks noChangeArrowheads="1"/>
            </p:cNvSpPr>
            <p:nvPr/>
          </p:nvSpPr>
          <p:spPr bwMode="auto">
            <a:xfrm>
              <a:off x="5710007" y="3444746"/>
              <a:ext cx="2398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600" b="1">
                  <a:solidFill>
                    <a:srgbClr val="0070C0"/>
                  </a:solidFill>
                  <a:latin typeface="Calibri" panose="020F0502020204030204" pitchFamily="34" charset="0"/>
                </a:rPr>
                <a:t>Durand M </a:t>
              </a:r>
              <a:r>
                <a:rPr lang="fr-FR" altLang="fr-FR" sz="1600" b="1" i="1">
                  <a:solidFill>
                    <a:srgbClr val="0070C0"/>
                  </a:solidFill>
                  <a:latin typeface="Calibri" panose="020F0502020204030204" pitchFamily="34" charset="0"/>
                </a:rPr>
                <a:t>et al</a:t>
              </a:r>
              <a:r>
                <a:rPr lang="fr-FR" altLang="fr-FR" sz="1600" b="1">
                  <a:solidFill>
                    <a:srgbClr val="0070C0"/>
                  </a:solidFill>
                  <a:latin typeface="Calibri" panose="020F0502020204030204" pitchFamily="34" charset="0"/>
                </a:rPr>
                <a:t>. </a:t>
              </a:r>
              <a:r>
                <a:rPr lang="en-US" altLang="fr-FR" sz="1600" b="1">
                  <a:solidFill>
                    <a:srgbClr val="0070C0"/>
                  </a:solidFill>
                  <a:latin typeface="Calibri" panose="020F0502020204030204" pitchFamily="34" charset="0"/>
                </a:rPr>
                <a:t>JHLT 2018</a:t>
              </a:r>
              <a:endParaRPr lang="fr-FR" altLang="fr-FR" sz="1600" b="1">
                <a:solidFill>
                  <a:srgbClr val="0070C0"/>
                </a:solidFill>
                <a:latin typeface="Calibri" panose="020F0502020204030204" pitchFamily="34" charset="0"/>
              </a:endParaRPr>
            </a:p>
          </p:txBody>
        </p:sp>
        <p:sp>
          <p:nvSpPr>
            <p:cNvPr id="11" name="ZoneTexte 24">
              <a:extLst>
                <a:ext uri="{FF2B5EF4-FFF2-40B4-BE49-F238E27FC236}">
                  <a16:creationId xmlns:a16="http://schemas.microsoft.com/office/drawing/2014/main" id="{221D3D4E-323F-483E-90A6-86920E10660D}"/>
                </a:ext>
              </a:extLst>
            </p:cNvPr>
            <p:cNvSpPr txBox="1">
              <a:spLocks noChangeArrowheads="1"/>
            </p:cNvSpPr>
            <p:nvPr/>
          </p:nvSpPr>
          <p:spPr bwMode="auto">
            <a:xfrm>
              <a:off x="5720022" y="3716123"/>
              <a:ext cx="2959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600" b="1" dirty="0">
                  <a:solidFill>
                    <a:srgbClr val="0070C0"/>
                  </a:solidFill>
                  <a:latin typeface="Calibri" panose="020F0502020204030204" pitchFamily="34" charset="0"/>
                </a:rPr>
                <a:t>Brosseau C, </a:t>
              </a:r>
              <a:r>
                <a:rPr lang="fr-FR" altLang="fr-FR" sz="1600" b="1" i="1" dirty="0">
                  <a:solidFill>
                    <a:srgbClr val="0070C0"/>
                  </a:solidFill>
                  <a:latin typeface="Calibri" panose="020F0502020204030204" pitchFamily="34" charset="0"/>
                </a:rPr>
                <a:t>et al. </a:t>
              </a:r>
              <a:r>
                <a:rPr lang="fr-FR" altLang="fr-FR" sz="1600" b="1" dirty="0">
                  <a:solidFill>
                    <a:srgbClr val="0070C0"/>
                  </a:solidFill>
                  <a:latin typeface="Calibri" panose="020F0502020204030204" pitchFamily="34" charset="0"/>
                </a:rPr>
                <a:t>AJT, 2019</a:t>
              </a:r>
              <a:endParaRPr lang="en-US" altLang="fr-FR" sz="1600" b="1" dirty="0">
                <a:solidFill>
                  <a:srgbClr val="0070C0"/>
                </a:solidFill>
                <a:latin typeface="Calibri" panose="020F0502020204030204" pitchFamily="34" charset="0"/>
              </a:endParaRPr>
            </a:p>
          </p:txBody>
        </p:sp>
      </p:grpSp>
      <p:sp>
        <p:nvSpPr>
          <p:cNvPr id="12" name="ZoneTexte 25">
            <a:extLst>
              <a:ext uri="{FF2B5EF4-FFF2-40B4-BE49-F238E27FC236}">
                <a16:creationId xmlns:a16="http://schemas.microsoft.com/office/drawing/2014/main" id="{BBE8A89A-590B-4BD3-A112-9A73629D8591}"/>
              </a:ext>
            </a:extLst>
          </p:cNvPr>
          <p:cNvSpPr txBox="1">
            <a:spLocks noChangeArrowheads="1"/>
          </p:cNvSpPr>
          <p:nvPr/>
        </p:nvSpPr>
        <p:spPr bwMode="auto">
          <a:xfrm>
            <a:off x="3134442" y="4032340"/>
            <a:ext cx="2058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600" b="1" dirty="0">
                <a:solidFill>
                  <a:srgbClr val="0070C0"/>
                </a:solidFill>
                <a:latin typeface="Calibri" panose="020F0502020204030204" pitchFamily="34" charset="0"/>
              </a:rPr>
              <a:t>Pain M </a:t>
            </a:r>
            <a:r>
              <a:rPr lang="fr-FR" altLang="fr-FR" sz="1600" b="1" i="1" dirty="0">
                <a:solidFill>
                  <a:srgbClr val="0070C0"/>
                </a:solidFill>
                <a:latin typeface="Calibri" panose="020F0502020204030204" pitchFamily="34" charset="0"/>
              </a:rPr>
              <a:t>et al</a:t>
            </a:r>
            <a:r>
              <a:rPr lang="fr-FR" altLang="fr-FR" sz="1600" b="1" dirty="0">
                <a:solidFill>
                  <a:srgbClr val="0070C0"/>
                </a:solidFill>
                <a:latin typeface="Calibri" panose="020F0502020204030204" pitchFamily="34" charset="0"/>
              </a:rPr>
              <a:t>. AJT 2017</a:t>
            </a:r>
          </a:p>
        </p:txBody>
      </p:sp>
      <p:sp>
        <p:nvSpPr>
          <p:cNvPr id="13" name="Flèche droite 27">
            <a:extLst>
              <a:ext uri="{FF2B5EF4-FFF2-40B4-BE49-F238E27FC236}">
                <a16:creationId xmlns:a16="http://schemas.microsoft.com/office/drawing/2014/main" id="{9E3CB28B-ECD8-4131-9685-B27B66B2C295}"/>
              </a:ext>
            </a:extLst>
          </p:cNvPr>
          <p:cNvSpPr/>
          <p:nvPr/>
        </p:nvSpPr>
        <p:spPr bwMode="auto">
          <a:xfrm rot="5400000">
            <a:off x="4029080" y="3723653"/>
            <a:ext cx="425450" cy="24272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26" name="Titre 1">
            <a:extLst>
              <a:ext uri="{FF2B5EF4-FFF2-40B4-BE49-F238E27FC236}">
                <a16:creationId xmlns:a16="http://schemas.microsoft.com/office/drawing/2014/main" id="{010B9E3E-7099-4727-8B2B-93CE3E1AA3AD}"/>
              </a:ext>
            </a:extLst>
          </p:cNvPr>
          <p:cNvSpPr txBox="1">
            <a:spLocks/>
          </p:cNvSpPr>
          <p:nvPr/>
        </p:nvSpPr>
        <p:spPr>
          <a:xfrm>
            <a:off x="1066972" y="261087"/>
            <a:ext cx="10058056" cy="1050679"/>
          </a:xfrm>
          <a:prstGeom prst="rect">
            <a:avLst/>
          </a:prstGeom>
        </p:spPr>
        <p:txBody>
          <a:bodyPr>
            <a:normAutofit/>
          </a:bodyPr>
          <a:lstStyle>
            <a:lvl1pPr algn="ctr" defTabSz="457200" rtl="0" eaLnBrk="1" latinLnBrk="0" hangingPunct="1">
              <a:spcBef>
                <a:spcPct val="0"/>
              </a:spcBef>
              <a:buNone/>
              <a:defRPr sz="4400" kern="1200" baseline="0">
                <a:solidFill>
                  <a:schemeClr val="tx2">
                    <a:lumMod val="40000"/>
                    <a:lumOff val="60000"/>
                  </a:schemeClr>
                </a:solidFill>
                <a:latin typeface="+mj-lt"/>
                <a:ea typeface="+mj-ea"/>
                <a:cs typeface="+mj-cs"/>
              </a:defRPr>
            </a:lvl1pPr>
          </a:lstStyle>
          <a:p>
            <a:r>
              <a:rPr lang="en-US" sz="2400" b="1" dirty="0">
                <a:solidFill>
                  <a:schemeClr val="accent1">
                    <a:lumMod val="75000"/>
                  </a:schemeClr>
                </a:solidFill>
              </a:rPr>
              <a:t>PRELUD: </a:t>
            </a:r>
            <a:r>
              <a:rPr lang="en-US" sz="2400" b="1" dirty="0" err="1">
                <a:solidFill>
                  <a:schemeClr val="accent1">
                    <a:lumMod val="75000"/>
                  </a:schemeClr>
                </a:solidFill>
              </a:rPr>
              <a:t>PREdiction</a:t>
            </a:r>
            <a:r>
              <a:rPr lang="en-US" sz="2400" b="1" dirty="0">
                <a:solidFill>
                  <a:schemeClr val="accent1">
                    <a:lumMod val="75000"/>
                  </a:schemeClr>
                </a:solidFill>
              </a:rPr>
              <a:t> of chronic </a:t>
            </a:r>
            <a:r>
              <a:rPr lang="en-US" sz="2400" b="1" dirty="0" err="1">
                <a:solidFill>
                  <a:schemeClr val="accent1">
                    <a:lumMod val="75000"/>
                  </a:schemeClr>
                </a:solidFill>
              </a:rPr>
              <a:t>LUng</a:t>
            </a:r>
            <a:r>
              <a:rPr lang="en-US" sz="2400" b="1" dirty="0">
                <a:solidFill>
                  <a:schemeClr val="accent1">
                    <a:lumMod val="75000"/>
                  </a:schemeClr>
                </a:solidFill>
              </a:rPr>
              <a:t> allograft Dysfunction</a:t>
            </a:r>
          </a:p>
        </p:txBody>
      </p:sp>
      <p:sp>
        <p:nvSpPr>
          <p:cNvPr id="23" name="Oval 15">
            <a:extLst>
              <a:ext uri="{FF2B5EF4-FFF2-40B4-BE49-F238E27FC236}">
                <a16:creationId xmlns:a16="http://schemas.microsoft.com/office/drawing/2014/main" id="{B2628A30-0B16-4850-AA23-FD910C09FB76}"/>
              </a:ext>
            </a:extLst>
          </p:cNvPr>
          <p:cNvSpPr/>
          <p:nvPr/>
        </p:nvSpPr>
        <p:spPr>
          <a:xfrm>
            <a:off x="5066047" y="2610729"/>
            <a:ext cx="395994" cy="395994"/>
          </a:xfrm>
          <a:prstGeom prst="ellipse">
            <a:avLst/>
          </a:prstGeom>
          <a:solidFill>
            <a:schemeClr val="accent5">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TextBox 16">
            <a:extLst>
              <a:ext uri="{FF2B5EF4-FFF2-40B4-BE49-F238E27FC236}">
                <a16:creationId xmlns:a16="http://schemas.microsoft.com/office/drawing/2014/main" id="{D6A4AB80-1FE2-4512-98E4-33D12B63FC9A}"/>
              </a:ext>
            </a:extLst>
          </p:cNvPr>
          <p:cNvSpPr txBox="1"/>
          <p:nvPr/>
        </p:nvSpPr>
        <p:spPr>
          <a:xfrm>
            <a:off x="4507688" y="2252671"/>
            <a:ext cx="1512711" cy="307777"/>
          </a:xfrm>
          <a:prstGeom prst="rect">
            <a:avLst/>
          </a:prstGeom>
          <a:noFill/>
        </p:spPr>
        <p:txBody>
          <a:bodyPr wrap="square" rtlCol="0">
            <a:spAutoFit/>
          </a:bodyPr>
          <a:lstStyle/>
          <a:p>
            <a:pPr algn="ctr"/>
            <a:r>
              <a:rPr lang="fr-FR" sz="1400" b="1" dirty="0"/>
              <a:t>air pollution </a:t>
            </a:r>
          </a:p>
        </p:txBody>
      </p:sp>
      <p:sp>
        <p:nvSpPr>
          <p:cNvPr id="25" name="Arrow: Right 17">
            <a:extLst>
              <a:ext uri="{FF2B5EF4-FFF2-40B4-BE49-F238E27FC236}">
                <a16:creationId xmlns:a16="http://schemas.microsoft.com/office/drawing/2014/main" id="{3E6F137B-9F08-49F3-80CD-F1EEEF61E0D5}"/>
              </a:ext>
            </a:extLst>
          </p:cNvPr>
          <p:cNvSpPr/>
          <p:nvPr/>
        </p:nvSpPr>
        <p:spPr>
          <a:xfrm rot="16200000">
            <a:off x="4991344" y="1749412"/>
            <a:ext cx="546303" cy="279958"/>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extBox 18">
            <a:extLst>
              <a:ext uri="{FF2B5EF4-FFF2-40B4-BE49-F238E27FC236}">
                <a16:creationId xmlns:a16="http://schemas.microsoft.com/office/drawing/2014/main" id="{819DD87D-DCA7-42F1-8AD5-79C01DE35352}"/>
              </a:ext>
            </a:extLst>
          </p:cNvPr>
          <p:cNvSpPr txBox="1"/>
          <p:nvPr/>
        </p:nvSpPr>
        <p:spPr>
          <a:xfrm>
            <a:off x="3796489" y="996253"/>
            <a:ext cx="2935111" cy="861774"/>
          </a:xfrm>
          <a:prstGeom prst="rect">
            <a:avLst/>
          </a:prstGeom>
          <a:noFill/>
        </p:spPr>
        <p:txBody>
          <a:bodyPr wrap="square" rtlCol="0">
            <a:spAutoFit/>
          </a:bodyPr>
          <a:lstStyle/>
          <a:p>
            <a:pPr algn="ctr"/>
            <a:r>
              <a:rPr lang="fr-FR" sz="1600" b="1" dirty="0" err="1">
                <a:solidFill>
                  <a:srgbClr val="C00000"/>
                </a:solidFill>
              </a:rPr>
              <a:t>Benmerad</a:t>
            </a:r>
            <a:r>
              <a:rPr lang="fr-FR" sz="1600" b="1" dirty="0">
                <a:solidFill>
                  <a:srgbClr val="C00000"/>
                </a:solidFill>
              </a:rPr>
              <a:t> et al, ERJ, 2017</a:t>
            </a:r>
          </a:p>
          <a:p>
            <a:pPr algn="ctr"/>
            <a:r>
              <a:rPr lang="fr-FR" sz="1600" b="1" dirty="0" err="1">
                <a:solidFill>
                  <a:srgbClr val="C00000"/>
                </a:solidFill>
              </a:rPr>
              <a:t>Rutens</a:t>
            </a:r>
            <a:r>
              <a:rPr lang="fr-FR" sz="1600" b="1" dirty="0">
                <a:solidFill>
                  <a:srgbClr val="C00000"/>
                </a:solidFill>
              </a:rPr>
              <a:t>, ERJ, 2017</a:t>
            </a:r>
          </a:p>
          <a:p>
            <a:pPr algn="r"/>
            <a:endParaRPr lang="fr-FR" dirty="0"/>
          </a:p>
        </p:txBody>
      </p:sp>
      <p:sp>
        <p:nvSpPr>
          <p:cNvPr id="28" name="Oval 19">
            <a:extLst>
              <a:ext uri="{FF2B5EF4-FFF2-40B4-BE49-F238E27FC236}">
                <a16:creationId xmlns:a16="http://schemas.microsoft.com/office/drawing/2014/main" id="{9B251127-F472-4C26-9CC3-2B2E8215AC20}"/>
              </a:ext>
            </a:extLst>
          </p:cNvPr>
          <p:cNvSpPr/>
          <p:nvPr/>
        </p:nvSpPr>
        <p:spPr>
          <a:xfrm>
            <a:off x="6250896" y="2601782"/>
            <a:ext cx="395994" cy="395994"/>
          </a:xfrm>
          <a:prstGeom prst="ellipse">
            <a:avLst/>
          </a:prstGeom>
          <a:solidFill>
            <a:schemeClr val="accent5">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9" name="Arrow: Right 20">
            <a:extLst>
              <a:ext uri="{FF2B5EF4-FFF2-40B4-BE49-F238E27FC236}">
                <a16:creationId xmlns:a16="http://schemas.microsoft.com/office/drawing/2014/main" id="{E1C856FE-9DDD-446A-81F9-E3727332A3A2}"/>
              </a:ext>
            </a:extLst>
          </p:cNvPr>
          <p:cNvSpPr/>
          <p:nvPr/>
        </p:nvSpPr>
        <p:spPr>
          <a:xfrm rot="17474591">
            <a:off x="6450028" y="1951923"/>
            <a:ext cx="307777" cy="279958"/>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TextBox 21">
            <a:extLst>
              <a:ext uri="{FF2B5EF4-FFF2-40B4-BE49-F238E27FC236}">
                <a16:creationId xmlns:a16="http://schemas.microsoft.com/office/drawing/2014/main" id="{EA80CD00-86CE-4EE4-BA68-D62DE1A1F6E2}"/>
              </a:ext>
            </a:extLst>
          </p:cNvPr>
          <p:cNvSpPr txBox="1"/>
          <p:nvPr/>
        </p:nvSpPr>
        <p:spPr>
          <a:xfrm>
            <a:off x="5692538" y="2280374"/>
            <a:ext cx="1512711" cy="307777"/>
          </a:xfrm>
          <a:prstGeom prst="rect">
            <a:avLst/>
          </a:prstGeom>
          <a:noFill/>
        </p:spPr>
        <p:txBody>
          <a:bodyPr wrap="square" rtlCol="0">
            <a:spAutoFit/>
          </a:bodyPr>
          <a:lstStyle/>
          <a:p>
            <a:pPr algn="ctr"/>
            <a:r>
              <a:rPr lang="fr-FR" sz="1400" b="1" dirty="0"/>
              <a:t>DSA </a:t>
            </a:r>
          </a:p>
        </p:txBody>
      </p:sp>
      <p:sp>
        <p:nvSpPr>
          <p:cNvPr id="31" name="TextBox 22">
            <a:extLst>
              <a:ext uri="{FF2B5EF4-FFF2-40B4-BE49-F238E27FC236}">
                <a16:creationId xmlns:a16="http://schemas.microsoft.com/office/drawing/2014/main" id="{4649108E-E47F-4293-8F69-EAFA9C5492B0}"/>
              </a:ext>
            </a:extLst>
          </p:cNvPr>
          <p:cNvSpPr txBox="1"/>
          <p:nvPr/>
        </p:nvSpPr>
        <p:spPr>
          <a:xfrm>
            <a:off x="6439818" y="1131325"/>
            <a:ext cx="3978012" cy="1107996"/>
          </a:xfrm>
          <a:prstGeom prst="rect">
            <a:avLst/>
          </a:prstGeom>
          <a:noFill/>
        </p:spPr>
        <p:txBody>
          <a:bodyPr wrap="none" rtlCol="0">
            <a:spAutoFit/>
          </a:bodyPr>
          <a:lstStyle/>
          <a:p>
            <a:r>
              <a:rPr lang="fr-FR" sz="1600" b="1" dirty="0">
                <a:solidFill>
                  <a:srgbClr val="C00000"/>
                </a:solidFill>
              </a:rPr>
              <a:t>Le </a:t>
            </a:r>
            <a:r>
              <a:rPr lang="fr-FR" sz="1600" b="1" dirty="0" err="1">
                <a:solidFill>
                  <a:srgbClr val="C00000"/>
                </a:solidFill>
              </a:rPr>
              <a:t>Pavec</a:t>
            </a:r>
            <a:r>
              <a:rPr lang="fr-FR" sz="1600" b="1" dirty="0">
                <a:solidFill>
                  <a:srgbClr val="C00000"/>
                </a:solidFill>
              </a:rPr>
              <a:t> JHLT 2016; </a:t>
            </a:r>
            <a:r>
              <a:rPr lang="fr-FR" sz="1600" b="1" dirty="0" err="1">
                <a:solidFill>
                  <a:srgbClr val="C00000"/>
                </a:solidFill>
              </a:rPr>
              <a:t>Tikkanen</a:t>
            </a:r>
            <a:r>
              <a:rPr lang="fr-FR" sz="1600" b="1" dirty="0">
                <a:solidFill>
                  <a:srgbClr val="C00000"/>
                </a:solidFill>
              </a:rPr>
              <a:t> AJRCCM 2016; </a:t>
            </a:r>
          </a:p>
          <a:p>
            <a:r>
              <a:rPr lang="fr-FR" sz="1600" b="1" dirty="0" err="1">
                <a:solidFill>
                  <a:srgbClr val="C00000"/>
                </a:solidFill>
              </a:rPr>
              <a:t>Verleden</a:t>
            </a:r>
            <a:r>
              <a:rPr lang="fr-FR" sz="1600" b="1" dirty="0">
                <a:solidFill>
                  <a:srgbClr val="C00000"/>
                </a:solidFill>
              </a:rPr>
              <a:t> ERJ 2018; </a:t>
            </a:r>
            <a:r>
              <a:rPr lang="fr-FR" sz="1600" b="1" dirty="0" err="1">
                <a:solidFill>
                  <a:srgbClr val="C00000"/>
                </a:solidFill>
              </a:rPr>
              <a:t>Koutsokera</a:t>
            </a:r>
            <a:r>
              <a:rPr lang="fr-FR" sz="1600" b="1" dirty="0">
                <a:solidFill>
                  <a:srgbClr val="C00000"/>
                </a:solidFill>
              </a:rPr>
              <a:t>, Front 2017; </a:t>
            </a:r>
          </a:p>
          <a:p>
            <a:r>
              <a:rPr lang="fr-FR" sz="1600" b="1" dirty="0" err="1">
                <a:solidFill>
                  <a:srgbClr val="C00000"/>
                </a:solidFill>
              </a:rPr>
              <a:t>Brugiere</a:t>
            </a:r>
            <a:r>
              <a:rPr lang="fr-FR" sz="1600" b="1" dirty="0">
                <a:solidFill>
                  <a:srgbClr val="C00000"/>
                </a:solidFill>
              </a:rPr>
              <a:t>, ERJ 2018</a:t>
            </a:r>
          </a:p>
          <a:p>
            <a:endParaRPr lang="fr-FR" dirty="0"/>
          </a:p>
        </p:txBody>
      </p:sp>
      <p:sp>
        <p:nvSpPr>
          <p:cNvPr id="14" name="Rectangle 13"/>
          <p:cNvSpPr/>
          <p:nvPr/>
        </p:nvSpPr>
        <p:spPr>
          <a:xfrm>
            <a:off x="2774399" y="5793987"/>
            <a:ext cx="6952994" cy="523220"/>
          </a:xfrm>
          <a:prstGeom prst="rect">
            <a:avLst/>
          </a:prstGeom>
          <a:ln w="28575">
            <a:solidFill>
              <a:srgbClr val="FF0000"/>
            </a:solidFill>
          </a:ln>
        </p:spPr>
        <p:txBody>
          <a:bodyPr wrap="none">
            <a:spAutoFit/>
          </a:bodyPr>
          <a:lstStyle/>
          <a:p>
            <a:r>
              <a:rPr lang="fr-FR" sz="2800" b="1" dirty="0" err="1"/>
              <a:t>Create</a:t>
            </a:r>
            <a:r>
              <a:rPr lang="fr-FR" sz="2800" b="1" dirty="0"/>
              <a:t>  a </a:t>
            </a:r>
            <a:r>
              <a:rPr lang="fr-FR" sz="2800" b="1" dirty="0" err="1"/>
              <a:t>predictive</a:t>
            </a:r>
            <a:r>
              <a:rPr lang="fr-FR" sz="2800" b="1" dirty="0"/>
              <a:t> composite score for CLAD</a:t>
            </a:r>
            <a:endParaRPr lang="fr-FR" sz="2800" b="1" dirty="0"/>
          </a:p>
        </p:txBody>
      </p:sp>
    </p:spTree>
    <p:extLst>
      <p:ext uri="{BB962C8B-B14F-4D97-AF65-F5344CB8AC3E}">
        <p14:creationId xmlns:p14="http://schemas.microsoft.com/office/powerpoint/2010/main" val="1199590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AA9DF4A-AB0F-4680-8363-DD429931C4D3}"/>
              </a:ext>
            </a:extLst>
          </p:cNvPr>
          <p:cNvSpPr txBox="1">
            <a:spLocks/>
          </p:cNvSpPr>
          <p:nvPr/>
        </p:nvSpPr>
        <p:spPr>
          <a:xfrm>
            <a:off x="1066972" y="261087"/>
            <a:ext cx="10058056" cy="1050679"/>
          </a:xfrm>
          <a:prstGeom prst="rect">
            <a:avLst/>
          </a:prstGeom>
        </p:spPr>
        <p:txBody>
          <a:bodyPr>
            <a:normAutofit/>
          </a:bodyPr>
          <a:lstStyle>
            <a:lvl1pPr algn="ctr" defTabSz="457200" rtl="0" eaLnBrk="1" latinLnBrk="0" hangingPunct="1">
              <a:spcBef>
                <a:spcPct val="0"/>
              </a:spcBef>
              <a:buNone/>
              <a:defRPr sz="4400" kern="1200" baseline="0">
                <a:solidFill>
                  <a:schemeClr val="tx2">
                    <a:lumMod val="40000"/>
                    <a:lumOff val="60000"/>
                  </a:schemeClr>
                </a:solidFill>
                <a:latin typeface="+mj-lt"/>
                <a:ea typeface="+mj-ea"/>
                <a:cs typeface="+mj-cs"/>
              </a:defRPr>
            </a:lvl1pPr>
          </a:lstStyle>
          <a:p>
            <a:r>
              <a:rPr lang="en-US" sz="2400" b="1" dirty="0"/>
              <a:t>PRELUD: </a:t>
            </a:r>
            <a:r>
              <a:rPr lang="en-US" sz="2400" b="1" dirty="0" err="1"/>
              <a:t>PREdiction</a:t>
            </a:r>
            <a:r>
              <a:rPr lang="en-US" sz="2400" b="1" dirty="0"/>
              <a:t> of chronic </a:t>
            </a:r>
            <a:r>
              <a:rPr lang="en-US" sz="2400" b="1" dirty="0" err="1"/>
              <a:t>LUng</a:t>
            </a:r>
            <a:r>
              <a:rPr lang="en-US" sz="2400" b="1" dirty="0"/>
              <a:t> allograft Dysfunction</a:t>
            </a:r>
          </a:p>
        </p:txBody>
      </p:sp>
      <p:sp>
        <p:nvSpPr>
          <p:cNvPr id="4" name="TextBox 3">
            <a:extLst>
              <a:ext uri="{FF2B5EF4-FFF2-40B4-BE49-F238E27FC236}">
                <a16:creationId xmlns:a16="http://schemas.microsoft.com/office/drawing/2014/main" id="{4637C226-13AA-44F8-BED7-FAA5001D7C21}"/>
              </a:ext>
            </a:extLst>
          </p:cNvPr>
          <p:cNvSpPr txBox="1"/>
          <p:nvPr/>
        </p:nvSpPr>
        <p:spPr>
          <a:xfrm>
            <a:off x="1800578" y="1444979"/>
            <a:ext cx="7473245" cy="3139321"/>
          </a:xfrm>
          <a:prstGeom prst="rect">
            <a:avLst/>
          </a:prstGeom>
          <a:noFill/>
        </p:spPr>
        <p:txBody>
          <a:bodyPr wrap="square" rtlCol="0">
            <a:spAutoFit/>
          </a:bodyPr>
          <a:lstStyle/>
          <a:p>
            <a:r>
              <a:rPr lang="fr-FR" dirty="0"/>
              <a:t>Phase 2: </a:t>
            </a:r>
            <a:r>
              <a:rPr lang="fr-FR" b="1" dirty="0"/>
              <a:t>PROSPECTIVE, MULTICENTRIC </a:t>
            </a:r>
          </a:p>
          <a:p>
            <a:endParaRPr lang="fr-FR" b="1" dirty="0">
              <a:solidFill>
                <a:srgbClr val="00B0F0"/>
              </a:solidFill>
            </a:endParaRPr>
          </a:p>
          <a:p>
            <a:r>
              <a:rPr lang="fr-FR" b="1" dirty="0">
                <a:solidFill>
                  <a:srgbClr val="00B0F0"/>
                </a:solidFill>
              </a:rPr>
              <a:t>      240 </a:t>
            </a:r>
            <a:r>
              <a:rPr lang="fr-FR" b="1" dirty="0" err="1">
                <a:solidFill>
                  <a:srgbClr val="00B0F0"/>
                </a:solidFill>
              </a:rPr>
              <a:t>listed</a:t>
            </a:r>
            <a:r>
              <a:rPr lang="fr-FR" b="1" dirty="0">
                <a:solidFill>
                  <a:srgbClr val="00B0F0"/>
                </a:solidFill>
              </a:rPr>
              <a:t> patients </a:t>
            </a:r>
            <a:r>
              <a:rPr lang="fr-FR" dirty="0"/>
              <a:t>to </a:t>
            </a:r>
            <a:r>
              <a:rPr lang="fr-FR" dirty="0" err="1"/>
              <a:t>be</a:t>
            </a:r>
            <a:r>
              <a:rPr lang="fr-FR" dirty="0"/>
              <a:t> </a:t>
            </a:r>
            <a:r>
              <a:rPr lang="fr-FR" dirty="0" err="1"/>
              <a:t>included</a:t>
            </a:r>
            <a:r>
              <a:rPr lang="fr-FR" dirty="0"/>
              <a:t> </a:t>
            </a:r>
          </a:p>
          <a:p>
            <a:r>
              <a:rPr lang="fr-FR" b="1" dirty="0"/>
              <a:t> </a:t>
            </a:r>
          </a:p>
          <a:p>
            <a:r>
              <a:rPr lang="fr-FR" b="1" dirty="0"/>
              <a:t>              -&gt;</a:t>
            </a:r>
            <a:r>
              <a:rPr lang="fr-FR" dirty="0"/>
              <a:t> 190 </a:t>
            </a:r>
            <a:r>
              <a:rPr lang="fr-FR" dirty="0" err="1"/>
              <a:t>transplanted</a:t>
            </a:r>
            <a:r>
              <a:rPr lang="fr-FR" dirty="0"/>
              <a:t> patients</a:t>
            </a:r>
          </a:p>
          <a:p>
            <a:endParaRPr lang="fr-FR" dirty="0"/>
          </a:p>
          <a:p>
            <a:r>
              <a:rPr lang="fr-FR" dirty="0"/>
              <a:t>      inclusion </a:t>
            </a:r>
            <a:r>
              <a:rPr lang="fr-FR" dirty="0" err="1"/>
              <a:t>period</a:t>
            </a:r>
            <a:r>
              <a:rPr lang="fr-FR" dirty="0"/>
              <a:t> : 1 </a:t>
            </a:r>
            <a:r>
              <a:rPr lang="fr-FR" dirty="0" err="1"/>
              <a:t>year</a:t>
            </a:r>
            <a:endParaRPr lang="fr-FR" dirty="0"/>
          </a:p>
          <a:p>
            <a:r>
              <a:rPr lang="fr-FR" dirty="0"/>
              <a:t>      follow-up : 5 </a:t>
            </a:r>
            <a:r>
              <a:rPr lang="fr-FR" dirty="0" err="1"/>
              <a:t>years</a:t>
            </a:r>
            <a:r>
              <a:rPr lang="fr-FR" dirty="0"/>
              <a:t>    </a:t>
            </a:r>
          </a:p>
          <a:p>
            <a:endParaRPr lang="fr-FR" dirty="0"/>
          </a:p>
          <a:p>
            <a:endParaRPr lang="fr-FR" dirty="0"/>
          </a:p>
          <a:p>
            <a:endParaRPr lang="fr-FR" dirty="0"/>
          </a:p>
        </p:txBody>
      </p:sp>
      <p:pic>
        <p:nvPicPr>
          <p:cNvPr id="5" name="Picture 3">
            <a:extLst>
              <a:ext uri="{FF2B5EF4-FFF2-40B4-BE49-F238E27FC236}">
                <a16:creationId xmlns:a16="http://schemas.microsoft.com/office/drawing/2014/main" id="{D52FF95A-0970-43D6-AA76-12C44AD07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253" y="1097140"/>
            <a:ext cx="3444875"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881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2D8AD43-BE2D-4B9C-BEAA-195AB4E41BD7}"/>
              </a:ext>
            </a:extLst>
          </p:cNvPr>
          <p:cNvSpPr txBox="1">
            <a:spLocks/>
          </p:cNvSpPr>
          <p:nvPr/>
        </p:nvSpPr>
        <p:spPr>
          <a:xfrm>
            <a:off x="1066972" y="261087"/>
            <a:ext cx="10058056" cy="1050679"/>
          </a:xfrm>
          <a:prstGeom prst="rect">
            <a:avLst/>
          </a:prstGeom>
        </p:spPr>
        <p:txBody>
          <a:bodyPr>
            <a:normAutofit/>
          </a:bodyPr>
          <a:lstStyle>
            <a:lvl1pPr algn="ctr" defTabSz="457200" rtl="0" eaLnBrk="1" latinLnBrk="0" hangingPunct="1">
              <a:spcBef>
                <a:spcPct val="0"/>
              </a:spcBef>
              <a:buNone/>
              <a:defRPr sz="4400" kern="1200" baseline="0">
                <a:solidFill>
                  <a:schemeClr val="tx2">
                    <a:lumMod val="40000"/>
                    <a:lumOff val="60000"/>
                  </a:schemeClr>
                </a:solidFill>
                <a:latin typeface="+mj-lt"/>
                <a:ea typeface="+mj-ea"/>
                <a:cs typeface="+mj-cs"/>
              </a:defRPr>
            </a:lvl1pPr>
          </a:lstStyle>
          <a:p>
            <a:r>
              <a:rPr lang="en-US" sz="2400" b="1" dirty="0"/>
              <a:t>PRELUD: </a:t>
            </a:r>
            <a:r>
              <a:rPr lang="en-US" sz="2400" b="1" dirty="0" err="1"/>
              <a:t>PREdiction</a:t>
            </a:r>
            <a:r>
              <a:rPr lang="en-US" sz="2400" b="1" dirty="0"/>
              <a:t> of chronic </a:t>
            </a:r>
            <a:r>
              <a:rPr lang="en-US" sz="2400" b="1" dirty="0" err="1"/>
              <a:t>LUng</a:t>
            </a:r>
            <a:r>
              <a:rPr lang="en-US" sz="2400" b="1" dirty="0"/>
              <a:t> allograft Dysfunction</a:t>
            </a:r>
          </a:p>
        </p:txBody>
      </p:sp>
      <p:sp>
        <p:nvSpPr>
          <p:cNvPr id="4" name="Flèche vers le haut 59">
            <a:extLst>
              <a:ext uri="{FF2B5EF4-FFF2-40B4-BE49-F238E27FC236}">
                <a16:creationId xmlns:a16="http://schemas.microsoft.com/office/drawing/2014/main" id="{B21E5A41-74F1-466E-ABA6-3EE8E26549E7}"/>
              </a:ext>
            </a:extLst>
          </p:cNvPr>
          <p:cNvSpPr/>
          <p:nvPr/>
        </p:nvSpPr>
        <p:spPr bwMode="auto">
          <a:xfrm flipV="1">
            <a:off x="6530123" y="2442694"/>
            <a:ext cx="76406" cy="2638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Flèche vers le haut 58">
            <a:extLst>
              <a:ext uri="{FF2B5EF4-FFF2-40B4-BE49-F238E27FC236}">
                <a16:creationId xmlns:a16="http://schemas.microsoft.com/office/drawing/2014/main" id="{20943B0B-BF21-4081-8D26-C825769357C0}"/>
              </a:ext>
            </a:extLst>
          </p:cNvPr>
          <p:cNvSpPr/>
          <p:nvPr/>
        </p:nvSpPr>
        <p:spPr bwMode="auto">
          <a:xfrm flipV="1">
            <a:off x="8321578" y="2452404"/>
            <a:ext cx="76406" cy="2638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Flèche vers le haut 57">
            <a:extLst>
              <a:ext uri="{FF2B5EF4-FFF2-40B4-BE49-F238E27FC236}">
                <a16:creationId xmlns:a16="http://schemas.microsoft.com/office/drawing/2014/main" id="{0A2638D4-B65A-44C7-851A-4B63CC55A74F}"/>
              </a:ext>
            </a:extLst>
          </p:cNvPr>
          <p:cNvSpPr/>
          <p:nvPr/>
        </p:nvSpPr>
        <p:spPr bwMode="auto">
          <a:xfrm>
            <a:off x="4070790" y="3038996"/>
            <a:ext cx="76406" cy="2638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Espace réservé du contenu 2">
            <a:extLst>
              <a:ext uri="{FF2B5EF4-FFF2-40B4-BE49-F238E27FC236}">
                <a16:creationId xmlns:a16="http://schemas.microsoft.com/office/drawing/2014/main" id="{4E22AA21-DF02-4F84-A6FC-4BE7AD394006}"/>
              </a:ext>
            </a:extLst>
          </p:cNvPr>
          <p:cNvSpPr txBox="1">
            <a:spLocks/>
          </p:cNvSpPr>
          <p:nvPr/>
        </p:nvSpPr>
        <p:spPr>
          <a:xfrm>
            <a:off x="2186918" y="3949071"/>
            <a:ext cx="10972800" cy="266416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000" dirty="0"/>
              <a:t> </a:t>
            </a:r>
          </a:p>
          <a:p>
            <a:r>
              <a:rPr lang="fr-FR" sz="2000" dirty="0" err="1"/>
              <a:t>Samples</a:t>
            </a:r>
            <a:r>
              <a:rPr lang="fr-FR" sz="2000" dirty="0"/>
              <a:t>: </a:t>
            </a:r>
          </a:p>
          <a:p>
            <a:pPr lvl="2"/>
            <a:r>
              <a:rPr lang="fr-FR" sz="1600" dirty="0"/>
              <a:t>3 EDTA for PBMC </a:t>
            </a:r>
          </a:p>
          <a:p>
            <a:pPr lvl="2"/>
            <a:r>
              <a:rPr lang="fr-FR" sz="1600" dirty="0"/>
              <a:t>1 </a:t>
            </a:r>
            <a:r>
              <a:rPr lang="fr-FR" sz="1600" dirty="0" err="1"/>
              <a:t>Paxgène</a:t>
            </a:r>
            <a:r>
              <a:rPr lang="fr-FR" sz="1600" dirty="0"/>
              <a:t>  for RNA</a:t>
            </a:r>
          </a:p>
          <a:p>
            <a:pPr lvl="2"/>
            <a:r>
              <a:rPr lang="fr-FR" sz="1600" dirty="0"/>
              <a:t>1 for </a:t>
            </a:r>
            <a:r>
              <a:rPr lang="fr-FR" sz="1600" dirty="0" err="1"/>
              <a:t>serum</a:t>
            </a:r>
            <a:r>
              <a:rPr lang="fr-FR" sz="1600" dirty="0"/>
              <a:t>  (DSA) 			</a:t>
            </a:r>
          </a:p>
          <a:p>
            <a:pPr lvl="2"/>
            <a:r>
              <a:rPr lang="fr-FR" sz="1600" dirty="0"/>
              <a:t>1 for plasma (MMP9)			</a:t>
            </a:r>
            <a:endParaRPr lang="fr-FR" sz="2000" dirty="0"/>
          </a:p>
          <a:p>
            <a:pPr marL="0" indent="0">
              <a:buNone/>
            </a:pPr>
            <a:endParaRPr lang="fr-FR" sz="2000" dirty="0"/>
          </a:p>
        </p:txBody>
      </p:sp>
      <p:sp>
        <p:nvSpPr>
          <p:cNvPr id="8" name="Titre 1">
            <a:extLst>
              <a:ext uri="{FF2B5EF4-FFF2-40B4-BE49-F238E27FC236}">
                <a16:creationId xmlns:a16="http://schemas.microsoft.com/office/drawing/2014/main" id="{6A5E6F33-B6E3-42B8-B396-574020B78BEA}"/>
              </a:ext>
            </a:extLst>
          </p:cNvPr>
          <p:cNvSpPr txBox="1">
            <a:spLocks/>
          </p:cNvSpPr>
          <p:nvPr/>
        </p:nvSpPr>
        <p:spPr>
          <a:xfrm>
            <a:off x="1964837" y="616421"/>
            <a:ext cx="3449947" cy="822875"/>
          </a:xfrm>
          <a:prstGeom prst="rect">
            <a:avLst/>
          </a:prstGeom>
        </p:spPr>
        <p:txBody>
          <a:bodyPr>
            <a:normAutofit/>
          </a:bodyPr>
          <a:lstStyle>
            <a:lvl1pPr algn="ctr" defTabSz="457200" rtl="0" eaLnBrk="1" latinLnBrk="0" hangingPunct="1">
              <a:spcBef>
                <a:spcPct val="0"/>
              </a:spcBef>
              <a:buNone/>
              <a:defRPr sz="4400" kern="1200" baseline="0">
                <a:solidFill>
                  <a:schemeClr val="tx2">
                    <a:lumMod val="40000"/>
                    <a:lumOff val="60000"/>
                  </a:schemeClr>
                </a:solidFill>
                <a:latin typeface="+mj-lt"/>
                <a:ea typeface="+mj-ea"/>
                <a:cs typeface="+mj-cs"/>
              </a:defRPr>
            </a:lvl1pPr>
          </a:lstStyle>
          <a:p>
            <a:r>
              <a:rPr lang="fr-FR" sz="3600" dirty="0" err="1">
                <a:solidFill>
                  <a:srgbClr val="0070C0"/>
                </a:solidFill>
              </a:rPr>
              <a:t>Methodology</a:t>
            </a:r>
            <a:endParaRPr lang="fr-FR" sz="3600" dirty="0">
              <a:solidFill>
                <a:srgbClr val="0070C0"/>
              </a:solidFill>
            </a:endParaRPr>
          </a:p>
        </p:txBody>
      </p:sp>
      <p:sp>
        <p:nvSpPr>
          <p:cNvPr id="10" name="Chevron 5">
            <a:extLst>
              <a:ext uri="{FF2B5EF4-FFF2-40B4-BE49-F238E27FC236}">
                <a16:creationId xmlns:a16="http://schemas.microsoft.com/office/drawing/2014/main" id="{9E852BB3-EAA4-4D85-9143-026CA301FAA7}"/>
              </a:ext>
            </a:extLst>
          </p:cNvPr>
          <p:cNvSpPr/>
          <p:nvPr/>
        </p:nvSpPr>
        <p:spPr bwMode="auto">
          <a:xfrm>
            <a:off x="1768629" y="2748598"/>
            <a:ext cx="960129" cy="261851"/>
          </a:xfrm>
          <a:prstGeom prst="chevron">
            <a:avLst/>
          </a:prstGeom>
          <a:solidFill>
            <a:srgbClr val="99FF99"/>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11" name="Chevron 6">
            <a:extLst>
              <a:ext uri="{FF2B5EF4-FFF2-40B4-BE49-F238E27FC236}">
                <a16:creationId xmlns:a16="http://schemas.microsoft.com/office/drawing/2014/main" id="{8A4D62D4-4EBE-48D6-BD7A-C2DA05D1BDD2}"/>
              </a:ext>
            </a:extLst>
          </p:cNvPr>
          <p:cNvSpPr/>
          <p:nvPr/>
        </p:nvSpPr>
        <p:spPr bwMode="auto">
          <a:xfrm>
            <a:off x="2728756" y="2741646"/>
            <a:ext cx="955005" cy="268803"/>
          </a:xfrm>
          <a:prstGeom prst="chevron">
            <a:avLst/>
          </a:prstGeom>
          <a:solidFill>
            <a:srgbClr val="66FF66"/>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13" name="Chevron 8">
            <a:extLst>
              <a:ext uri="{FF2B5EF4-FFF2-40B4-BE49-F238E27FC236}">
                <a16:creationId xmlns:a16="http://schemas.microsoft.com/office/drawing/2014/main" id="{2D15D20A-C46E-421A-BA1E-61AA12EBFF25}"/>
              </a:ext>
            </a:extLst>
          </p:cNvPr>
          <p:cNvSpPr/>
          <p:nvPr/>
        </p:nvSpPr>
        <p:spPr bwMode="auto">
          <a:xfrm>
            <a:off x="5361254" y="2749783"/>
            <a:ext cx="864116" cy="258374"/>
          </a:xfrm>
          <a:prstGeom prst="chevron">
            <a:avLst/>
          </a:prstGeom>
          <a:solidFill>
            <a:srgbClr val="00CC99"/>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15" name="Chevron 10">
            <a:extLst>
              <a:ext uri="{FF2B5EF4-FFF2-40B4-BE49-F238E27FC236}">
                <a16:creationId xmlns:a16="http://schemas.microsoft.com/office/drawing/2014/main" id="{5751529F-F345-4A19-938F-76D6AA97EF32}"/>
              </a:ext>
            </a:extLst>
          </p:cNvPr>
          <p:cNvSpPr/>
          <p:nvPr/>
        </p:nvSpPr>
        <p:spPr bwMode="auto">
          <a:xfrm>
            <a:off x="6141218" y="2748598"/>
            <a:ext cx="874159" cy="268803"/>
          </a:xfrm>
          <a:prstGeom prst="chevron">
            <a:avLst/>
          </a:prstGeom>
          <a:solidFill>
            <a:srgbClr val="0099CC"/>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19" name="Chevron 14">
            <a:extLst>
              <a:ext uri="{FF2B5EF4-FFF2-40B4-BE49-F238E27FC236}">
                <a16:creationId xmlns:a16="http://schemas.microsoft.com/office/drawing/2014/main" id="{5169C693-4BE4-4541-82DF-D0313295DAE0}"/>
              </a:ext>
            </a:extLst>
          </p:cNvPr>
          <p:cNvSpPr/>
          <p:nvPr/>
        </p:nvSpPr>
        <p:spPr bwMode="auto">
          <a:xfrm>
            <a:off x="6922208" y="2739355"/>
            <a:ext cx="1000632" cy="268803"/>
          </a:xfrm>
          <a:prstGeom prst="chevron">
            <a:avLst/>
          </a:prstGeom>
          <a:solidFill>
            <a:srgbClr val="6600FF"/>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20" name="Chevron 15">
            <a:extLst>
              <a:ext uri="{FF2B5EF4-FFF2-40B4-BE49-F238E27FC236}">
                <a16:creationId xmlns:a16="http://schemas.microsoft.com/office/drawing/2014/main" id="{9E648294-43C1-4F83-87F5-847F03ED7A78}"/>
              </a:ext>
            </a:extLst>
          </p:cNvPr>
          <p:cNvSpPr/>
          <p:nvPr/>
        </p:nvSpPr>
        <p:spPr bwMode="auto">
          <a:xfrm>
            <a:off x="7881246" y="2739355"/>
            <a:ext cx="1015639" cy="268803"/>
          </a:xfrm>
          <a:prstGeom prst="chevron">
            <a:avLst/>
          </a:prstGeom>
          <a:solidFill>
            <a:srgbClr val="6600CC"/>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strike="sngStrike" dirty="0">
              <a:solidFill>
                <a:schemeClr val="tx1">
                  <a:lumMod val="50000"/>
                  <a:lumOff val="50000"/>
                </a:schemeClr>
              </a:solidFill>
            </a:endParaRPr>
          </a:p>
        </p:txBody>
      </p:sp>
      <p:sp>
        <p:nvSpPr>
          <p:cNvPr id="21" name="Chevron 16">
            <a:extLst>
              <a:ext uri="{FF2B5EF4-FFF2-40B4-BE49-F238E27FC236}">
                <a16:creationId xmlns:a16="http://schemas.microsoft.com/office/drawing/2014/main" id="{A48BAA1E-8256-4F82-822C-C21D396B396F}"/>
              </a:ext>
            </a:extLst>
          </p:cNvPr>
          <p:cNvSpPr/>
          <p:nvPr/>
        </p:nvSpPr>
        <p:spPr bwMode="auto">
          <a:xfrm>
            <a:off x="8842468" y="2739355"/>
            <a:ext cx="997205" cy="268803"/>
          </a:xfrm>
          <a:prstGeom prst="chevron">
            <a:avLst/>
          </a:prstGeom>
          <a:solidFill>
            <a:srgbClr val="9933FF"/>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22" name="ZoneTexte 17">
            <a:extLst>
              <a:ext uri="{FF2B5EF4-FFF2-40B4-BE49-F238E27FC236}">
                <a16:creationId xmlns:a16="http://schemas.microsoft.com/office/drawing/2014/main" id="{0140533A-BDF8-4690-9768-0DB6D5F6C9AE}"/>
              </a:ext>
            </a:extLst>
          </p:cNvPr>
          <p:cNvSpPr txBox="1"/>
          <p:nvPr/>
        </p:nvSpPr>
        <p:spPr bwMode="auto">
          <a:xfrm>
            <a:off x="1679287" y="1761965"/>
            <a:ext cx="1149595" cy="523600"/>
          </a:xfrm>
          <a:prstGeom prst="rect">
            <a:avLst/>
          </a:prstGeom>
          <a:solidFill>
            <a:srgbClr val="CCFFCC"/>
          </a:solidFill>
          <a:ln>
            <a:solidFill>
              <a:schemeClr val="accent1">
                <a:shade val="50000"/>
              </a:schemeClr>
            </a:solidFill>
          </a:ln>
          <a:scene3d>
            <a:camera prst="orthographicFront"/>
            <a:lightRig rig="threePt" dir="t"/>
          </a:scene3d>
          <a:sp3d>
            <a:bevelT/>
          </a:sp3d>
        </p:spPr>
        <p:txBody>
          <a:bodyPr>
            <a:spAutoFit/>
          </a:bodyPr>
          <a:lstStyle/>
          <a:p>
            <a:pPr algn="ctr">
              <a:defRPr/>
            </a:pPr>
            <a:r>
              <a:rPr lang="fr-FR" sz="1400" b="1" cap="small" dirty="0">
                <a:solidFill>
                  <a:schemeClr val="tx1">
                    <a:lumMod val="65000"/>
                    <a:lumOff val="35000"/>
                  </a:schemeClr>
                </a:solidFill>
              </a:rPr>
              <a:t>Inclusion </a:t>
            </a:r>
            <a:br>
              <a:rPr lang="fr-FR" sz="1400" b="1" cap="small" dirty="0">
                <a:solidFill>
                  <a:schemeClr val="tx1">
                    <a:lumMod val="65000"/>
                    <a:lumOff val="35000"/>
                  </a:schemeClr>
                </a:solidFill>
              </a:rPr>
            </a:br>
            <a:r>
              <a:rPr lang="fr-FR" sz="1400" b="1" cap="small" dirty="0" err="1">
                <a:solidFill>
                  <a:schemeClr val="tx1">
                    <a:lumMod val="65000"/>
                    <a:lumOff val="35000"/>
                  </a:schemeClr>
                </a:solidFill>
              </a:rPr>
              <a:t>before</a:t>
            </a:r>
            <a:r>
              <a:rPr lang="fr-FR" sz="1400" b="1" cap="small" dirty="0">
                <a:solidFill>
                  <a:schemeClr val="tx1">
                    <a:lumMod val="65000"/>
                    <a:lumOff val="35000"/>
                  </a:schemeClr>
                </a:solidFill>
              </a:rPr>
              <a:t>  </a:t>
            </a:r>
            <a:r>
              <a:rPr lang="fr-FR" sz="1400" b="1" cap="small" dirty="0" err="1">
                <a:solidFill>
                  <a:schemeClr val="tx1">
                    <a:lumMod val="65000"/>
                    <a:lumOff val="35000"/>
                  </a:schemeClr>
                </a:solidFill>
              </a:rPr>
              <a:t>Tx</a:t>
            </a:r>
            <a:endParaRPr lang="fr-FR" sz="1400" b="1" cap="small" dirty="0">
              <a:solidFill>
                <a:schemeClr val="tx1">
                  <a:lumMod val="65000"/>
                  <a:lumOff val="35000"/>
                </a:schemeClr>
              </a:solidFill>
            </a:endParaRPr>
          </a:p>
        </p:txBody>
      </p:sp>
      <p:sp>
        <p:nvSpPr>
          <p:cNvPr id="23" name="Flèche vers le bas 18">
            <a:extLst>
              <a:ext uri="{FF2B5EF4-FFF2-40B4-BE49-F238E27FC236}">
                <a16:creationId xmlns:a16="http://schemas.microsoft.com/office/drawing/2014/main" id="{19688C6F-B8F1-44D2-B724-462D3BF077F0}"/>
              </a:ext>
            </a:extLst>
          </p:cNvPr>
          <p:cNvSpPr/>
          <p:nvPr/>
        </p:nvSpPr>
        <p:spPr bwMode="auto">
          <a:xfrm>
            <a:off x="2247900" y="2327454"/>
            <a:ext cx="61384" cy="41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Flèche vers le haut 20">
            <a:extLst>
              <a:ext uri="{FF2B5EF4-FFF2-40B4-BE49-F238E27FC236}">
                <a16:creationId xmlns:a16="http://schemas.microsoft.com/office/drawing/2014/main" id="{1F56447D-0AB2-4FCB-A9C4-8EB037B0F75E}"/>
              </a:ext>
            </a:extLst>
          </p:cNvPr>
          <p:cNvSpPr/>
          <p:nvPr/>
        </p:nvSpPr>
        <p:spPr bwMode="auto">
          <a:xfrm>
            <a:off x="3145367" y="3108505"/>
            <a:ext cx="61384" cy="525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ZoneTexte 23">
            <a:extLst>
              <a:ext uri="{FF2B5EF4-FFF2-40B4-BE49-F238E27FC236}">
                <a16:creationId xmlns:a16="http://schemas.microsoft.com/office/drawing/2014/main" id="{BA0BF76D-120E-4CDC-96DC-518D32C50E34}"/>
              </a:ext>
            </a:extLst>
          </p:cNvPr>
          <p:cNvSpPr txBox="1"/>
          <p:nvPr/>
        </p:nvSpPr>
        <p:spPr bwMode="auto">
          <a:xfrm>
            <a:off x="8734650" y="1940754"/>
            <a:ext cx="1149595"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a:spAutoFit/>
          </a:bodyPr>
          <a:lstStyle/>
          <a:p>
            <a:pPr algn="ctr">
              <a:defRPr/>
            </a:pPr>
            <a:r>
              <a:rPr lang="fr-FR" sz="1400" b="1" cap="small" dirty="0">
                <a:solidFill>
                  <a:schemeClr val="tx1">
                    <a:lumMod val="65000"/>
                    <a:lumOff val="35000"/>
                  </a:schemeClr>
                </a:solidFill>
              </a:rPr>
              <a:t>5 Y post </a:t>
            </a:r>
            <a:r>
              <a:rPr lang="fr-FR" sz="1400" b="1" cap="small" dirty="0" err="1">
                <a:solidFill>
                  <a:schemeClr val="tx1">
                    <a:lumMod val="65000"/>
                    <a:lumOff val="35000"/>
                  </a:schemeClr>
                </a:solidFill>
              </a:rPr>
              <a:t>Tx</a:t>
            </a:r>
            <a:endParaRPr lang="fr-FR" sz="1400" b="1" cap="small" dirty="0">
              <a:solidFill>
                <a:schemeClr val="tx1">
                  <a:lumMod val="65000"/>
                  <a:lumOff val="35000"/>
                </a:schemeClr>
              </a:solidFill>
            </a:endParaRPr>
          </a:p>
        </p:txBody>
      </p:sp>
      <p:sp>
        <p:nvSpPr>
          <p:cNvPr id="29" name="Flèche vers le bas 24">
            <a:extLst>
              <a:ext uri="{FF2B5EF4-FFF2-40B4-BE49-F238E27FC236}">
                <a16:creationId xmlns:a16="http://schemas.microsoft.com/office/drawing/2014/main" id="{C76E6AB8-8196-4B8F-9E9A-29FA79019B6C}"/>
              </a:ext>
            </a:extLst>
          </p:cNvPr>
          <p:cNvSpPr/>
          <p:nvPr/>
        </p:nvSpPr>
        <p:spPr bwMode="auto">
          <a:xfrm>
            <a:off x="9278757" y="2249666"/>
            <a:ext cx="61383" cy="411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ZoneTexte 29">
            <a:extLst>
              <a:ext uri="{FF2B5EF4-FFF2-40B4-BE49-F238E27FC236}">
                <a16:creationId xmlns:a16="http://schemas.microsoft.com/office/drawing/2014/main" id="{C63E5DB6-2038-4FBC-8953-15B52F0B91C2}"/>
              </a:ext>
            </a:extLst>
          </p:cNvPr>
          <p:cNvSpPr txBox="1"/>
          <p:nvPr/>
        </p:nvSpPr>
        <p:spPr bwMode="auto">
          <a:xfrm>
            <a:off x="7506106" y="3686605"/>
            <a:ext cx="2230967" cy="307777"/>
          </a:xfrm>
          <a:prstGeom prst="rect">
            <a:avLst/>
          </a:prstGeom>
          <a:noFill/>
        </p:spPr>
        <p:txBody>
          <a:bodyPr>
            <a:spAutoFit/>
          </a:bodyPr>
          <a:lstStyle/>
          <a:p>
            <a:pPr algn="ctr">
              <a:defRPr/>
            </a:pPr>
            <a:r>
              <a:rPr lang="fr-FR" sz="1400" b="1" dirty="0">
                <a:solidFill>
                  <a:schemeClr val="accent2">
                    <a:lumMod val="75000"/>
                  </a:schemeClr>
                </a:solidFill>
              </a:rPr>
              <a:t>Follow-up </a:t>
            </a:r>
            <a:r>
              <a:rPr lang="fr-FR" sz="1400" b="1" dirty="0" err="1">
                <a:solidFill>
                  <a:schemeClr val="accent2">
                    <a:lumMod val="75000"/>
                  </a:schemeClr>
                </a:solidFill>
              </a:rPr>
              <a:t>every</a:t>
            </a:r>
            <a:r>
              <a:rPr lang="fr-FR" sz="1400" b="1" dirty="0">
                <a:solidFill>
                  <a:schemeClr val="accent2">
                    <a:lumMod val="75000"/>
                  </a:schemeClr>
                </a:solidFill>
              </a:rPr>
              <a:t> </a:t>
            </a:r>
            <a:r>
              <a:rPr lang="fr-FR" sz="1400" b="1" dirty="0" err="1">
                <a:solidFill>
                  <a:schemeClr val="accent2">
                    <a:lumMod val="75000"/>
                  </a:schemeClr>
                </a:solidFill>
              </a:rPr>
              <a:t>year</a:t>
            </a:r>
            <a:endParaRPr lang="fr-FR" sz="1400" b="1" dirty="0">
              <a:solidFill>
                <a:schemeClr val="accent2">
                  <a:lumMod val="75000"/>
                </a:schemeClr>
              </a:solidFill>
            </a:endParaRPr>
          </a:p>
        </p:txBody>
      </p:sp>
      <p:cxnSp>
        <p:nvCxnSpPr>
          <p:cNvPr id="31" name="Connecteur en angle 30">
            <a:extLst>
              <a:ext uri="{FF2B5EF4-FFF2-40B4-BE49-F238E27FC236}">
                <a16:creationId xmlns:a16="http://schemas.microsoft.com/office/drawing/2014/main" id="{D3EC6266-4AA4-4588-B00D-36A29C604385}"/>
              </a:ext>
            </a:extLst>
          </p:cNvPr>
          <p:cNvCxnSpPr>
            <a:cxnSpLocks/>
            <a:endCxn id="21" idx="2"/>
          </p:cNvCxnSpPr>
          <p:nvPr/>
        </p:nvCxnSpPr>
        <p:spPr bwMode="auto">
          <a:xfrm flipV="1">
            <a:off x="5865730" y="3008157"/>
            <a:ext cx="3385739" cy="731590"/>
          </a:xfrm>
          <a:prstGeom prst="bentConnector2">
            <a:avLst/>
          </a:prstGeom>
          <a:ln w="1905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ngle 28">
            <a:extLst>
              <a:ext uri="{FF2B5EF4-FFF2-40B4-BE49-F238E27FC236}">
                <a16:creationId xmlns:a16="http://schemas.microsoft.com/office/drawing/2014/main" id="{E5CD11CD-F07D-4671-B81E-D7AA59B773BF}"/>
              </a:ext>
            </a:extLst>
          </p:cNvPr>
          <p:cNvCxnSpPr>
            <a:cxnSpLocks/>
          </p:cNvCxnSpPr>
          <p:nvPr/>
        </p:nvCxnSpPr>
        <p:spPr bwMode="auto">
          <a:xfrm>
            <a:off x="5891199" y="3066940"/>
            <a:ext cx="1310861" cy="672806"/>
          </a:xfrm>
          <a:prstGeom prst="bentConnector3">
            <a:avLst>
              <a:gd name="adj1" fmla="val -731"/>
            </a:avLst>
          </a:prstGeom>
          <a:ln w="1905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ZoneTexte 36">
            <a:extLst>
              <a:ext uri="{FF2B5EF4-FFF2-40B4-BE49-F238E27FC236}">
                <a16:creationId xmlns:a16="http://schemas.microsoft.com/office/drawing/2014/main" id="{8B125542-442B-4391-B282-9D3DDC8FB553}"/>
              </a:ext>
            </a:extLst>
          </p:cNvPr>
          <p:cNvSpPr txBox="1"/>
          <p:nvPr/>
        </p:nvSpPr>
        <p:spPr>
          <a:xfrm>
            <a:off x="2785269" y="2149349"/>
            <a:ext cx="875344" cy="276999"/>
          </a:xfrm>
          <a:prstGeom prst="rect">
            <a:avLst/>
          </a:prstGeom>
          <a:noFill/>
        </p:spPr>
        <p:txBody>
          <a:bodyPr wrap="square" rtlCol="0">
            <a:spAutoFit/>
          </a:bodyPr>
          <a:lstStyle/>
          <a:p>
            <a:pPr algn="ctr"/>
            <a:r>
              <a:rPr lang="fr-FR" sz="1200" b="1" dirty="0">
                <a:solidFill>
                  <a:srgbClr val="FF0000"/>
                </a:solidFill>
              </a:rPr>
              <a:t>Blood</a:t>
            </a:r>
          </a:p>
        </p:txBody>
      </p:sp>
      <p:sp>
        <p:nvSpPr>
          <p:cNvPr id="34" name="ZoneTexte 37">
            <a:extLst>
              <a:ext uri="{FF2B5EF4-FFF2-40B4-BE49-F238E27FC236}">
                <a16:creationId xmlns:a16="http://schemas.microsoft.com/office/drawing/2014/main" id="{989A9AF0-4E23-4633-884E-1E3CE5DDA6A0}"/>
              </a:ext>
            </a:extLst>
          </p:cNvPr>
          <p:cNvSpPr txBox="1"/>
          <p:nvPr/>
        </p:nvSpPr>
        <p:spPr>
          <a:xfrm>
            <a:off x="5464019" y="2146555"/>
            <a:ext cx="658954" cy="276999"/>
          </a:xfrm>
          <a:prstGeom prst="rect">
            <a:avLst/>
          </a:prstGeom>
          <a:noFill/>
        </p:spPr>
        <p:txBody>
          <a:bodyPr wrap="square" rtlCol="0">
            <a:spAutoFit/>
          </a:bodyPr>
          <a:lstStyle/>
          <a:p>
            <a:pPr algn="ctr"/>
            <a:r>
              <a:rPr lang="fr-FR" sz="1200" b="1" dirty="0">
                <a:solidFill>
                  <a:srgbClr val="FF0000"/>
                </a:solidFill>
              </a:rPr>
              <a:t>Blood</a:t>
            </a:r>
          </a:p>
        </p:txBody>
      </p:sp>
      <p:cxnSp>
        <p:nvCxnSpPr>
          <p:cNvPr id="35" name="Connecteur droit avec flèche 43">
            <a:extLst>
              <a:ext uri="{FF2B5EF4-FFF2-40B4-BE49-F238E27FC236}">
                <a16:creationId xmlns:a16="http://schemas.microsoft.com/office/drawing/2014/main" id="{8895DE92-4D2A-4821-A9B9-13A09C9E20D0}"/>
              </a:ext>
            </a:extLst>
          </p:cNvPr>
          <p:cNvCxnSpPr/>
          <p:nvPr/>
        </p:nvCxnSpPr>
        <p:spPr>
          <a:xfrm>
            <a:off x="3207270" y="2408535"/>
            <a:ext cx="0" cy="2880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46">
            <a:extLst>
              <a:ext uri="{FF2B5EF4-FFF2-40B4-BE49-F238E27FC236}">
                <a16:creationId xmlns:a16="http://schemas.microsoft.com/office/drawing/2014/main" id="{128E8F61-8569-412E-84B0-27A14D6A0F3A}"/>
              </a:ext>
            </a:extLst>
          </p:cNvPr>
          <p:cNvCxnSpPr/>
          <p:nvPr/>
        </p:nvCxnSpPr>
        <p:spPr>
          <a:xfrm>
            <a:off x="5810208" y="2408535"/>
            <a:ext cx="0" cy="2880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51">
            <a:extLst>
              <a:ext uri="{FF2B5EF4-FFF2-40B4-BE49-F238E27FC236}">
                <a16:creationId xmlns:a16="http://schemas.microsoft.com/office/drawing/2014/main" id="{DB04BDB4-8D67-45D2-93F6-6F59B925E6BC}"/>
              </a:ext>
            </a:extLst>
          </p:cNvPr>
          <p:cNvSpPr txBox="1"/>
          <p:nvPr/>
        </p:nvSpPr>
        <p:spPr bwMode="auto">
          <a:xfrm>
            <a:off x="6095755" y="2315114"/>
            <a:ext cx="901019"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wrap="square">
            <a:spAutoFit/>
          </a:bodyPr>
          <a:lstStyle/>
          <a:p>
            <a:pPr algn="ctr">
              <a:defRPr/>
            </a:pPr>
            <a:endParaRPr lang="fr-FR" sz="1400" b="1" cap="small" dirty="0">
              <a:solidFill>
                <a:schemeClr val="tx1">
                  <a:lumMod val="65000"/>
                  <a:lumOff val="35000"/>
                </a:schemeClr>
              </a:solidFill>
            </a:endParaRPr>
          </a:p>
        </p:txBody>
      </p:sp>
      <p:sp>
        <p:nvSpPr>
          <p:cNvPr id="39" name="Rectangle 38">
            <a:extLst>
              <a:ext uri="{FF2B5EF4-FFF2-40B4-BE49-F238E27FC236}">
                <a16:creationId xmlns:a16="http://schemas.microsoft.com/office/drawing/2014/main" id="{E008518A-F3C0-4A78-B257-5DFD4BEC04F3}"/>
              </a:ext>
            </a:extLst>
          </p:cNvPr>
          <p:cNvSpPr/>
          <p:nvPr/>
        </p:nvSpPr>
        <p:spPr>
          <a:xfrm>
            <a:off x="6031102" y="2330502"/>
            <a:ext cx="1033134" cy="276999"/>
          </a:xfrm>
          <a:prstGeom prst="rect">
            <a:avLst/>
          </a:prstGeom>
        </p:spPr>
        <p:txBody>
          <a:bodyPr wrap="square">
            <a:spAutoFit/>
          </a:bodyPr>
          <a:lstStyle/>
          <a:p>
            <a:pPr algn="ctr">
              <a:defRPr/>
            </a:pPr>
            <a:r>
              <a:rPr lang="fr-FR" sz="1200" b="1" cap="small" dirty="0">
                <a:solidFill>
                  <a:schemeClr val="tx1">
                    <a:lumMod val="65000"/>
                    <a:lumOff val="35000"/>
                  </a:schemeClr>
                </a:solidFill>
              </a:rPr>
              <a:t>2 Y post </a:t>
            </a:r>
            <a:r>
              <a:rPr lang="fr-FR" sz="1200" b="1" cap="small" dirty="0" err="1">
                <a:solidFill>
                  <a:schemeClr val="tx1">
                    <a:lumMod val="65000"/>
                    <a:lumOff val="35000"/>
                  </a:schemeClr>
                </a:solidFill>
              </a:rPr>
              <a:t>Tx</a:t>
            </a:r>
            <a:endParaRPr lang="fr-FR" sz="1200" b="1" cap="small" dirty="0">
              <a:solidFill>
                <a:schemeClr val="tx1">
                  <a:lumMod val="65000"/>
                  <a:lumOff val="35000"/>
                </a:schemeClr>
              </a:solidFill>
            </a:endParaRPr>
          </a:p>
        </p:txBody>
      </p:sp>
      <p:sp>
        <p:nvSpPr>
          <p:cNvPr id="40" name="ZoneTexte 53">
            <a:extLst>
              <a:ext uri="{FF2B5EF4-FFF2-40B4-BE49-F238E27FC236}">
                <a16:creationId xmlns:a16="http://schemas.microsoft.com/office/drawing/2014/main" id="{CE99EE46-330C-4159-B4AB-E7215B712640}"/>
              </a:ext>
            </a:extLst>
          </p:cNvPr>
          <p:cNvSpPr txBox="1"/>
          <p:nvPr/>
        </p:nvSpPr>
        <p:spPr bwMode="auto">
          <a:xfrm>
            <a:off x="3653830" y="3155726"/>
            <a:ext cx="901019"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wrap="square">
            <a:spAutoFit/>
          </a:bodyPr>
          <a:lstStyle/>
          <a:p>
            <a:pPr algn="ctr">
              <a:defRPr/>
            </a:pPr>
            <a:endParaRPr lang="fr-FR" sz="1400" b="1" cap="small" dirty="0">
              <a:solidFill>
                <a:schemeClr val="tx1">
                  <a:lumMod val="65000"/>
                  <a:lumOff val="35000"/>
                </a:schemeClr>
              </a:solidFill>
            </a:endParaRPr>
          </a:p>
        </p:txBody>
      </p:sp>
      <p:sp>
        <p:nvSpPr>
          <p:cNvPr id="41" name="Rectangle 40">
            <a:extLst>
              <a:ext uri="{FF2B5EF4-FFF2-40B4-BE49-F238E27FC236}">
                <a16:creationId xmlns:a16="http://schemas.microsoft.com/office/drawing/2014/main" id="{244941E1-7921-4331-B7DD-7629B22DB3D7}"/>
              </a:ext>
            </a:extLst>
          </p:cNvPr>
          <p:cNvSpPr/>
          <p:nvPr/>
        </p:nvSpPr>
        <p:spPr>
          <a:xfrm>
            <a:off x="3589177" y="3161878"/>
            <a:ext cx="1033134" cy="276999"/>
          </a:xfrm>
          <a:prstGeom prst="rect">
            <a:avLst/>
          </a:prstGeom>
        </p:spPr>
        <p:txBody>
          <a:bodyPr wrap="square">
            <a:spAutoFit/>
          </a:bodyPr>
          <a:lstStyle/>
          <a:p>
            <a:pPr algn="ctr">
              <a:defRPr/>
            </a:pPr>
            <a:r>
              <a:rPr lang="fr-FR" sz="1200" b="1" cap="small" dirty="0">
                <a:solidFill>
                  <a:schemeClr val="tx1">
                    <a:lumMod val="65000"/>
                    <a:lumOff val="35000"/>
                  </a:schemeClr>
                </a:solidFill>
              </a:rPr>
              <a:t>1 M post </a:t>
            </a:r>
            <a:r>
              <a:rPr lang="fr-FR" sz="1200" b="1" cap="small" dirty="0" err="1">
                <a:solidFill>
                  <a:schemeClr val="tx1">
                    <a:lumMod val="65000"/>
                    <a:lumOff val="35000"/>
                  </a:schemeClr>
                </a:solidFill>
              </a:rPr>
              <a:t>Tx</a:t>
            </a:r>
            <a:endParaRPr lang="fr-FR" sz="1200" b="1" cap="small" dirty="0">
              <a:solidFill>
                <a:schemeClr val="tx1">
                  <a:lumMod val="65000"/>
                  <a:lumOff val="35000"/>
                </a:schemeClr>
              </a:solidFill>
            </a:endParaRPr>
          </a:p>
        </p:txBody>
      </p:sp>
      <p:sp>
        <p:nvSpPr>
          <p:cNvPr id="42" name="ZoneTexte 55">
            <a:extLst>
              <a:ext uri="{FF2B5EF4-FFF2-40B4-BE49-F238E27FC236}">
                <a16:creationId xmlns:a16="http://schemas.microsoft.com/office/drawing/2014/main" id="{64D54B80-A0DD-4748-9CCF-38C3096F55A0}"/>
              </a:ext>
            </a:extLst>
          </p:cNvPr>
          <p:cNvSpPr txBox="1"/>
          <p:nvPr/>
        </p:nvSpPr>
        <p:spPr bwMode="auto">
          <a:xfrm>
            <a:off x="7877379" y="2313519"/>
            <a:ext cx="901019"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wrap="square">
            <a:spAutoFit/>
          </a:bodyPr>
          <a:lstStyle/>
          <a:p>
            <a:pPr algn="ctr">
              <a:defRPr/>
            </a:pPr>
            <a:endParaRPr lang="fr-FR" sz="1400" b="1" cap="small" dirty="0">
              <a:solidFill>
                <a:schemeClr val="tx1">
                  <a:lumMod val="65000"/>
                  <a:lumOff val="35000"/>
                </a:schemeClr>
              </a:solidFill>
            </a:endParaRPr>
          </a:p>
        </p:txBody>
      </p:sp>
      <p:sp>
        <p:nvSpPr>
          <p:cNvPr id="43" name="Rectangle 42">
            <a:extLst>
              <a:ext uri="{FF2B5EF4-FFF2-40B4-BE49-F238E27FC236}">
                <a16:creationId xmlns:a16="http://schemas.microsoft.com/office/drawing/2014/main" id="{A9257A47-01A5-44BF-8BDE-83EDF8803C34}"/>
              </a:ext>
            </a:extLst>
          </p:cNvPr>
          <p:cNvSpPr/>
          <p:nvPr/>
        </p:nvSpPr>
        <p:spPr>
          <a:xfrm>
            <a:off x="7812726" y="2328907"/>
            <a:ext cx="1033134" cy="276999"/>
          </a:xfrm>
          <a:prstGeom prst="rect">
            <a:avLst/>
          </a:prstGeom>
        </p:spPr>
        <p:txBody>
          <a:bodyPr wrap="square">
            <a:spAutoFit/>
          </a:bodyPr>
          <a:lstStyle/>
          <a:p>
            <a:pPr algn="ctr">
              <a:defRPr/>
            </a:pPr>
            <a:r>
              <a:rPr lang="fr-FR" sz="1200" b="1" cap="small" dirty="0">
                <a:solidFill>
                  <a:schemeClr val="tx1">
                    <a:lumMod val="65000"/>
                    <a:lumOff val="35000"/>
                  </a:schemeClr>
                </a:solidFill>
              </a:rPr>
              <a:t>4 Y post </a:t>
            </a:r>
            <a:r>
              <a:rPr lang="fr-FR" sz="1200" b="1" cap="small" dirty="0" err="1">
                <a:solidFill>
                  <a:schemeClr val="tx1">
                    <a:lumMod val="65000"/>
                    <a:lumOff val="35000"/>
                  </a:schemeClr>
                </a:solidFill>
              </a:rPr>
              <a:t>Tx</a:t>
            </a:r>
            <a:endParaRPr lang="fr-FR" sz="1200" b="1" cap="small" dirty="0">
              <a:solidFill>
                <a:schemeClr val="tx1">
                  <a:lumMod val="65000"/>
                  <a:lumOff val="35000"/>
                </a:schemeClr>
              </a:solidFill>
            </a:endParaRPr>
          </a:p>
        </p:txBody>
      </p:sp>
      <p:sp>
        <p:nvSpPr>
          <p:cNvPr id="44" name="Flèche vers le haut 60">
            <a:extLst>
              <a:ext uri="{FF2B5EF4-FFF2-40B4-BE49-F238E27FC236}">
                <a16:creationId xmlns:a16="http://schemas.microsoft.com/office/drawing/2014/main" id="{DEFB1BD3-0EEE-4E34-B09A-9F75055964DD}"/>
              </a:ext>
            </a:extLst>
          </p:cNvPr>
          <p:cNvSpPr/>
          <p:nvPr/>
        </p:nvSpPr>
        <p:spPr bwMode="auto">
          <a:xfrm>
            <a:off x="5752306" y="3019837"/>
            <a:ext cx="76406" cy="2638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ZoneTexte 61">
            <a:extLst>
              <a:ext uri="{FF2B5EF4-FFF2-40B4-BE49-F238E27FC236}">
                <a16:creationId xmlns:a16="http://schemas.microsoft.com/office/drawing/2014/main" id="{BDD01697-08DE-42AB-B03C-5DC576BE759A}"/>
              </a:ext>
            </a:extLst>
          </p:cNvPr>
          <p:cNvSpPr txBox="1"/>
          <p:nvPr/>
        </p:nvSpPr>
        <p:spPr bwMode="auto">
          <a:xfrm>
            <a:off x="5358441" y="3138375"/>
            <a:ext cx="901019"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wrap="square">
            <a:spAutoFit/>
          </a:bodyPr>
          <a:lstStyle/>
          <a:p>
            <a:pPr algn="ctr">
              <a:defRPr/>
            </a:pPr>
            <a:endParaRPr lang="fr-FR" sz="1400" b="1" cap="small" dirty="0">
              <a:solidFill>
                <a:schemeClr val="tx1">
                  <a:lumMod val="65000"/>
                  <a:lumOff val="35000"/>
                </a:schemeClr>
              </a:solidFill>
            </a:endParaRPr>
          </a:p>
        </p:txBody>
      </p:sp>
      <p:sp>
        <p:nvSpPr>
          <p:cNvPr id="46" name="Rectangle 45">
            <a:extLst>
              <a:ext uri="{FF2B5EF4-FFF2-40B4-BE49-F238E27FC236}">
                <a16:creationId xmlns:a16="http://schemas.microsoft.com/office/drawing/2014/main" id="{2D85DE0F-8A4B-41B8-8D36-B5166274BEB0}"/>
              </a:ext>
            </a:extLst>
          </p:cNvPr>
          <p:cNvSpPr/>
          <p:nvPr/>
        </p:nvSpPr>
        <p:spPr>
          <a:xfrm>
            <a:off x="5283853" y="3153763"/>
            <a:ext cx="1033134" cy="276999"/>
          </a:xfrm>
          <a:prstGeom prst="rect">
            <a:avLst/>
          </a:prstGeom>
        </p:spPr>
        <p:txBody>
          <a:bodyPr wrap="square">
            <a:spAutoFit/>
          </a:bodyPr>
          <a:lstStyle/>
          <a:p>
            <a:pPr algn="ctr">
              <a:defRPr/>
            </a:pPr>
            <a:r>
              <a:rPr lang="fr-FR" sz="1200" b="1" cap="small" dirty="0">
                <a:solidFill>
                  <a:schemeClr val="tx1">
                    <a:lumMod val="65000"/>
                    <a:lumOff val="35000"/>
                  </a:schemeClr>
                </a:solidFill>
              </a:rPr>
              <a:t>1 Y post </a:t>
            </a:r>
            <a:r>
              <a:rPr lang="fr-FR" sz="1200" b="1" cap="small" dirty="0" err="1">
                <a:solidFill>
                  <a:schemeClr val="tx1">
                    <a:lumMod val="65000"/>
                    <a:lumOff val="35000"/>
                  </a:schemeClr>
                </a:solidFill>
              </a:rPr>
              <a:t>Tx</a:t>
            </a:r>
            <a:endParaRPr lang="fr-FR" sz="1200" b="1" cap="small" dirty="0">
              <a:solidFill>
                <a:schemeClr val="tx1">
                  <a:lumMod val="65000"/>
                  <a:lumOff val="35000"/>
                </a:schemeClr>
              </a:solidFill>
            </a:endParaRPr>
          </a:p>
        </p:txBody>
      </p:sp>
      <p:sp>
        <p:nvSpPr>
          <p:cNvPr id="24" name="ZoneTexte 19">
            <a:extLst>
              <a:ext uri="{FF2B5EF4-FFF2-40B4-BE49-F238E27FC236}">
                <a16:creationId xmlns:a16="http://schemas.microsoft.com/office/drawing/2014/main" id="{E9D474CD-E250-4E38-9153-9B0C8EACA29D}"/>
              </a:ext>
            </a:extLst>
          </p:cNvPr>
          <p:cNvSpPr txBox="1"/>
          <p:nvPr/>
        </p:nvSpPr>
        <p:spPr bwMode="auto">
          <a:xfrm>
            <a:off x="2309285" y="3591149"/>
            <a:ext cx="1858429" cy="523600"/>
          </a:xfrm>
          <a:prstGeom prst="rect">
            <a:avLst/>
          </a:prstGeom>
          <a:solidFill>
            <a:srgbClr val="CCFFCC"/>
          </a:solidFill>
          <a:ln>
            <a:solidFill>
              <a:schemeClr val="accent1">
                <a:shade val="50000"/>
              </a:schemeClr>
            </a:solidFill>
          </a:ln>
          <a:scene3d>
            <a:camera prst="orthographicFront"/>
            <a:lightRig rig="threePt" dir="t"/>
          </a:scene3d>
          <a:sp3d>
            <a:bevelT/>
          </a:sp3d>
        </p:spPr>
        <p:txBody>
          <a:bodyPr>
            <a:spAutoFit/>
          </a:bodyPr>
          <a:lstStyle/>
          <a:p>
            <a:pPr algn="ctr">
              <a:defRPr/>
            </a:pPr>
            <a:r>
              <a:rPr lang="fr-FR" sz="1400" b="1" cap="small" dirty="0">
                <a:solidFill>
                  <a:schemeClr val="tx1">
                    <a:lumMod val="65000"/>
                    <a:lumOff val="35000"/>
                  </a:schemeClr>
                </a:solidFill>
              </a:rPr>
              <a:t>Transplantation</a:t>
            </a:r>
            <a:br>
              <a:rPr lang="fr-FR" sz="1400" b="1" cap="small" dirty="0">
                <a:solidFill>
                  <a:schemeClr val="tx1">
                    <a:lumMod val="65000"/>
                    <a:lumOff val="35000"/>
                  </a:schemeClr>
                </a:solidFill>
              </a:rPr>
            </a:br>
            <a:r>
              <a:rPr lang="fr-FR" sz="1400" b="1" cap="small" dirty="0">
                <a:solidFill>
                  <a:schemeClr val="tx1">
                    <a:lumMod val="65000"/>
                    <a:lumOff val="35000"/>
                  </a:schemeClr>
                </a:solidFill>
              </a:rPr>
              <a:t>(</a:t>
            </a:r>
            <a:r>
              <a:rPr lang="fr-FR" sz="1400" b="1" cap="small" dirty="0" err="1">
                <a:solidFill>
                  <a:schemeClr val="tx1">
                    <a:lumMod val="65000"/>
                    <a:lumOff val="35000"/>
                  </a:schemeClr>
                </a:solidFill>
              </a:rPr>
              <a:t>Tx</a:t>
            </a:r>
            <a:r>
              <a:rPr lang="fr-FR" sz="1400" b="1" cap="small" dirty="0">
                <a:solidFill>
                  <a:schemeClr val="tx1">
                    <a:lumMod val="65000"/>
                    <a:lumOff val="35000"/>
                  </a:schemeClr>
                </a:solidFill>
              </a:rPr>
              <a:t>)</a:t>
            </a:r>
          </a:p>
        </p:txBody>
      </p:sp>
      <p:sp>
        <p:nvSpPr>
          <p:cNvPr id="51" name="ZoneTexte 36">
            <a:extLst>
              <a:ext uri="{FF2B5EF4-FFF2-40B4-BE49-F238E27FC236}">
                <a16:creationId xmlns:a16="http://schemas.microsoft.com/office/drawing/2014/main" id="{A5A2E514-8B29-4067-AB02-62C64E4B1052}"/>
              </a:ext>
            </a:extLst>
          </p:cNvPr>
          <p:cNvSpPr txBox="1"/>
          <p:nvPr/>
        </p:nvSpPr>
        <p:spPr>
          <a:xfrm>
            <a:off x="6140032" y="1590401"/>
            <a:ext cx="875344" cy="276999"/>
          </a:xfrm>
          <a:prstGeom prst="rect">
            <a:avLst/>
          </a:prstGeom>
          <a:noFill/>
        </p:spPr>
        <p:txBody>
          <a:bodyPr wrap="square" rtlCol="0">
            <a:spAutoFit/>
          </a:bodyPr>
          <a:lstStyle/>
          <a:p>
            <a:pPr algn="ctr"/>
            <a:r>
              <a:rPr lang="fr-FR" sz="1200" b="1" dirty="0">
                <a:solidFill>
                  <a:srgbClr val="FF0000"/>
                </a:solidFill>
              </a:rPr>
              <a:t>Blood </a:t>
            </a:r>
          </a:p>
        </p:txBody>
      </p:sp>
      <p:cxnSp>
        <p:nvCxnSpPr>
          <p:cNvPr id="52" name="Connecteur droit avec flèche 43">
            <a:extLst>
              <a:ext uri="{FF2B5EF4-FFF2-40B4-BE49-F238E27FC236}">
                <a16:creationId xmlns:a16="http://schemas.microsoft.com/office/drawing/2014/main" id="{AB588A9E-4B34-4BC7-97D8-36653E5BF467}"/>
              </a:ext>
            </a:extLst>
          </p:cNvPr>
          <p:cNvCxnSpPr/>
          <p:nvPr/>
        </p:nvCxnSpPr>
        <p:spPr>
          <a:xfrm>
            <a:off x="6562033" y="1849587"/>
            <a:ext cx="0" cy="2880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Chevron 8">
            <a:extLst>
              <a:ext uri="{FF2B5EF4-FFF2-40B4-BE49-F238E27FC236}">
                <a16:creationId xmlns:a16="http://schemas.microsoft.com/office/drawing/2014/main" id="{002D8536-EAD1-4DB1-9BEA-910AA78571F7}"/>
              </a:ext>
            </a:extLst>
          </p:cNvPr>
          <p:cNvSpPr/>
          <p:nvPr/>
        </p:nvSpPr>
        <p:spPr bwMode="auto">
          <a:xfrm>
            <a:off x="4550667" y="2759026"/>
            <a:ext cx="864116" cy="258374"/>
          </a:xfrm>
          <a:prstGeom prst="chevron">
            <a:avLst/>
          </a:prstGeom>
          <a:solidFill>
            <a:srgbClr val="66FF99"/>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49" name="Chevron 6">
            <a:extLst>
              <a:ext uri="{FF2B5EF4-FFF2-40B4-BE49-F238E27FC236}">
                <a16:creationId xmlns:a16="http://schemas.microsoft.com/office/drawing/2014/main" id="{C425CECB-EABA-46A3-AF80-5EB0DA418858}"/>
              </a:ext>
            </a:extLst>
          </p:cNvPr>
          <p:cNvSpPr/>
          <p:nvPr/>
        </p:nvSpPr>
        <p:spPr bwMode="auto">
          <a:xfrm>
            <a:off x="3648385" y="2748026"/>
            <a:ext cx="955005" cy="268803"/>
          </a:xfrm>
          <a:prstGeom prst="chevron">
            <a:avLst/>
          </a:prstGeom>
          <a:solidFill>
            <a:srgbClr val="66FF99"/>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dirty="0">
              <a:solidFill>
                <a:schemeClr val="tx1"/>
              </a:solidFill>
            </a:endParaRPr>
          </a:p>
        </p:txBody>
      </p:sp>
      <p:sp>
        <p:nvSpPr>
          <p:cNvPr id="50" name="Flèche vers le haut 58">
            <a:extLst>
              <a:ext uri="{FF2B5EF4-FFF2-40B4-BE49-F238E27FC236}">
                <a16:creationId xmlns:a16="http://schemas.microsoft.com/office/drawing/2014/main" id="{79296641-AF57-4047-8945-35487A40D161}"/>
              </a:ext>
            </a:extLst>
          </p:cNvPr>
          <p:cNvSpPr/>
          <p:nvPr/>
        </p:nvSpPr>
        <p:spPr bwMode="auto">
          <a:xfrm flipV="1">
            <a:off x="4964482" y="2456714"/>
            <a:ext cx="76406" cy="2638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ZoneTexte 55">
            <a:extLst>
              <a:ext uri="{FF2B5EF4-FFF2-40B4-BE49-F238E27FC236}">
                <a16:creationId xmlns:a16="http://schemas.microsoft.com/office/drawing/2014/main" id="{B5CC82EE-C24D-430B-84DB-ED9925F4BA4E}"/>
              </a:ext>
            </a:extLst>
          </p:cNvPr>
          <p:cNvSpPr txBox="1"/>
          <p:nvPr/>
        </p:nvSpPr>
        <p:spPr bwMode="auto">
          <a:xfrm>
            <a:off x="4520283" y="2317829"/>
            <a:ext cx="901019" cy="307777"/>
          </a:xfrm>
          <a:prstGeom prst="rect">
            <a:avLst/>
          </a:prstGeom>
          <a:solidFill>
            <a:srgbClr val="CCFFCC"/>
          </a:solidFill>
          <a:ln>
            <a:solidFill>
              <a:schemeClr val="accent1">
                <a:shade val="50000"/>
              </a:schemeClr>
            </a:solidFill>
          </a:ln>
          <a:scene3d>
            <a:camera prst="orthographicFront"/>
            <a:lightRig rig="threePt" dir="t"/>
          </a:scene3d>
          <a:sp3d>
            <a:bevelT/>
          </a:sp3d>
        </p:spPr>
        <p:txBody>
          <a:bodyPr wrap="square">
            <a:spAutoFit/>
          </a:bodyPr>
          <a:lstStyle/>
          <a:p>
            <a:pPr algn="ctr">
              <a:defRPr/>
            </a:pPr>
            <a:endParaRPr lang="fr-FR" sz="1400" b="1" cap="small" dirty="0">
              <a:solidFill>
                <a:schemeClr val="tx1">
                  <a:lumMod val="65000"/>
                  <a:lumOff val="35000"/>
                </a:schemeClr>
              </a:solidFill>
            </a:endParaRPr>
          </a:p>
        </p:txBody>
      </p:sp>
      <p:sp>
        <p:nvSpPr>
          <p:cNvPr id="54" name="Rectangle 53">
            <a:extLst>
              <a:ext uri="{FF2B5EF4-FFF2-40B4-BE49-F238E27FC236}">
                <a16:creationId xmlns:a16="http://schemas.microsoft.com/office/drawing/2014/main" id="{85C135F8-223D-475B-B96D-9EDA98121788}"/>
              </a:ext>
            </a:extLst>
          </p:cNvPr>
          <p:cNvSpPr/>
          <p:nvPr/>
        </p:nvSpPr>
        <p:spPr>
          <a:xfrm>
            <a:off x="4455630" y="2333217"/>
            <a:ext cx="1033134" cy="276999"/>
          </a:xfrm>
          <a:prstGeom prst="rect">
            <a:avLst/>
          </a:prstGeom>
        </p:spPr>
        <p:txBody>
          <a:bodyPr wrap="square">
            <a:spAutoFit/>
          </a:bodyPr>
          <a:lstStyle/>
          <a:p>
            <a:pPr algn="ctr">
              <a:defRPr/>
            </a:pPr>
            <a:r>
              <a:rPr lang="fr-FR" sz="1200" b="1" cap="small" dirty="0">
                <a:solidFill>
                  <a:schemeClr val="tx1">
                    <a:lumMod val="65000"/>
                    <a:lumOff val="35000"/>
                  </a:schemeClr>
                </a:solidFill>
              </a:rPr>
              <a:t>6 M post </a:t>
            </a:r>
            <a:r>
              <a:rPr lang="fr-FR" sz="1200" b="1" cap="small" dirty="0" err="1">
                <a:solidFill>
                  <a:schemeClr val="tx1">
                    <a:lumMod val="65000"/>
                    <a:lumOff val="35000"/>
                  </a:schemeClr>
                </a:solidFill>
              </a:rPr>
              <a:t>Tx</a:t>
            </a:r>
            <a:endParaRPr lang="fr-FR" sz="1200" b="1" cap="small" dirty="0">
              <a:solidFill>
                <a:schemeClr val="tx1">
                  <a:lumMod val="65000"/>
                  <a:lumOff val="35000"/>
                </a:schemeClr>
              </a:solidFill>
            </a:endParaRPr>
          </a:p>
        </p:txBody>
      </p:sp>
    </p:spTree>
    <p:extLst>
      <p:ext uri="{BB962C8B-B14F-4D97-AF65-F5344CB8AC3E}">
        <p14:creationId xmlns:p14="http://schemas.microsoft.com/office/powerpoint/2010/main" val="1724957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03F80722-4CEE-475F-A278-F03268DF0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095" y="149423"/>
            <a:ext cx="7970513" cy="3869685"/>
          </a:xfrm>
          <a:prstGeom prst="rect">
            <a:avLst/>
          </a:prstGeom>
        </p:spPr>
      </p:pic>
      <p:sp>
        <p:nvSpPr>
          <p:cNvPr id="3" name="TextBox 2">
            <a:extLst>
              <a:ext uri="{FF2B5EF4-FFF2-40B4-BE49-F238E27FC236}">
                <a16:creationId xmlns:a16="http://schemas.microsoft.com/office/drawing/2014/main" id="{B6CBFC14-0AA4-474A-A715-C73F01B41507}"/>
              </a:ext>
            </a:extLst>
          </p:cNvPr>
          <p:cNvSpPr txBox="1"/>
          <p:nvPr/>
        </p:nvSpPr>
        <p:spPr>
          <a:xfrm>
            <a:off x="2863703" y="5209954"/>
            <a:ext cx="6039293" cy="584775"/>
          </a:xfrm>
          <a:prstGeom prst="rect">
            <a:avLst/>
          </a:prstGeom>
          <a:noFill/>
        </p:spPr>
        <p:txBody>
          <a:bodyPr wrap="square" rtlCol="0">
            <a:spAutoFit/>
          </a:bodyPr>
          <a:lstStyle/>
          <a:p>
            <a:r>
              <a:rPr lang="fr-FR" sz="3200" dirty="0">
                <a:solidFill>
                  <a:schemeClr val="tx2">
                    <a:lumMod val="75000"/>
                  </a:schemeClr>
                </a:solidFill>
              </a:rPr>
              <a:t>Merci de votre attention</a:t>
            </a:r>
          </a:p>
        </p:txBody>
      </p:sp>
    </p:spTree>
    <p:extLst>
      <p:ext uri="{BB962C8B-B14F-4D97-AF65-F5344CB8AC3E}">
        <p14:creationId xmlns:p14="http://schemas.microsoft.com/office/powerpoint/2010/main" val="2189663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ABA26F-2F8F-4E65-A128-9242F21E039E}"/>
              </a:ext>
            </a:extLst>
          </p:cNvPr>
          <p:cNvSpPr txBox="1"/>
          <p:nvPr/>
        </p:nvSpPr>
        <p:spPr>
          <a:xfrm>
            <a:off x="2257646" y="331834"/>
            <a:ext cx="7272670" cy="523220"/>
          </a:xfrm>
          <a:prstGeom prst="rect">
            <a:avLst/>
          </a:prstGeom>
          <a:noFill/>
        </p:spPr>
        <p:txBody>
          <a:bodyPr wrap="square" rtlCol="0">
            <a:spAutoFit/>
          </a:bodyPr>
          <a:lstStyle/>
          <a:p>
            <a:r>
              <a:rPr lang="fr-FR" sz="2800" dirty="0">
                <a:solidFill>
                  <a:srgbClr val="C00000"/>
                </a:solidFill>
              </a:rPr>
              <a:t>Groupe de travail TP de la SPLF</a:t>
            </a:r>
          </a:p>
        </p:txBody>
      </p:sp>
      <p:sp>
        <p:nvSpPr>
          <p:cNvPr id="3" name="TextBox 2">
            <a:extLst>
              <a:ext uri="{FF2B5EF4-FFF2-40B4-BE49-F238E27FC236}">
                <a16:creationId xmlns:a16="http://schemas.microsoft.com/office/drawing/2014/main" id="{4D082122-B05F-4BD9-9D64-441E41F0C511}"/>
              </a:ext>
            </a:extLst>
          </p:cNvPr>
          <p:cNvSpPr txBox="1"/>
          <p:nvPr/>
        </p:nvSpPr>
        <p:spPr>
          <a:xfrm>
            <a:off x="2257647" y="1924493"/>
            <a:ext cx="7942521" cy="2677656"/>
          </a:xfrm>
          <a:prstGeom prst="rect">
            <a:avLst/>
          </a:prstGeom>
          <a:noFill/>
        </p:spPr>
        <p:txBody>
          <a:bodyPr wrap="square" rtlCol="0">
            <a:spAutoFit/>
          </a:bodyPr>
          <a:lstStyle/>
          <a:p>
            <a:pPr marL="514350" indent="-514350">
              <a:buFont typeface="+mj-lt"/>
              <a:buAutoNum type="arabicPeriod"/>
            </a:pPr>
            <a:r>
              <a:rPr lang="fr-FR" sz="2800" dirty="0"/>
              <a:t>Suivi alterné</a:t>
            </a:r>
          </a:p>
          <a:p>
            <a:pPr marL="514350" indent="-514350">
              <a:buFont typeface="+mj-lt"/>
              <a:buAutoNum type="arabicPeriod"/>
            </a:pPr>
            <a:endParaRPr lang="fr-FR" sz="2800" dirty="0"/>
          </a:p>
          <a:p>
            <a:pPr marL="514350" indent="-514350">
              <a:buFont typeface="+mj-lt"/>
              <a:buAutoNum type="arabicPeriod"/>
            </a:pPr>
            <a:r>
              <a:rPr lang="fr-FR" sz="2800" dirty="0"/>
              <a:t>Référentiel des indications</a:t>
            </a:r>
          </a:p>
          <a:p>
            <a:pPr marL="514350" indent="-514350">
              <a:buFont typeface="+mj-lt"/>
              <a:buAutoNum type="arabicPeriod"/>
            </a:pPr>
            <a:endParaRPr lang="fr-FR" sz="2800" dirty="0"/>
          </a:p>
          <a:p>
            <a:pPr marL="514350" indent="-514350">
              <a:buFont typeface="+mj-lt"/>
              <a:buAutoNum type="arabicPeriod"/>
            </a:pPr>
            <a:r>
              <a:rPr lang="fr-FR" sz="2800" dirty="0"/>
              <a:t>Limites psychosociales au projet de transplantation pulmonaire</a:t>
            </a:r>
          </a:p>
        </p:txBody>
      </p:sp>
    </p:spTree>
    <p:extLst>
      <p:ext uri="{BB962C8B-B14F-4D97-AF65-F5344CB8AC3E}">
        <p14:creationId xmlns:p14="http://schemas.microsoft.com/office/powerpoint/2010/main" val="3346793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6">
            <a:extLst>
              <a:ext uri="{FF2B5EF4-FFF2-40B4-BE49-F238E27FC236}">
                <a16:creationId xmlns:a16="http://schemas.microsoft.com/office/drawing/2014/main" id="{4FE023EA-4375-4FA6-9E17-291BA5BAB222}"/>
              </a:ext>
            </a:extLst>
          </p:cNvPr>
          <p:cNvPicPr/>
          <p:nvPr/>
        </p:nvPicPr>
        <p:blipFill rotWithShape="1">
          <a:blip r:embed="rId2">
            <a:extLst>
              <a:ext uri="{28A0092B-C50C-407E-A947-70E740481C1C}">
                <a14:useLocalDpi xmlns:a14="http://schemas.microsoft.com/office/drawing/2010/main" val="0"/>
              </a:ext>
            </a:extLst>
          </a:blip>
          <a:srcRect t="8056" b="9028"/>
          <a:stretch/>
        </p:blipFill>
        <p:spPr bwMode="auto">
          <a:xfrm>
            <a:off x="2391290" y="1261903"/>
            <a:ext cx="7409421" cy="4716966"/>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702C640-1031-44E2-BDE9-98B92325EE5F}"/>
              </a:ext>
            </a:extLst>
          </p:cNvPr>
          <p:cNvSpPr txBox="1"/>
          <p:nvPr/>
        </p:nvSpPr>
        <p:spPr>
          <a:xfrm>
            <a:off x="2257646" y="331834"/>
            <a:ext cx="5645888" cy="523220"/>
          </a:xfrm>
          <a:prstGeom prst="rect">
            <a:avLst/>
          </a:prstGeom>
          <a:noFill/>
        </p:spPr>
        <p:txBody>
          <a:bodyPr wrap="square" rtlCol="0">
            <a:spAutoFit/>
          </a:bodyPr>
          <a:lstStyle/>
          <a:p>
            <a:r>
              <a:rPr lang="fr-FR" sz="2800" dirty="0">
                <a:solidFill>
                  <a:srgbClr val="C00000"/>
                </a:solidFill>
              </a:rPr>
              <a:t>Projet LUDIC </a:t>
            </a:r>
          </a:p>
        </p:txBody>
      </p:sp>
    </p:spTree>
    <p:extLst>
      <p:ext uri="{BB962C8B-B14F-4D97-AF65-F5344CB8AC3E}">
        <p14:creationId xmlns:p14="http://schemas.microsoft.com/office/powerpoint/2010/main" val="4115452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1907CEA3-794C-4CAF-A973-3A159FD23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131" y="1373547"/>
            <a:ext cx="4973762" cy="468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a:extLst>
              <a:ext uri="{FF2B5EF4-FFF2-40B4-BE49-F238E27FC236}">
                <a16:creationId xmlns:a16="http://schemas.microsoft.com/office/drawing/2014/main" id="{48F85F6F-375B-45F6-8B9A-D54409E348C0}"/>
              </a:ext>
            </a:extLst>
          </p:cNvPr>
          <p:cNvPicPr>
            <a:picLocks noChangeAspect="1"/>
          </p:cNvPicPr>
          <p:nvPr/>
        </p:nvPicPr>
        <p:blipFill>
          <a:blip r:embed="rId3"/>
          <a:stretch>
            <a:fillRect/>
          </a:stretch>
        </p:blipFill>
        <p:spPr>
          <a:xfrm>
            <a:off x="1747689" y="1161325"/>
            <a:ext cx="1211999" cy="1211999"/>
          </a:xfrm>
          <a:prstGeom prst="rect">
            <a:avLst/>
          </a:prstGeom>
        </p:spPr>
      </p:pic>
      <p:pic>
        <p:nvPicPr>
          <p:cNvPr id="20" name="Picture 19">
            <a:extLst>
              <a:ext uri="{FF2B5EF4-FFF2-40B4-BE49-F238E27FC236}">
                <a16:creationId xmlns:a16="http://schemas.microsoft.com/office/drawing/2014/main" id="{183BCD6C-54A2-4F03-A797-88641CFE0D35}"/>
              </a:ext>
            </a:extLst>
          </p:cNvPr>
          <p:cNvPicPr>
            <a:picLocks noChangeAspect="1"/>
          </p:cNvPicPr>
          <p:nvPr/>
        </p:nvPicPr>
        <p:blipFill>
          <a:blip r:embed="rId4"/>
          <a:stretch>
            <a:fillRect/>
          </a:stretch>
        </p:blipFill>
        <p:spPr>
          <a:xfrm>
            <a:off x="1949748" y="2491648"/>
            <a:ext cx="1211999" cy="645350"/>
          </a:xfrm>
          <a:prstGeom prst="rect">
            <a:avLst/>
          </a:prstGeom>
        </p:spPr>
      </p:pic>
      <p:pic>
        <p:nvPicPr>
          <p:cNvPr id="21" name="Picture 20">
            <a:extLst>
              <a:ext uri="{FF2B5EF4-FFF2-40B4-BE49-F238E27FC236}">
                <a16:creationId xmlns:a16="http://schemas.microsoft.com/office/drawing/2014/main" id="{D2C28240-6B98-4B02-B415-4565F525D72E}"/>
              </a:ext>
            </a:extLst>
          </p:cNvPr>
          <p:cNvPicPr>
            <a:picLocks noChangeAspect="1"/>
          </p:cNvPicPr>
          <p:nvPr/>
        </p:nvPicPr>
        <p:blipFill>
          <a:blip r:embed="rId5"/>
          <a:stretch>
            <a:fillRect/>
          </a:stretch>
        </p:blipFill>
        <p:spPr>
          <a:xfrm>
            <a:off x="1673459" y="4428279"/>
            <a:ext cx="2148713" cy="1229903"/>
          </a:xfrm>
          <a:prstGeom prst="rect">
            <a:avLst/>
          </a:prstGeom>
        </p:spPr>
      </p:pic>
      <p:pic>
        <p:nvPicPr>
          <p:cNvPr id="22" name="Picture 21">
            <a:extLst>
              <a:ext uri="{FF2B5EF4-FFF2-40B4-BE49-F238E27FC236}">
                <a16:creationId xmlns:a16="http://schemas.microsoft.com/office/drawing/2014/main" id="{57A0A23D-FFC4-45B5-A1AA-AD48E1EC6251}"/>
              </a:ext>
            </a:extLst>
          </p:cNvPr>
          <p:cNvPicPr>
            <a:picLocks noChangeAspect="1"/>
          </p:cNvPicPr>
          <p:nvPr/>
        </p:nvPicPr>
        <p:blipFill>
          <a:blip r:embed="rId6"/>
          <a:stretch>
            <a:fillRect/>
          </a:stretch>
        </p:blipFill>
        <p:spPr>
          <a:xfrm>
            <a:off x="3977003" y="3064394"/>
            <a:ext cx="2457450" cy="1866900"/>
          </a:xfrm>
          <a:prstGeom prst="rect">
            <a:avLst/>
          </a:prstGeom>
        </p:spPr>
      </p:pic>
      <p:pic>
        <p:nvPicPr>
          <p:cNvPr id="23" name="Picture 22">
            <a:extLst>
              <a:ext uri="{FF2B5EF4-FFF2-40B4-BE49-F238E27FC236}">
                <a16:creationId xmlns:a16="http://schemas.microsoft.com/office/drawing/2014/main" id="{5C18A1AF-0F6D-45E2-A19B-913D04C54DD1}"/>
              </a:ext>
            </a:extLst>
          </p:cNvPr>
          <p:cNvPicPr>
            <a:picLocks noChangeAspect="1"/>
          </p:cNvPicPr>
          <p:nvPr/>
        </p:nvPicPr>
        <p:blipFill>
          <a:blip r:embed="rId7"/>
          <a:stretch>
            <a:fillRect/>
          </a:stretch>
        </p:blipFill>
        <p:spPr>
          <a:xfrm rot="16200000">
            <a:off x="4480999" y="4486396"/>
            <a:ext cx="1586533" cy="2170047"/>
          </a:xfrm>
          <a:prstGeom prst="rect">
            <a:avLst/>
          </a:prstGeom>
        </p:spPr>
      </p:pic>
      <p:sp>
        <p:nvSpPr>
          <p:cNvPr id="24" name="Arrow: Curved Down 23">
            <a:extLst>
              <a:ext uri="{FF2B5EF4-FFF2-40B4-BE49-F238E27FC236}">
                <a16:creationId xmlns:a16="http://schemas.microsoft.com/office/drawing/2014/main" id="{97EA199C-B158-434D-9607-EA4ECDB1A177}"/>
              </a:ext>
            </a:extLst>
          </p:cNvPr>
          <p:cNvSpPr/>
          <p:nvPr/>
        </p:nvSpPr>
        <p:spPr>
          <a:xfrm rot="12662007" flipV="1">
            <a:off x="5730915" y="3962906"/>
            <a:ext cx="2598332" cy="442200"/>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Arrow: Curved Down 24">
            <a:extLst>
              <a:ext uri="{FF2B5EF4-FFF2-40B4-BE49-F238E27FC236}">
                <a16:creationId xmlns:a16="http://schemas.microsoft.com/office/drawing/2014/main" id="{BE5602B2-86CE-486B-B929-F71160AAFE7F}"/>
              </a:ext>
            </a:extLst>
          </p:cNvPr>
          <p:cNvSpPr/>
          <p:nvPr/>
        </p:nvSpPr>
        <p:spPr>
          <a:xfrm rot="9108813" flipH="1">
            <a:off x="2960733" y="5465903"/>
            <a:ext cx="2283553" cy="4100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Arrow: Curved Down 25">
            <a:extLst>
              <a:ext uri="{FF2B5EF4-FFF2-40B4-BE49-F238E27FC236}">
                <a16:creationId xmlns:a16="http://schemas.microsoft.com/office/drawing/2014/main" id="{FE295D05-F9C4-4FCC-86D4-44577577A6DF}"/>
              </a:ext>
            </a:extLst>
          </p:cNvPr>
          <p:cNvSpPr/>
          <p:nvPr/>
        </p:nvSpPr>
        <p:spPr>
          <a:xfrm rot="20948384" flipH="1">
            <a:off x="6129526" y="2163385"/>
            <a:ext cx="1998022" cy="32186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Arrow: Curved Down 26">
            <a:extLst>
              <a:ext uri="{FF2B5EF4-FFF2-40B4-BE49-F238E27FC236}">
                <a16:creationId xmlns:a16="http://schemas.microsoft.com/office/drawing/2014/main" id="{451ED886-2AFE-4A15-A87E-7A28FB3A6732}"/>
              </a:ext>
            </a:extLst>
          </p:cNvPr>
          <p:cNvSpPr/>
          <p:nvPr/>
        </p:nvSpPr>
        <p:spPr>
          <a:xfrm rot="1415711">
            <a:off x="2856896" y="2101172"/>
            <a:ext cx="2224653" cy="416787"/>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8" name="Arrow: Curved Down 27">
            <a:extLst>
              <a:ext uri="{FF2B5EF4-FFF2-40B4-BE49-F238E27FC236}">
                <a16:creationId xmlns:a16="http://schemas.microsoft.com/office/drawing/2014/main" id="{7349623F-27B9-4A33-B3CE-CB1717069368}"/>
              </a:ext>
            </a:extLst>
          </p:cNvPr>
          <p:cNvSpPr/>
          <p:nvPr/>
        </p:nvSpPr>
        <p:spPr>
          <a:xfrm rot="20999822" flipH="1">
            <a:off x="6041164" y="2212407"/>
            <a:ext cx="3834861" cy="449442"/>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Arrow: Curved Down 28">
            <a:extLst>
              <a:ext uri="{FF2B5EF4-FFF2-40B4-BE49-F238E27FC236}">
                <a16:creationId xmlns:a16="http://schemas.microsoft.com/office/drawing/2014/main" id="{A7628418-CF20-441C-BA44-8F971BEE3BBA}"/>
              </a:ext>
            </a:extLst>
          </p:cNvPr>
          <p:cNvSpPr/>
          <p:nvPr/>
        </p:nvSpPr>
        <p:spPr>
          <a:xfrm rot="11184326">
            <a:off x="5389879" y="3899328"/>
            <a:ext cx="3918165" cy="361702"/>
          </a:xfrm>
          <a:prstGeom prst="curvedDownArrow">
            <a:avLst>
              <a:gd name="adj1" fmla="val 25000"/>
              <a:gd name="adj2" fmla="val 50000"/>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Arrow: Curved Down 29">
            <a:extLst>
              <a:ext uri="{FF2B5EF4-FFF2-40B4-BE49-F238E27FC236}">
                <a16:creationId xmlns:a16="http://schemas.microsoft.com/office/drawing/2014/main" id="{EC88F1C3-0A9E-45E1-A20B-BC498761D7E1}"/>
              </a:ext>
            </a:extLst>
          </p:cNvPr>
          <p:cNvSpPr/>
          <p:nvPr/>
        </p:nvSpPr>
        <p:spPr>
          <a:xfrm rot="11277617">
            <a:off x="6132159" y="3200523"/>
            <a:ext cx="883965" cy="279031"/>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Arrow: Curved Down 17">
            <a:extLst>
              <a:ext uri="{FF2B5EF4-FFF2-40B4-BE49-F238E27FC236}">
                <a16:creationId xmlns:a16="http://schemas.microsoft.com/office/drawing/2014/main" id="{79B90CC6-7402-441A-98E5-9E0469CA9434}"/>
              </a:ext>
            </a:extLst>
          </p:cNvPr>
          <p:cNvSpPr/>
          <p:nvPr/>
        </p:nvSpPr>
        <p:spPr>
          <a:xfrm rot="11554944">
            <a:off x="5615404" y="5022219"/>
            <a:ext cx="3579300" cy="512016"/>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TextBox 32">
            <a:extLst>
              <a:ext uri="{FF2B5EF4-FFF2-40B4-BE49-F238E27FC236}">
                <a16:creationId xmlns:a16="http://schemas.microsoft.com/office/drawing/2014/main" id="{7F0650B9-1DBF-4B7D-A656-A6C514A04B9B}"/>
              </a:ext>
            </a:extLst>
          </p:cNvPr>
          <p:cNvSpPr txBox="1"/>
          <p:nvPr/>
        </p:nvSpPr>
        <p:spPr>
          <a:xfrm>
            <a:off x="2257646" y="331834"/>
            <a:ext cx="5645888" cy="523220"/>
          </a:xfrm>
          <a:prstGeom prst="rect">
            <a:avLst/>
          </a:prstGeom>
          <a:noFill/>
        </p:spPr>
        <p:txBody>
          <a:bodyPr wrap="square" rtlCol="0">
            <a:spAutoFit/>
          </a:bodyPr>
          <a:lstStyle/>
          <a:p>
            <a:r>
              <a:rPr lang="fr-FR" sz="2800" dirty="0">
                <a:solidFill>
                  <a:srgbClr val="C00000"/>
                </a:solidFill>
              </a:rPr>
              <a:t>Projet LUDIC </a:t>
            </a:r>
          </a:p>
        </p:txBody>
      </p:sp>
    </p:spTree>
    <p:extLst>
      <p:ext uri="{BB962C8B-B14F-4D97-AF65-F5344CB8AC3E}">
        <p14:creationId xmlns:p14="http://schemas.microsoft.com/office/powerpoint/2010/main" val="4237334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5500" y="1296593"/>
            <a:ext cx="8201025" cy="1323439"/>
          </a:xfrm>
          <a:prstGeom prst="rect">
            <a:avLst/>
          </a:prstGeom>
        </p:spPr>
        <p:txBody>
          <a:bodyPr wrap="square">
            <a:spAutoFit/>
          </a:bodyPr>
          <a:lstStyle/>
          <a:p>
            <a:pPr marL="257175" indent="-257175" algn="just">
              <a:buFont typeface="Symbol" panose="05050102010706020507" pitchFamily="18" charset="2"/>
              <a:buChar char="Þ"/>
            </a:pPr>
            <a:r>
              <a:rPr lang="fr-FR" sz="2000" b="1" dirty="0"/>
              <a:t>Survie globale = 57% à 5 ans (</a:t>
            </a:r>
            <a:r>
              <a:rPr lang="fr-FR" sz="2000" dirty="0"/>
              <a:t>ABM)</a:t>
            </a:r>
          </a:p>
          <a:p>
            <a:pPr algn="just"/>
            <a:r>
              <a:rPr lang="fr-FR" sz="2000" b="1" dirty="0"/>
              <a:t>  </a:t>
            </a:r>
          </a:p>
          <a:p>
            <a:pPr algn="just"/>
            <a:endParaRPr lang="fr-FR" sz="2000" b="1" dirty="0"/>
          </a:p>
          <a:p>
            <a:pPr algn="just"/>
            <a:r>
              <a:rPr lang="fr-FR" sz="2000" dirty="0"/>
              <a:t> </a:t>
            </a:r>
          </a:p>
        </p:txBody>
      </p:sp>
      <p:sp>
        <p:nvSpPr>
          <p:cNvPr id="4" name="TextBox 3"/>
          <p:cNvSpPr txBox="1"/>
          <p:nvPr/>
        </p:nvSpPr>
        <p:spPr>
          <a:xfrm>
            <a:off x="4301136" y="260750"/>
            <a:ext cx="2764631" cy="461665"/>
          </a:xfrm>
          <a:prstGeom prst="rect">
            <a:avLst/>
          </a:prstGeom>
          <a:noFill/>
        </p:spPr>
        <p:txBody>
          <a:bodyPr wrap="square" rtlCol="0">
            <a:spAutoFit/>
          </a:bodyPr>
          <a:lstStyle/>
          <a:p>
            <a:pPr algn="ctr"/>
            <a:r>
              <a:rPr lang="fr-FR" sz="2400" dirty="0">
                <a:solidFill>
                  <a:srgbClr val="FF0000"/>
                </a:solidFill>
              </a:rPr>
              <a:t>Contexte </a:t>
            </a:r>
          </a:p>
        </p:txBody>
      </p:sp>
    </p:spTree>
    <p:extLst>
      <p:ext uri="{BB962C8B-B14F-4D97-AF65-F5344CB8AC3E}">
        <p14:creationId xmlns:p14="http://schemas.microsoft.com/office/powerpoint/2010/main" val="1420189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5500" y="1296592"/>
            <a:ext cx="8201025" cy="1631216"/>
          </a:xfrm>
          <a:prstGeom prst="rect">
            <a:avLst/>
          </a:prstGeom>
        </p:spPr>
        <p:txBody>
          <a:bodyPr wrap="square">
            <a:spAutoFit/>
          </a:bodyPr>
          <a:lstStyle/>
          <a:p>
            <a:pPr marL="257175" indent="-257175" algn="just">
              <a:buFont typeface="Symbol" panose="05050102010706020507" pitchFamily="18" charset="2"/>
              <a:buChar char="Þ"/>
            </a:pPr>
            <a:r>
              <a:rPr lang="fr-FR" sz="2000" b="1" dirty="0"/>
              <a:t>Survie globale = 57% à 5 ans (</a:t>
            </a:r>
            <a:r>
              <a:rPr lang="fr-FR" sz="2000" dirty="0"/>
              <a:t>ABM)</a:t>
            </a:r>
          </a:p>
          <a:p>
            <a:pPr algn="just"/>
            <a:r>
              <a:rPr lang="fr-FR" sz="2000" b="1" dirty="0"/>
              <a:t>  </a:t>
            </a:r>
          </a:p>
          <a:p>
            <a:pPr algn="just"/>
            <a:endParaRPr lang="fr-FR" sz="2000" b="1" dirty="0"/>
          </a:p>
          <a:p>
            <a:pPr algn="just"/>
            <a:endParaRPr lang="fr-FR" sz="2000" b="1" dirty="0"/>
          </a:p>
          <a:p>
            <a:pPr algn="just"/>
            <a:r>
              <a:rPr lang="fr-FR" sz="2000" dirty="0"/>
              <a:t> </a:t>
            </a:r>
          </a:p>
        </p:txBody>
      </p:sp>
      <p:pic>
        <p:nvPicPr>
          <p:cNvPr id="5" name="Picture 4">
            <a:extLst>
              <a:ext uri="{FF2B5EF4-FFF2-40B4-BE49-F238E27FC236}">
                <a16:creationId xmlns:a16="http://schemas.microsoft.com/office/drawing/2014/main" id="{5C0433D5-63D7-4CFF-825E-EBE0E7388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2419350"/>
            <a:ext cx="70961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39F144-A183-41FD-84B3-6E5DDA379E0C}"/>
              </a:ext>
            </a:extLst>
          </p:cNvPr>
          <p:cNvSpPr txBox="1"/>
          <p:nvPr/>
        </p:nvSpPr>
        <p:spPr>
          <a:xfrm>
            <a:off x="4301136" y="260750"/>
            <a:ext cx="2764631" cy="461665"/>
          </a:xfrm>
          <a:prstGeom prst="rect">
            <a:avLst/>
          </a:prstGeom>
          <a:noFill/>
        </p:spPr>
        <p:txBody>
          <a:bodyPr wrap="square" rtlCol="0">
            <a:spAutoFit/>
          </a:bodyPr>
          <a:lstStyle/>
          <a:p>
            <a:pPr algn="ctr"/>
            <a:r>
              <a:rPr lang="fr-FR" sz="2400" dirty="0">
                <a:solidFill>
                  <a:srgbClr val="FF0000"/>
                </a:solidFill>
              </a:rPr>
              <a:t>Contexte </a:t>
            </a:r>
          </a:p>
        </p:txBody>
      </p:sp>
    </p:spTree>
    <p:extLst>
      <p:ext uri="{BB962C8B-B14F-4D97-AF65-F5344CB8AC3E}">
        <p14:creationId xmlns:p14="http://schemas.microsoft.com/office/powerpoint/2010/main" val="2491059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5500" y="1296592"/>
            <a:ext cx="8201025" cy="1631216"/>
          </a:xfrm>
          <a:prstGeom prst="rect">
            <a:avLst/>
          </a:prstGeom>
        </p:spPr>
        <p:txBody>
          <a:bodyPr wrap="square">
            <a:spAutoFit/>
          </a:bodyPr>
          <a:lstStyle/>
          <a:p>
            <a:pPr marL="257175" indent="-257175" algn="just">
              <a:buFont typeface="Symbol" panose="05050102010706020507" pitchFamily="18" charset="2"/>
              <a:buChar char="Þ"/>
            </a:pPr>
            <a:r>
              <a:rPr lang="fr-FR" sz="2000" b="1" dirty="0"/>
              <a:t>Survie globale = 57% à 5 ans (</a:t>
            </a:r>
            <a:r>
              <a:rPr lang="fr-FR" sz="2000" dirty="0"/>
              <a:t>ABM)</a:t>
            </a:r>
          </a:p>
          <a:p>
            <a:pPr algn="just"/>
            <a:r>
              <a:rPr lang="fr-FR" sz="2000" b="1" dirty="0"/>
              <a:t>  </a:t>
            </a:r>
          </a:p>
          <a:p>
            <a:pPr algn="just"/>
            <a:r>
              <a:rPr lang="fr-FR" sz="2000" b="1" dirty="0"/>
              <a:t>Amélioration de la survie au cours du temps</a:t>
            </a:r>
          </a:p>
          <a:p>
            <a:pPr algn="just"/>
            <a:endParaRPr lang="fr-FR" sz="2000" b="1" dirty="0"/>
          </a:p>
          <a:p>
            <a:pPr algn="just"/>
            <a:r>
              <a:rPr lang="fr-FR" sz="2000" dirty="0"/>
              <a:t> </a:t>
            </a:r>
          </a:p>
        </p:txBody>
      </p:sp>
      <p:sp>
        <p:nvSpPr>
          <p:cNvPr id="4" name="TextBox 3"/>
          <p:cNvSpPr txBox="1"/>
          <p:nvPr/>
        </p:nvSpPr>
        <p:spPr>
          <a:xfrm>
            <a:off x="4301136" y="273549"/>
            <a:ext cx="2764631" cy="461665"/>
          </a:xfrm>
          <a:prstGeom prst="rect">
            <a:avLst/>
          </a:prstGeom>
          <a:noFill/>
        </p:spPr>
        <p:txBody>
          <a:bodyPr wrap="square" rtlCol="0">
            <a:spAutoFit/>
          </a:bodyPr>
          <a:lstStyle/>
          <a:p>
            <a:pPr algn="ctr"/>
            <a:r>
              <a:rPr lang="fr-FR" sz="2400" dirty="0">
                <a:solidFill>
                  <a:srgbClr val="FF0000"/>
                </a:solidFill>
              </a:rPr>
              <a:t>Contexte </a:t>
            </a:r>
          </a:p>
        </p:txBody>
      </p:sp>
      <p:pic>
        <p:nvPicPr>
          <p:cNvPr id="5" name="Picture 4">
            <a:extLst>
              <a:ext uri="{FF2B5EF4-FFF2-40B4-BE49-F238E27FC236}">
                <a16:creationId xmlns:a16="http://schemas.microsoft.com/office/drawing/2014/main" id="{84868602-B1FF-4A1A-9559-3B6AE4DA3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2419350"/>
            <a:ext cx="70961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3177705" y="2419351"/>
            <a:ext cx="661480" cy="189000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19848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60CE698-71A3-437C-B14C-81C616FC1041}"/>
              </a:ext>
            </a:extLst>
          </p:cNvPr>
          <p:cNvSpPr>
            <a:spLocks noGrp="1"/>
          </p:cNvSpPr>
          <p:nvPr>
            <p:ph type="title"/>
          </p:nvPr>
        </p:nvSpPr>
        <p:spPr>
          <a:xfrm>
            <a:off x="1676400" y="152400"/>
            <a:ext cx="8839200" cy="1143000"/>
          </a:xfrm>
        </p:spPr>
        <p:txBody>
          <a:bodyPr vert="horz" lIns="9144" tIns="45720" rIns="9144" bIns="45720" rtlCol="0" anchor="ctr">
            <a:normAutofit/>
          </a:bodyPr>
          <a:lstStyle/>
          <a:p>
            <a:r>
              <a:rPr lang="en-US" sz="2600" dirty="0">
                <a:solidFill>
                  <a:srgbClr val="002060"/>
                </a:solidFill>
              </a:rPr>
              <a:t>Adult and Pediatric Lung Transplants</a:t>
            </a:r>
            <a:r>
              <a:rPr lang="en-US" sz="2800" dirty="0">
                <a:solidFill>
                  <a:srgbClr val="002060"/>
                </a:solidFill>
              </a:rPr>
              <a:t/>
            </a:r>
            <a:br>
              <a:rPr lang="en-US" sz="2800" dirty="0">
                <a:solidFill>
                  <a:srgbClr val="002060"/>
                </a:solidFill>
              </a:rPr>
            </a:br>
            <a:r>
              <a:rPr lang="en-US" sz="2400" dirty="0">
                <a:solidFill>
                  <a:srgbClr val="002060"/>
                </a:solidFill>
              </a:rPr>
              <a:t>Number of Transplants by Year and Procedure Type</a:t>
            </a:r>
          </a:p>
        </p:txBody>
      </p:sp>
      <p:graphicFrame>
        <p:nvGraphicFramePr>
          <p:cNvPr id="11" name="Content Placeholder 3">
            <a:extLst>
              <a:ext uri="{FF2B5EF4-FFF2-40B4-BE49-F238E27FC236}">
                <a16:creationId xmlns:a16="http://schemas.microsoft.com/office/drawing/2014/main" id="{21B44108-4253-45A8-8FD4-F47122A9A0B0}"/>
              </a:ext>
            </a:extLst>
          </p:cNvPr>
          <p:cNvGraphicFramePr>
            <a:graphicFrameLocks noGrp="1"/>
          </p:cNvGraphicFramePr>
          <p:nvPr>
            <p:ph idx="1"/>
            <p:extLst>
              <p:ext uri="{D42A27DB-BD31-4B8C-83A1-F6EECF244321}">
                <p14:modId xmlns:p14="http://schemas.microsoft.com/office/powerpoint/2010/main" val="3114584508"/>
              </p:ext>
            </p:extLst>
          </p:nvPr>
        </p:nvGraphicFramePr>
        <p:xfrm>
          <a:off x="1752600" y="1257534"/>
          <a:ext cx="8763000" cy="445746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1D254DBE-24B0-43BA-9E3F-3D42468E859E}"/>
              </a:ext>
            </a:extLst>
          </p:cNvPr>
          <p:cNvSpPr txBox="1"/>
          <p:nvPr/>
        </p:nvSpPr>
        <p:spPr>
          <a:xfrm>
            <a:off x="6477000" y="5901922"/>
            <a:ext cx="4038600" cy="769441"/>
          </a:xfrm>
          <a:prstGeom prst="rect">
            <a:avLst/>
          </a:prstGeom>
          <a:noFill/>
          <a:ln>
            <a:solidFill>
              <a:schemeClr val="bg2"/>
            </a:solidFill>
          </a:ln>
        </p:spPr>
        <p:txBody>
          <a:bodyPr wrap="square" rtlCol="0">
            <a:spAutoFit/>
          </a:bodyPr>
          <a:lstStyle/>
          <a:p>
            <a:r>
              <a:rPr lang="en-US" sz="1100" b="1" dirty="0">
                <a:solidFill>
                  <a:srgbClr val="002060"/>
                </a:solidFill>
              </a:rPr>
              <a:t>NOTE: This figure includes only the lung transplants that are reported to the ISHLT Transplant Registry.  As such, this should not be construed as representing changes in the number of lung transplants performed worldwide.</a:t>
            </a:r>
            <a:endParaRPr lang="en-US" sz="1100" dirty="0">
              <a:solidFill>
                <a:srgbClr val="002060"/>
              </a:solidFill>
            </a:endParaRPr>
          </a:p>
        </p:txBody>
      </p:sp>
      <p:grpSp>
        <p:nvGrpSpPr>
          <p:cNvPr id="13" name="Group 12">
            <a:extLst>
              <a:ext uri="{FF2B5EF4-FFF2-40B4-BE49-F238E27FC236}">
                <a16:creationId xmlns:a16="http://schemas.microsoft.com/office/drawing/2014/main" id="{15EDBED1-6553-4B39-BDEB-5791B07316F6}"/>
              </a:ext>
            </a:extLst>
          </p:cNvPr>
          <p:cNvGrpSpPr/>
          <p:nvPr/>
        </p:nvGrpSpPr>
        <p:grpSpPr>
          <a:xfrm>
            <a:off x="1524002" y="6146793"/>
            <a:ext cx="4715932" cy="711201"/>
            <a:chOff x="2" y="6146792"/>
            <a:chExt cx="4715932" cy="711201"/>
          </a:xfrm>
        </p:grpSpPr>
        <p:grpSp>
          <p:nvGrpSpPr>
            <p:cNvPr id="19" name="Group 18">
              <a:extLst>
                <a:ext uri="{FF2B5EF4-FFF2-40B4-BE49-F238E27FC236}">
                  <a16:creationId xmlns:a16="http://schemas.microsoft.com/office/drawing/2014/main" id="{1B2E85CD-18F5-4928-9047-737466997176}"/>
                </a:ext>
              </a:extLst>
            </p:cNvPr>
            <p:cNvGrpSpPr/>
            <p:nvPr/>
          </p:nvGrpSpPr>
          <p:grpSpPr>
            <a:xfrm>
              <a:off x="2" y="6146792"/>
              <a:ext cx="4715932" cy="711201"/>
              <a:chOff x="1" y="6067776"/>
              <a:chExt cx="4952999" cy="790224"/>
            </a:xfrm>
          </p:grpSpPr>
          <p:pic>
            <p:nvPicPr>
              <p:cNvPr id="21" name="Picture 20">
                <a:extLst>
                  <a:ext uri="{FF2B5EF4-FFF2-40B4-BE49-F238E27FC236}">
                    <a16:creationId xmlns:a16="http://schemas.microsoft.com/office/drawing/2014/main" id="{DC26F975-6216-43CB-BC38-45D90F39B734}"/>
                  </a:ext>
                </a:extLst>
              </p:cNvPr>
              <p:cNvPicPr>
                <a:picLocks noChangeAspect="1"/>
              </p:cNvPicPr>
              <p:nvPr/>
            </p:nvPicPr>
            <p:blipFill>
              <a:blip r:embed="rId4" cstate="print"/>
              <a:stretch>
                <a:fillRect/>
              </a:stretch>
            </p:blipFill>
            <p:spPr>
              <a:xfrm>
                <a:off x="1" y="6172200"/>
                <a:ext cx="4952999" cy="685800"/>
              </a:xfrm>
              <a:prstGeom prst="rect">
                <a:avLst/>
              </a:prstGeom>
              <a:ln>
                <a:solidFill>
                  <a:schemeClr val="bg2"/>
                </a:solidFill>
              </a:ln>
            </p:spPr>
          </p:pic>
          <p:sp>
            <p:nvSpPr>
              <p:cNvPr id="22" name="logo_year">
                <a:extLst>
                  <a:ext uri="{FF2B5EF4-FFF2-40B4-BE49-F238E27FC236}">
                    <a16:creationId xmlns:a16="http://schemas.microsoft.com/office/drawing/2014/main" id="{4D4AF7AB-FF96-40FC-80D3-BC45FF0940EC}"/>
                  </a:ext>
                </a:extLst>
              </p:cNvPr>
              <p:cNvSpPr txBox="1"/>
              <p:nvPr/>
            </p:nvSpPr>
            <p:spPr>
              <a:xfrm>
                <a:off x="2971800" y="6067776"/>
                <a:ext cx="1885813" cy="461665"/>
              </a:xfrm>
              <a:prstGeom prst="rect">
                <a:avLst/>
              </a:prstGeom>
              <a:noFill/>
              <a:ln>
                <a:noFill/>
              </a:ln>
            </p:spPr>
            <p:txBody>
              <a:bodyPr wrap="square" rtlCol="0">
                <a:spAutoFit/>
              </a:bodyPr>
              <a:lstStyle/>
              <a:p>
                <a:pPr algn="ctr"/>
                <a:r>
                  <a:rPr lang="en-US" sz="2100" b="1" dirty="0">
                    <a:solidFill>
                      <a:schemeClr val="bg1"/>
                    </a:solidFill>
                    <a:latin typeface="Arial"/>
                    <a:cs typeface="Arial"/>
                  </a:rPr>
                  <a:t>2019</a:t>
                </a:r>
              </a:p>
            </p:txBody>
          </p:sp>
        </p:grpSp>
        <p:sp>
          <p:nvSpPr>
            <p:cNvPr id="20" name="logo_citation">
              <a:extLst>
                <a:ext uri="{FF2B5EF4-FFF2-40B4-BE49-F238E27FC236}">
                  <a16:creationId xmlns:a16="http://schemas.microsoft.com/office/drawing/2014/main" id="{200C540E-FAB2-41F0-BE1E-E017DE41D8AC}"/>
                </a:ext>
              </a:extLst>
            </p:cNvPr>
            <p:cNvSpPr txBox="1"/>
            <p:nvPr/>
          </p:nvSpPr>
          <p:spPr>
            <a:xfrm>
              <a:off x="2766436" y="6605562"/>
              <a:ext cx="1938528" cy="230832"/>
            </a:xfrm>
            <a:prstGeom prst="rect">
              <a:avLst/>
            </a:prstGeom>
            <a:noFill/>
            <a:ln>
              <a:solidFill>
                <a:srgbClr val="FFFFFF"/>
              </a:solidFill>
            </a:ln>
          </p:spPr>
          <p:txBody>
            <a:bodyPr wrap="square" lIns="27432" tIns="45720" rIns="0" rtlCol="0" anchor="ctr" anchorCtr="0">
              <a:spAutoFit/>
            </a:bodyPr>
            <a:lstStyle/>
            <a:p>
              <a:r>
                <a:rPr lang="en-US" sz="900" b="1" dirty="0">
                  <a:solidFill>
                    <a:schemeClr val="bg1"/>
                  </a:solidFill>
                  <a:latin typeface="Arial"/>
                  <a:cs typeface="Arial"/>
                </a:rPr>
                <a:t>citation</a:t>
              </a:r>
            </a:p>
          </p:txBody>
        </p:sp>
      </p:grpSp>
    </p:spTree>
    <p:extLst>
      <p:ext uri="{BB962C8B-B14F-4D97-AF65-F5344CB8AC3E}">
        <p14:creationId xmlns:p14="http://schemas.microsoft.com/office/powerpoint/2010/main" val="1234396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6ABD4-4298-46F3-812A-1E97E3074614}"/>
              </a:ext>
            </a:extLst>
          </p:cNvPr>
          <p:cNvPicPr>
            <a:picLocks noChangeAspect="1"/>
          </p:cNvPicPr>
          <p:nvPr/>
        </p:nvPicPr>
        <p:blipFill>
          <a:blip r:embed="rId2"/>
          <a:stretch>
            <a:fillRect/>
          </a:stretch>
        </p:blipFill>
        <p:spPr>
          <a:xfrm>
            <a:off x="1524000" y="802208"/>
            <a:ext cx="9144000" cy="2626792"/>
          </a:xfrm>
          <a:prstGeom prst="rect">
            <a:avLst/>
          </a:prstGeom>
        </p:spPr>
      </p:pic>
      <p:sp>
        <p:nvSpPr>
          <p:cNvPr id="4" name="TextBox 3">
            <a:extLst>
              <a:ext uri="{FF2B5EF4-FFF2-40B4-BE49-F238E27FC236}">
                <a16:creationId xmlns:a16="http://schemas.microsoft.com/office/drawing/2014/main" id="{29313856-97D8-41C2-B1E6-347F1C674343}"/>
              </a:ext>
            </a:extLst>
          </p:cNvPr>
          <p:cNvSpPr txBox="1"/>
          <p:nvPr/>
        </p:nvSpPr>
        <p:spPr>
          <a:xfrm>
            <a:off x="4301136" y="260750"/>
            <a:ext cx="2764631" cy="461665"/>
          </a:xfrm>
          <a:prstGeom prst="rect">
            <a:avLst/>
          </a:prstGeom>
          <a:noFill/>
        </p:spPr>
        <p:txBody>
          <a:bodyPr wrap="square" rtlCol="0">
            <a:spAutoFit/>
          </a:bodyPr>
          <a:lstStyle/>
          <a:p>
            <a:pPr algn="ctr"/>
            <a:r>
              <a:rPr lang="fr-FR" sz="2400" dirty="0">
                <a:solidFill>
                  <a:srgbClr val="FF0000"/>
                </a:solidFill>
              </a:rPr>
              <a:t>Contexte </a:t>
            </a:r>
          </a:p>
        </p:txBody>
      </p:sp>
      <p:pic>
        <p:nvPicPr>
          <p:cNvPr id="5" name="Picture 4">
            <a:extLst>
              <a:ext uri="{FF2B5EF4-FFF2-40B4-BE49-F238E27FC236}">
                <a16:creationId xmlns:a16="http://schemas.microsoft.com/office/drawing/2014/main" id="{C90BB5E0-FDFD-4FAB-96AE-BD3245AECC98}"/>
              </a:ext>
            </a:extLst>
          </p:cNvPr>
          <p:cNvPicPr>
            <a:picLocks noChangeAspect="1"/>
          </p:cNvPicPr>
          <p:nvPr/>
        </p:nvPicPr>
        <p:blipFill>
          <a:blip r:embed="rId3"/>
          <a:stretch>
            <a:fillRect/>
          </a:stretch>
        </p:blipFill>
        <p:spPr>
          <a:xfrm>
            <a:off x="1524000" y="3629074"/>
            <a:ext cx="9144000" cy="1603573"/>
          </a:xfrm>
          <a:prstGeom prst="rect">
            <a:avLst/>
          </a:prstGeom>
        </p:spPr>
      </p:pic>
      <p:pic>
        <p:nvPicPr>
          <p:cNvPr id="6" name="Picture 5">
            <a:extLst>
              <a:ext uri="{FF2B5EF4-FFF2-40B4-BE49-F238E27FC236}">
                <a16:creationId xmlns:a16="http://schemas.microsoft.com/office/drawing/2014/main" id="{5567631C-520A-4086-B722-0CB51C51964D}"/>
              </a:ext>
            </a:extLst>
          </p:cNvPr>
          <p:cNvPicPr>
            <a:picLocks noChangeAspect="1"/>
          </p:cNvPicPr>
          <p:nvPr/>
        </p:nvPicPr>
        <p:blipFill>
          <a:blip r:embed="rId4"/>
          <a:stretch>
            <a:fillRect/>
          </a:stretch>
        </p:blipFill>
        <p:spPr>
          <a:xfrm>
            <a:off x="1903751" y="5450604"/>
            <a:ext cx="7559399" cy="1246143"/>
          </a:xfrm>
          <a:prstGeom prst="rect">
            <a:avLst/>
          </a:prstGeom>
        </p:spPr>
      </p:pic>
      <p:sp>
        <p:nvSpPr>
          <p:cNvPr id="7" name="TextBox 6">
            <a:extLst>
              <a:ext uri="{FF2B5EF4-FFF2-40B4-BE49-F238E27FC236}">
                <a16:creationId xmlns:a16="http://schemas.microsoft.com/office/drawing/2014/main" id="{A49D0104-A18E-494E-9CBF-4538AE6A1CE5}"/>
              </a:ext>
            </a:extLst>
          </p:cNvPr>
          <p:cNvSpPr txBox="1"/>
          <p:nvPr/>
        </p:nvSpPr>
        <p:spPr>
          <a:xfrm>
            <a:off x="5202866" y="1023641"/>
            <a:ext cx="45719"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176186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B2A0B-65E6-4262-A30B-9428F533C010}"/>
              </a:ext>
            </a:extLst>
          </p:cNvPr>
          <p:cNvPicPr>
            <a:picLocks noChangeAspect="1"/>
          </p:cNvPicPr>
          <p:nvPr/>
        </p:nvPicPr>
        <p:blipFill>
          <a:blip r:embed="rId2"/>
          <a:stretch>
            <a:fillRect/>
          </a:stretch>
        </p:blipFill>
        <p:spPr>
          <a:xfrm>
            <a:off x="1524000" y="651528"/>
            <a:ext cx="9144000" cy="5554944"/>
          </a:xfrm>
          <a:prstGeom prst="rect">
            <a:avLst/>
          </a:prstGeom>
        </p:spPr>
      </p:pic>
    </p:spTree>
    <p:extLst>
      <p:ext uri="{BB962C8B-B14F-4D97-AF65-F5344CB8AC3E}">
        <p14:creationId xmlns:p14="http://schemas.microsoft.com/office/powerpoint/2010/main" val="3234997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8176" t="14209" r="20563" b="5366"/>
          <a:stretch/>
        </p:blipFill>
        <p:spPr>
          <a:xfrm>
            <a:off x="1524000" y="155274"/>
            <a:ext cx="9081112" cy="6702726"/>
          </a:xfrm>
          <a:prstGeom prst="rect">
            <a:avLst/>
          </a:prstGeom>
        </p:spPr>
      </p:pic>
      <p:sp>
        <p:nvSpPr>
          <p:cNvPr id="3" name="ZoneTexte 2"/>
          <p:cNvSpPr txBox="1"/>
          <p:nvPr/>
        </p:nvSpPr>
        <p:spPr>
          <a:xfrm>
            <a:off x="3014400" y="1309243"/>
            <a:ext cx="5694173" cy="954107"/>
          </a:xfrm>
          <a:prstGeom prst="rect">
            <a:avLst/>
          </a:prstGeom>
          <a:noFill/>
        </p:spPr>
        <p:txBody>
          <a:bodyPr wrap="square" rtlCol="0">
            <a:spAutoFit/>
          </a:bodyPr>
          <a:lstStyle/>
          <a:p>
            <a:r>
              <a:rPr lang="fr-FR" sz="2800" dirty="0">
                <a:solidFill>
                  <a:schemeClr val="accent6">
                    <a:lumMod val="75000"/>
                  </a:schemeClr>
                </a:solidFill>
              </a:rPr>
              <a:t>15 patients sortis du parcours de greffe en 2020 à Nantes-Roscoff</a:t>
            </a:r>
            <a:endParaRPr lang="fr-FR" sz="2800" dirty="0">
              <a:solidFill>
                <a:schemeClr val="accent6">
                  <a:lumMod val="75000"/>
                </a:schemeClr>
              </a:solidFill>
            </a:endParaRPr>
          </a:p>
        </p:txBody>
      </p:sp>
    </p:spTree>
    <p:extLst>
      <p:ext uri="{BB962C8B-B14F-4D97-AF65-F5344CB8AC3E}">
        <p14:creationId xmlns:p14="http://schemas.microsoft.com/office/powerpoint/2010/main" val="39982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1457</TotalTime>
  <Words>782</Words>
  <Application>Microsoft Office PowerPoint</Application>
  <PresentationFormat>Grand écran</PresentationFormat>
  <Paragraphs>196</Paragraphs>
  <Slides>27</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vt:i4>
      </vt:variant>
    </vt:vector>
  </HeadingPairs>
  <TitlesOfParts>
    <vt:vector size="34" baseType="lpstr">
      <vt:lpstr>ＭＳ Ｐゴシック</vt:lpstr>
      <vt:lpstr>Arial</vt:lpstr>
      <vt:lpstr>Calibri</vt:lpstr>
      <vt:lpstr>Calibri Light</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Adult and Pediatric Lung Transplants Number of Transplants by Year and Procedure Type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Adrien Tissot</dc:creator>
  <cp:lastModifiedBy>TISSOT Adrien</cp:lastModifiedBy>
  <cp:revision>70</cp:revision>
  <dcterms:created xsi:type="dcterms:W3CDTF">2018-06-03T11:44:38Z</dcterms:created>
  <dcterms:modified xsi:type="dcterms:W3CDTF">2020-11-10T16:47:37Z</dcterms:modified>
</cp:coreProperties>
</file>