
<file path=[Content_Types].xml><?xml version="1.0" encoding="utf-8"?>
<Types xmlns="http://schemas.openxmlformats.org/package/2006/content-types">
  <Default Extension="emf" ContentType="image/x-emf"/>
  <Default Extension="gif" ContentType="image/gif"/>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546" r:id="rId3"/>
    <p:sldId id="563" r:id="rId4"/>
    <p:sldId id="460" r:id="rId5"/>
    <p:sldId id="553" r:id="rId6"/>
    <p:sldId id="545" r:id="rId7"/>
    <p:sldId id="550" r:id="rId8"/>
    <p:sldId id="548" r:id="rId9"/>
    <p:sldId id="547" r:id="rId10"/>
    <p:sldId id="551" r:id="rId11"/>
    <p:sldId id="558" r:id="rId12"/>
    <p:sldId id="549" r:id="rId13"/>
    <p:sldId id="552" r:id="rId14"/>
    <p:sldId id="554" r:id="rId15"/>
    <p:sldId id="555" r:id="rId16"/>
    <p:sldId id="556" r:id="rId17"/>
    <p:sldId id="564" r:id="rId18"/>
    <p:sldId id="562" r:id="rId19"/>
    <p:sldId id="557"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7" d="100"/>
          <a:sy n="67" d="100"/>
        </p:scale>
        <p:origin x="648" y="4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1C68A3-7699-4F70-88AF-F04E5E4D27B9}" type="datetimeFigureOut">
              <a:rPr lang="fr-FR" smtClean="0"/>
              <a:t>16/11/2020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83F97-D87D-4FEE-B1B0-74981C9504B7}" type="slidenum">
              <a:rPr lang="fr-FR" smtClean="0"/>
              <a:t>‹N°›</a:t>
            </a:fld>
            <a:endParaRPr lang="fr-FR"/>
          </a:p>
        </p:txBody>
      </p:sp>
    </p:spTree>
    <p:extLst>
      <p:ext uri="{BB962C8B-B14F-4D97-AF65-F5344CB8AC3E}">
        <p14:creationId xmlns:p14="http://schemas.microsoft.com/office/powerpoint/2010/main" val="2247569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p:cNvSpPr>
          <p:nvPr>
            <p:ph type="sldImg"/>
          </p:nvPr>
        </p:nvSpPr>
        <p:spPr>
          <a:ln/>
        </p:spPr>
      </p:sp>
      <p:sp>
        <p:nvSpPr>
          <p:cNvPr id="115715" name="Espace réservé des commentaires 2"/>
          <p:cNvSpPr>
            <a:spLocks noGrp="1"/>
          </p:cNvSpPr>
          <p:nvPr>
            <p:ph type="body" idx="1"/>
          </p:nvPr>
        </p:nvSpPr>
        <p:spPr>
          <a:noFill/>
          <a:ln/>
        </p:spPr>
        <p:txBody>
          <a:bodyPr/>
          <a:lstStyle/>
          <a:p>
            <a:r>
              <a:rPr lang="fr-FR">
                <a:latin typeface="Times" pitchFamily="-111" charset="0"/>
                <a:ea typeface="ＭＳ Ｐゴシック" pitchFamily="-111" charset="-128"/>
                <a:cs typeface="ＭＳ Ｐゴシック" pitchFamily="-111" charset="-128"/>
              </a:rPr>
              <a:t>Pas d'effet sur sueur</a:t>
            </a:r>
          </a:p>
        </p:txBody>
      </p:sp>
      <p:sp>
        <p:nvSpPr>
          <p:cNvPr id="115716" name="Espace réservé du numéro de diapositive 3"/>
          <p:cNvSpPr>
            <a:spLocks noGrp="1"/>
          </p:cNvSpPr>
          <p:nvPr>
            <p:ph type="sldNum" sz="quarter" idx="5"/>
          </p:nvPr>
        </p:nvSpPr>
        <p:spPr>
          <a:noFill/>
        </p:spPr>
        <p:txBody>
          <a:bodyPr/>
          <a:lstStyle/>
          <a:p>
            <a:fld id="{F828028F-F5E5-F141-9A25-5FEF70A3F9E1}" type="slidenum">
              <a:rPr lang="fr-FR">
                <a:latin typeface="Times" pitchFamily="-111" charset="0"/>
                <a:ea typeface="ＭＳ Ｐゴシック" pitchFamily="-111" charset="-128"/>
                <a:cs typeface="ＭＳ Ｐゴシック" pitchFamily="-111" charset="-128"/>
              </a:rPr>
              <a:pPr/>
              <a:t>4</a:t>
            </a:fld>
            <a:endParaRPr lang="fr-FR">
              <a:latin typeface="Times"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1093083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Espace réservé de l'image des diapositives 1"/>
          <p:cNvSpPr>
            <a:spLocks noGrp="1" noRot="1" noChangeAspect="1"/>
          </p:cNvSpPr>
          <p:nvPr>
            <p:ph type="sldImg"/>
          </p:nvPr>
        </p:nvSpPr>
        <p:spPr>
          <a:ln/>
        </p:spPr>
      </p:sp>
      <p:sp>
        <p:nvSpPr>
          <p:cNvPr id="115715" name="Espace réservé des commentaires 2"/>
          <p:cNvSpPr>
            <a:spLocks noGrp="1"/>
          </p:cNvSpPr>
          <p:nvPr>
            <p:ph type="body" idx="1"/>
          </p:nvPr>
        </p:nvSpPr>
        <p:spPr>
          <a:noFill/>
          <a:ln/>
        </p:spPr>
        <p:txBody>
          <a:bodyPr/>
          <a:lstStyle/>
          <a:p>
            <a:r>
              <a:rPr lang="fr-FR">
                <a:latin typeface="Times" pitchFamily="-111" charset="0"/>
                <a:ea typeface="ＭＳ Ｐゴシック" pitchFamily="-111" charset="-128"/>
                <a:cs typeface="ＭＳ Ｐゴシック" pitchFamily="-111" charset="-128"/>
              </a:rPr>
              <a:t>Pas d'effet sur sueur</a:t>
            </a:r>
          </a:p>
        </p:txBody>
      </p:sp>
      <p:sp>
        <p:nvSpPr>
          <p:cNvPr id="115716" name="Espace réservé du numéro de diapositive 3"/>
          <p:cNvSpPr>
            <a:spLocks noGrp="1"/>
          </p:cNvSpPr>
          <p:nvPr>
            <p:ph type="sldNum" sz="quarter" idx="5"/>
          </p:nvPr>
        </p:nvSpPr>
        <p:spPr>
          <a:noFill/>
        </p:spPr>
        <p:txBody>
          <a:bodyPr/>
          <a:lstStyle/>
          <a:p>
            <a:fld id="{F828028F-F5E5-F141-9A25-5FEF70A3F9E1}" type="slidenum">
              <a:rPr lang="fr-FR">
                <a:latin typeface="Times" pitchFamily="-111" charset="0"/>
                <a:ea typeface="ＭＳ Ｐゴシック" pitchFamily="-111" charset="-128"/>
                <a:cs typeface="ＭＳ Ｐゴシック" pitchFamily="-111" charset="-128"/>
              </a:rPr>
              <a:pPr/>
              <a:t>5</a:t>
            </a:fld>
            <a:endParaRPr lang="fr-FR">
              <a:latin typeface="Times"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187164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16B141-E0AC-4D0A-85DA-31A66EEF365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A8C382C-7A7A-4D42-87F8-4DDEAA8398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4CF9F48-39F3-4EEE-A248-0B5BBC53489A}"/>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5" name="Espace réservé du pied de page 4">
            <a:extLst>
              <a:ext uri="{FF2B5EF4-FFF2-40B4-BE49-F238E27FC236}">
                <a16:creationId xmlns:a16="http://schemas.microsoft.com/office/drawing/2014/main" id="{28BCE5E5-E81F-44B1-8AF5-9C42E4ABDB8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26824F3-63DD-4240-B65A-83089650A179}"/>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891063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80E6F2-19D2-4273-8698-A079B11635A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1BF9F9C8-A767-4C06-94B5-09B467D70C5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C6153A9-C453-4F6D-BAB7-3CB82010287B}"/>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5" name="Espace réservé du pied de page 4">
            <a:extLst>
              <a:ext uri="{FF2B5EF4-FFF2-40B4-BE49-F238E27FC236}">
                <a16:creationId xmlns:a16="http://schemas.microsoft.com/office/drawing/2014/main" id="{9DC1ED23-A0D2-4255-9E1E-CDA3839A62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04575C-3CDB-40EE-8B58-4BC88A3C44DD}"/>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2963404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B570D9F-1C5D-4CF2-80E8-888DC9FA4C50}"/>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C914F01-13A6-4CDE-B7A3-0F2A6021C55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AE9F642-4624-4CA7-AE0C-743E88B4AE8F}"/>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5" name="Espace réservé du pied de page 4">
            <a:extLst>
              <a:ext uri="{FF2B5EF4-FFF2-40B4-BE49-F238E27FC236}">
                <a16:creationId xmlns:a16="http://schemas.microsoft.com/office/drawing/2014/main" id="{4AE3B974-49A6-475B-AF36-E6D52F15D7B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35D8A1-04E4-41CC-B86C-62A3E00C97E3}"/>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1764526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18BE46-2665-4C3D-BC4F-9C6808DAE9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487A7E3-4BFA-414A-A538-5533A3708E0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D61C5AD-D2CF-4B8D-943B-79F0DCA78E47}"/>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5" name="Espace réservé du pied de page 4">
            <a:extLst>
              <a:ext uri="{FF2B5EF4-FFF2-40B4-BE49-F238E27FC236}">
                <a16:creationId xmlns:a16="http://schemas.microsoft.com/office/drawing/2014/main" id="{0CE8E506-94D5-4E08-83F6-A40D4A0334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A9F0CB8-E62E-4272-A6CE-43DB3F68755E}"/>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278236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A226D2-F501-41A9-9FAA-6499F990905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09691C7-65A1-419A-9018-E3A088CE6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1B6752AC-CD74-444D-A6F0-D72CE3B42197}"/>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5" name="Espace réservé du pied de page 4">
            <a:extLst>
              <a:ext uri="{FF2B5EF4-FFF2-40B4-BE49-F238E27FC236}">
                <a16:creationId xmlns:a16="http://schemas.microsoft.com/office/drawing/2014/main" id="{67C2C5D6-6B7E-46F8-B527-81DF382854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63AFDDF-AD54-4AA0-9CF7-7FC740C353F1}"/>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12035250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B97BD9-07F4-4262-AAE0-B2EEF4E915E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6E5DEC8-6598-485A-8451-E55E81F5A65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8E54833-6C44-40E1-A2D9-37304F3EAEA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4EF41FB-E3B9-44A4-8428-F78875B93679}"/>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6" name="Espace réservé du pied de page 5">
            <a:extLst>
              <a:ext uri="{FF2B5EF4-FFF2-40B4-BE49-F238E27FC236}">
                <a16:creationId xmlns:a16="http://schemas.microsoft.com/office/drawing/2014/main" id="{B85B494B-3510-45ED-8857-5EBF80EA78D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AF70CE8-C896-4214-AB0D-CF43055288BE}"/>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3857863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A8FFC1-8B5A-4114-8559-AEF11B30F78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9C06B5E-5974-4393-9657-46EBDBE185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87629D3-1E3F-4493-8F96-A58554EF034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B2863EE-A4E8-462D-AC16-4DC5E7E877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D327B12-2948-4D36-893A-450D3E1B987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2F90EEB-D4CD-4318-9AEB-EFC397AF016C}"/>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8" name="Espace réservé du pied de page 7">
            <a:extLst>
              <a:ext uri="{FF2B5EF4-FFF2-40B4-BE49-F238E27FC236}">
                <a16:creationId xmlns:a16="http://schemas.microsoft.com/office/drawing/2014/main" id="{39A47DAB-EA47-4D7E-B0A8-5F71B3D3C9A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BD51242-B464-4876-8369-CA6A505DE80B}"/>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2259329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EFAD0F-1830-4881-ADF7-F45BE0F0B4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A62635E-0EA6-4A2D-AA5F-F144097D8EF4}"/>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4" name="Espace réservé du pied de page 3">
            <a:extLst>
              <a:ext uri="{FF2B5EF4-FFF2-40B4-BE49-F238E27FC236}">
                <a16:creationId xmlns:a16="http://schemas.microsoft.com/office/drawing/2014/main" id="{119BCBD2-05B9-4B4B-B0A1-B71A2ECA47F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DFA6782-1261-497D-8966-A9DA48B462DC}"/>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3206866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9265631-1EA3-44D9-92D6-E3263F189B2C}"/>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3" name="Espace réservé du pied de page 2">
            <a:extLst>
              <a:ext uri="{FF2B5EF4-FFF2-40B4-BE49-F238E27FC236}">
                <a16:creationId xmlns:a16="http://schemas.microsoft.com/office/drawing/2014/main" id="{15785F80-F0DB-422C-AE05-78619ED4FAF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41393BF-8537-43D7-AEE7-6B3E9522EA31}"/>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1827324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632433-32E4-40B7-A567-799D4EE88A1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FA2E609-8DCC-492A-B378-BD401E699F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13B55FA-83C1-4F64-A682-0FE5DA339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D126BD5-9259-4084-A4BA-A63F9582279D}"/>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6" name="Espace réservé du pied de page 5">
            <a:extLst>
              <a:ext uri="{FF2B5EF4-FFF2-40B4-BE49-F238E27FC236}">
                <a16:creationId xmlns:a16="http://schemas.microsoft.com/office/drawing/2014/main" id="{FA9E77BB-8D89-4311-8F67-B3E7EB49EB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40F4601-A9C8-40B6-A92B-E78B9B7D83D5}"/>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376806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BD97B3-BECF-4172-A34A-858E6605C29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41E4040-B444-41A2-A873-09B34B3605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48AE7A7-FC0E-4A7B-8CFF-B6DA96C7B1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22DA3F-9730-4377-8118-CA936E4EEBC5}"/>
              </a:ext>
            </a:extLst>
          </p:cNvPr>
          <p:cNvSpPr>
            <a:spLocks noGrp="1"/>
          </p:cNvSpPr>
          <p:nvPr>
            <p:ph type="dt" sz="half" idx="10"/>
          </p:nvPr>
        </p:nvSpPr>
        <p:spPr/>
        <p:txBody>
          <a:bodyPr/>
          <a:lstStyle/>
          <a:p>
            <a:fld id="{FBD70D6F-B845-4367-AA2C-B96EBBEB417F}" type="datetimeFigureOut">
              <a:rPr lang="fr-FR" smtClean="0"/>
              <a:t>16/11/2020</a:t>
            </a:fld>
            <a:endParaRPr lang="fr-FR"/>
          </a:p>
        </p:txBody>
      </p:sp>
      <p:sp>
        <p:nvSpPr>
          <p:cNvPr id="6" name="Espace réservé du pied de page 5">
            <a:extLst>
              <a:ext uri="{FF2B5EF4-FFF2-40B4-BE49-F238E27FC236}">
                <a16:creationId xmlns:a16="http://schemas.microsoft.com/office/drawing/2014/main" id="{EFD794BC-7A72-48FE-BC89-666BF6BA27E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D893D6D-4BCF-42F7-9B59-4547757360D9}"/>
              </a:ext>
            </a:extLst>
          </p:cNvPr>
          <p:cNvSpPr>
            <a:spLocks noGrp="1"/>
          </p:cNvSpPr>
          <p:nvPr>
            <p:ph type="sldNum" sz="quarter" idx="12"/>
          </p:nvPr>
        </p:nvSpPr>
        <p:spPr/>
        <p:txBody>
          <a:bodyPr/>
          <a:lstStyle/>
          <a:p>
            <a:fld id="{CBEDFD8C-2163-4E6F-9A32-C08C8A00106A}" type="slidenum">
              <a:rPr lang="fr-FR" smtClean="0"/>
              <a:t>‹N°›</a:t>
            </a:fld>
            <a:endParaRPr lang="fr-FR"/>
          </a:p>
        </p:txBody>
      </p:sp>
    </p:spTree>
    <p:extLst>
      <p:ext uri="{BB962C8B-B14F-4D97-AF65-F5344CB8AC3E}">
        <p14:creationId xmlns:p14="http://schemas.microsoft.com/office/powerpoint/2010/main" val="77170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9F30958-DF8D-431E-AC30-F1FAA29BED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B153343-0D81-431A-8DFB-75E6B7B799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047EEC5-1C07-4D3B-8DC1-0B1DA97D12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D70D6F-B845-4367-AA2C-B96EBBEB417F}" type="datetimeFigureOut">
              <a:rPr lang="fr-FR" smtClean="0"/>
              <a:t>16/11/2020</a:t>
            </a:fld>
            <a:endParaRPr lang="fr-FR"/>
          </a:p>
        </p:txBody>
      </p:sp>
      <p:sp>
        <p:nvSpPr>
          <p:cNvPr id="5" name="Espace réservé du pied de page 4">
            <a:extLst>
              <a:ext uri="{FF2B5EF4-FFF2-40B4-BE49-F238E27FC236}">
                <a16:creationId xmlns:a16="http://schemas.microsoft.com/office/drawing/2014/main" id="{DACEE5BB-BAF2-4A8A-954F-2360FA735C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7F63B05-CD39-477B-B706-48E8267464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EDFD8C-2163-4E6F-9A32-C08C8A00106A}" type="slidenum">
              <a:rPr lang="fr-FR" smtClean="0"/>
              <a:t>‹N°›</a:t>
            </a:fld>
            <a:endParaRPr lang="fr-FR"/>
          </a:p>
        </p:txBody>
      </p:sp>
    </p:spTree>
    <p:extLst>
      <p:ext uri="{BB962C8B-B14F-4D97-AF65-F5344CB8AC3E}">
        <p14:creationId xmlns:p14="http://schemas.microsoft.com/office/powerpoint/2010/main" val="1198872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7.xml"/><Relationship Id="rId7" Type="http://schemas.microsoft.com/office/2007/relationships/hdphoto" Target="../media/hdphoto6.wdp"/><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png"/><Relationship Id="rId5" Type="http://schemas.microsoft.com/office/2007/relationships/hdphoto" Target="../media/hdphoto4.wdp"/><Relationship Id="rId10" Type="http://schemas.openxmlformats.org/officeDocument/2006/relationships/image" Target="../media/image6.png"/><Relationship Id="rId4" Type="http://schemas.openxmlformats.org/officeDocument/2006/relationships/image" Target="../media/image23.png"/><Relationship Id="rId9" Type="http://schemas.microsoft.com/office/2007/relationships/hdphoto" Target="../media/hdphoto7.wdp"/></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9.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emf"/><Relationship Id="rId5" Type="http://schemas.microsoft.com/office/2007/relationships/hdphoto" Target="../media/hdphoto4.wdp"/><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microsoft.com/office/2007/relationships/hdphoto" Target="../media/hdphoto8.wdp"/><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0.png"/><Relationship Id="rId11" Type="http://schemas.openxmlformats.org/officeDocument/2006/relationships/image" Target="../media/image6.png"/><Relationship Id="rId5" Type="http://schemas.microsoft.com/office/2007/relationships/hdphoto" Target="../media/hdphoto4.wdp"/><Relationship Id="rId10" Type="http://schemas.microsoft.com/office/2007/relationships/hdphoto" Target="../media/hdphoto9.wdp"/><Relationship Id="rId4" Type="http://schemas.openxmlformats.org/officeDocument/2006/relationships/image" Target="../media/image23.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microsoft.com/office/2007/relationships/hdphoto" Target="../media/hdphoto4.wdp"/><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slideLayout" Target="../slideLayouts/slideLayout7.xml"/><Relationship Id="rId7" Type="http://schemas.openxmlformats.org/officeDocument/2006/relationships/image" Target="../media/image3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5.emf"/><Relationship Id="rId11" Type="http://schemas.openxmlformats.org/officeDocument/2006/relationships/image" Target="../media/image6.png"/><Relationship Id="rId5" Type="http://schemas.openxmlformats.org/officeDocument/2006/relationships/image" Target="../media/image34.emf"/><Relationship Id="rId10" Type="http://schemas.microsoft.com/office/2007/relationships/hdphoto" Target="../media/hdphoto11.wdp"/><Relationship Id="rId4" Type="http://schemas.openxmlformats.org/officeDocument/2006/relationships/image" Target="../media/image33.pn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microsoft.com/office/2007/relationships/hdphoto" Target="../media/hdphoto12.wdp"/><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2.xml"/><Relationship Id="rId7" Type="http://schemas.openxmlformats.org/officeDocument/2006/relationships/image" Target="../media/image10.emf"/><Relationship Id="rId12" Type="http://schemas.openxmlformats.org/officeDocument/2006/relationships/image" Target="../media/image6.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emf"/></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4.png"/><Relationship Id="rId5" Type="http://schemas.microsoft.com/office/2007/relationships/hdphoto" Target="../media/hdphoto4.wdp"/><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microsoft.com/office/2007/relationships/hdphoto" Target="../media/hdphoto5.wdp"/><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5.png"/><Relationship Id="rId5" Type="http://schemas.microsoft.com/office/2007/relationships/hdphoto" Target="../media/hdphoto4.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re 13">
            <a:extLst>
              <a:ext uri="{FF2B5EF4-FFF2-40B4-BE49-F238E27FC236}">
                <a16:creationId xmlns:a16="http://schemas.microsoft.com/office/drawing/2014/main" id="{814EBF0B-1434-44E5-9A75-4B481FE3F38B}"/>
              </a:ext>
            </a:extLst>
          </p:cNvPr>
          <p:cNvSpPr>
            <a:spLocks noGrp="1"/>
          </p:cNvSpPr>
          <p:nvPr>
            <p:ph type="ctrTitle"/>
          </p:nvPr>
        </p:nvSpPr>
        <p:spPr>
          <a:xfrm>
            <a:off x="774572" y="3520000"/>
            <a:ext cx="7135941" cy="1795803"/>
          </a:xfrm>
        </p:spPr>
        <p:txBody>
          <a:bodyPr>
            <a:normAutofit/>
          </a:bodyPr>
          <a:lstStyle/>
          <a:p>
            <a:pPr algn="l"/>
            <a:r>
              <a:rPr lang="fr-FR" sz="3000" b="1" i="0" dirty="0">
                <a:solidFill>
                  <a:srgbClr val="002060"/>
                </a:solidFill>
                <a:effectLst/>
                <a:latin typeface="+mn-lt"/>
              </a:rPr>
              <a:t>Evaluation des modulateurs de CFTR en conditions réelles d’utilisation chez l’adolescent et l’adulte</a:t>
            </a:r>
            <a:endParaRPr lang="fr-FR" sz="3000" dirty="0">
              <a:solidFill>
                <a:srgbClr val="002060"/>
              </a:solidFill>
              <a:latin typeface="+mn-lt"/>
            </a:endParaRPr>
          </a:p>
        </p:txBody>
      </p:sp>
      <p:sp>
        <p:nvSpPr>
          <p:cNvPr id="15" name="Sous-titre 14">
            <a:extLst>
              <a:ext uri="{FF2B5EF4-FFF2-40B4-BE49-F238E27FC236}">
                <a16:creationId xmlns:a16="http://schemas.microsoft.com/office/drawing/2014/main" id="{2987CEE4-521A-4F0A-A4F8-F5E4A4AE9A8C}"/>
              </a:ext>
            </a:extLst>
          </p:cNvPr>
          <p:cNvSpPr>
            <a:spLocks noGrp="1"/>
          </p:cNvSpPr>
          <p:nvPr>
            <p:ph type="subTitle" idx="1"/>
          </p:nvPr>
        </p:nvSpPr>
        <p:spPr>
          <a:xfrm>
            <a:off x="774574" y="5547815"/>
            <a:ext cx="5046196" cy="859141"/>
          </a:xfrm>
        </p:spPr>
        <p:txBody>
          <a:bodyPr>
            <a:normAutofit/>
          </a:bodyPr>
          <a:lstStyle/>
          <a:p>
            <a:pPr algn="l"/>
            <a:r>
              <a:rPr lang="fr-FR" sz="2000" b="1" dirty="0"/>
              <a:t>Pierre-Régis Burgel MD, PhD</a:t>
            </a:r>
          </a:p>
          <a:p>
            <a:pPr algn="l"/>
            <a:r>
              <a:rPr lang="fr-FR" sz="2000" b="1" dirty="0"/>
              <a:t>Paris, France</a:t>
            </a:r>
          </a:p>
        </p:txBody>
      </p:sp>
      <p:pic>
        <p:nvPicPr>
          <p:cNvPr id="19" name="Image 18">
            <a:extLst>
              <a:ext uri="{FF2B5EF4-FFF2-40B4-BE49-F238E27FC236}">
                <a16:creationId xmlns:a16="http://schemas.microsoft.com/office/drawing/2014/main" id="{8783FCF5-3ABA-4096-88D9-39A1E71262FF}"/>
              </a:ext>
            </a:extLst>
          </p:cNvPr>
          <p:cNvPicPr>
            <a:picLocks noChangeAspect="1"/>
          </p:cNvPicPr>
          <p:nvPr/>
        </p:nvPicPr>
        <p:blipFill>
          <a:blip r:embed="rId4"/>
          <a:stretch>
            <a:fillRect/>
          </a:stretch>
        </p:blipFill>
        <p:spPr>
          <a:xfrm>
            <a:off x="634817" y="1271259"/>
            <a:ext cx="2927250" cy="1618711"/>
          </a:xfrm>
          <a:prstGeom prst="rect">
            <a:avLst/>
          </a:prstGeom>
        </p:spPr>
      </p:pic>
      <p:sp>
        <p:nvSpPr>
          <p:cNvPr id="26" name="Freeform: Shape 25">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21" name="Picture 6" descr="Un site utilisant RÃ©seau Paris Centre">
            <a:extLst>
              <a:ext uri="{FF2B5EF4-FFF2-40B4-BE49-F238E27FC236}">
                <a16:creationId xmlns:a16="http://schemas.microsoft.com/office/drawing/2014/main" id="{1CA52A51-9111-4EB5-8070-2DD0EC6B64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6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bwMode="auto">
          <a:xfrm>
            <a:off x="7609205" y="775680"/>
            <a:ext cx="3868173" cy="12411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a16="http://schemas.microsoft.com/office/drawing/2014/main" id="{CEDE7F15-318D-4A66-9D58-6A5CD6CF2B3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937689" y="2951440"/>
            <a:ext cx="2837871" cy="368923"/>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Freeform: Shape 27">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cxnSp>
        <p:nvCxnSpPr>
          <p:cNvPr id="30" name="Straight Connector 29">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9BFF093B-5E56-4D88-8EFF-B9AB026BFF50}"/>
              </a:ext>
            </a:extLst>
          </p:cNvPr>
          <p:cNvPicPr>
            <a:picLocks noChangeAspect="1"/>
          </p:cNvPicPr>
          <p:nvPr/>
        </p:nvPicPr>
        <p:blipFill>
          <a:blip r:embed="rId8"/>
          <a:stretch>
            <a:fillRect/>
          </a:stretch>
        </p:blipFill>
        <p:spPr>
          <a:xfrm>
            <a:off x="4444152" y="466470"/>
            <a:ext cx="2725770" cy="2725770"/>
          </a:xfrm>
          <a:prstGeom prst="rect">
            <a:avLst/>
          </a:prstGeom>
        </p:spPr>
      </p:pic>
      <p:pic>
        <p:nvPicPr>
          <p:cNvPr id="9" name="Image 8">
            <a:extLst>
              <a:ext uri="{FF2B5EF4-FFF2-40B4-BE49-F238E27FC236}">
                <a16:creationId xmlns:a16="http://schemas.microsoft.com/office/drawing/2014/main" id="{7EB665F5-22D9-4F7D-9F9B-27045E4473C2}"/>
              </a:ext>
            </a:extLst>
          </p:cNvPr>
          <p:cNvPicPr>
            <a:picLocks noChangeAspect="1"/>
          </p:cNvPicPr>
          <p:nvPr/>
        </p:nvPicPr>
        <p:blipFill>
          <a:blip r:embed="rId9"/>
          <a:stretch>
            <a:fillRect/>
          </a:stretch>
        </p:blipFill>
        <p:spPr>
          <a:xfrm>
            <a:off x="8943874" y="3352801"/>
            <a:ext cx="3202244" cy="2626840"/>
          </a:xfrm>
          <a:prstGeom prst="rect">
            <a:avLst/>
          </a:prstGeom>
        </p:spPr>
      </p:pic>
      <p:sp>
        <p:nvSpPr>
          <p:cNvPr id="32"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pic>
        <p:nvPicPr>
          <p:cNvPr id="7" name="Audio 6">
            <a:hlinkClick r:id="" action="ppaction://media"/>
            <a:extLst>
              <a:ext uri="{FF2B5EF4-FFF2-40B4-BE49-F238E27FC236}">
                <a16:creationId xmlns:a16="http://schemas.microsoft.com/office/drawing/2014/main" id="{1D51B052-307F-4A24-9563-4F4ED67B22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249496316"/>
      </p:ext>
    </p:extLst>
  </p:cSld>
  <p:clrMapOvr>
    <a:masterClrMapping/>
  </p:clrMapOvr>
  <mc:AlternateContent xmlns:mc="http://schemas.openxmlformats.org/markup-compatibility/2006">
    <mc:Choice xmlns:p14="http://schemas.microsoft.com/office/powerpoint/2010/main" Requires="p14">
      <p:transition spd="slow" p14:dur="2000" advTm="31874"/>
    </mc:Choice>
    <mc:Fallback>
      <p:transition spd="slow" advTm="31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C9927F-6A3A-4A35-8FB1-EFC048F0803B}"/>
              </a:ext>
            </a:extLst>
          </p:cNvPr>
          <p:cNvGrpSpPr>
            <a:grpSpLocks noChangeAspect="1"/>
          </p:cNvGrpSpPr>
          <p:nvPr/>
        </p:nvGrpSpPr>
        <p:grpSpPr bwMode="auto">
          <a:xfrm>
            <a:off x="308389" y="89108"/>
            <a:ext cx="6699250" cy="1400175"/>
            <a:chOff x="476" y="125"/>
            <a:chExt cx="4220" cy="882"/>
          </a:xfrm>
        </p:grpSpPr>
        <p:sp>
          <p:nvSpPr>
            <p:cNvPr id="6" name="AutoShape 3">
              <a:extLst>
                <a:ext uri="{FF2B5EF4-FFF2-40B4-BE49-F238E27FC236}">
                  <a16:creationId xmlns:a16="http://schemas.microsoft.com/office/drawing/2014/main" id="{7EB561A0-5905-4492-85E8-0D3E659594DF}"/>
                </a:ext>
              </a:extLst>
            </p:cNvPr>
            <p:cNvSpPr>
              <a:spLocks noChangeAspect="1" noChangeArrowheads="1" noTextEdit="1"/>
            </p:cNvSpPr>
            <p:nvPr/>
          </p:nvSpPr>
          <p:spPr bwMode="auto">
            <a:xfrm>
              <a:off x="476" y="125"/>
              <a:ext cx="4220"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a:extLst>
                <a:ext uri="{FF2B5EF4-FFF2-40B4-BE49-F238E27FC236}">
                  <a16:creationId xmlns:a16="http://schemas.microsoft.com/office/drawing/2014/main" id="{5A9DBC73-9FE3-43A8-96C0-6E1964AD472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000"/>
                      </a14:imgEffect>
                    </a14:imgLayer>
                  </a14:imgProps>
                </a:ext>
                <a:ext uri="{28A0092B-C50C-407E-A947-70E740481C1C}">
                  <a14:useLocalDpi xmlns:a14="http://schemas.microsoft.com/office/drawing/2010/main" val="0"/>
                </a:ext>
              </a:extLst>
            </a:blip>
            <a:srcRect/>
            <a:stretch>
              <a:fillRect/>
            </a:stretch>
          </p:blipFill>
          <p:spPr bwMode="auto">
            <a:xfrm>
              <a:off x="476" y="125"/>
              <a:ext cx="4222"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ZoneTexte 8">
            <a:extLst>
              <a:ext uri="{FF2B5EF4-FFF2-40B4-BE49-F238E27FC236}">
                <a16:creationId xmlns:a16="http://schemas.microsoft.com/office/drawing/2014/main" id="{4DC48B5F-DEB2-4436-8ADD-393D487D89CC}"/>
              </a:ext>
            </a:extLst>
          </p:cNvPr>
          <p:cNvSpPr txBox="1"/>
          <p:nvPr/>
        </p:nvSpPr>
        <p:spPr>
          <a:xfrm>
            <a:off x="5734878" y="6399560"/>
            <a:ext cx="6787182" cy="369332"/>
          </a:xfrm>
          <a:prstGeom prst="rect">
            <a:avLst/>
          </a:prstGeom>
          <a:noFill/>
        </p:spPr>
        <p:txBody>
          <a:bodyPr wrap="square">
            <a:spAutoFit/>
          </a:bodyPr>
          <a:lstStyle/>
          <a:p>
            <a:r>
              <a:rPr lang="en-US" dirty="0"/>
              <a:t>Am J Respir </a:t>
            </a:r>
            <a:r>
              <a:rPr lang="en-US" dirty="0" err="1"/>
              <a:t>Crit</a:t>
            </a:r>
            <a:r>
              <a:rPr lang="en-US" dirty="0"/>
              <a:t> Care Med Vol 201, </a:t>
            </a:r>
            <a:r>
              <a:rPr lang="en-US" dirty="0" err="1"/>
              <a:t>Iss</a:t>
            </a:r>
            <a:r>
              <a:rPr lang="en-US" dirty="0"/>
              <a:t> 2, pp 188–197, Jan 15, 2020</a:t>
            </a:r>
            <a:endParaRPr lang="fr-FR" dirty="0"/>
          </a:p>
        </p:txBody>
      </p:sp>
      <p:grpSp>
        <p:nvGrpSpPr>
          <p:cNvPr id="13" name="Group 8">
            <a:extLst>
              <a:ext uri="{FF2B5EF4-FFF2-40B4-BE49-F238E27FC236}">
                <a16:creationId xmlns:a16="http://schemas.microsoft.com/office/drawing/2014/main" id="{7B7AFF36-51E1-4EC4-B317-00277A02CECC}"/>
              </a:ext>
            </a:extLst>
          </p:cNvPr>
          <p:cNvGrpSpPr>
            <a:grpSpLocks noChangeAspect="1"/>
          </p:cNvGrpSpPr>
          <p:nvPr/>
        </p:nvGrpSpPr>
        <p:grpSpPr bwMode="auto">
          <a:xfrm>
            <a:off x="1571763" y="1276420"/>
            <a:ext cx="5672138" cy="5453063"/>
            <a:chOff x="940" y="851"/>
            <a:chExt cx="3573" cy="3435"/>
          </a:xfrm>
        </p:grpSpPr>
        <p:sp>
          <p:nvSpPr>
            <p:cNvPr id="14" name="AutoShape 7">
              <a:extLst>
                <a:ext uri="{FF2B5EF4-FFF2-40B4-BE49-F238E27FC236}">
                  <a16:creationId xmlns:a16="http://schemas.microsoft.com/office/drawing/2014/main" id="{456D0354-BD63-4CF6-AF10-93BBD4761758}"/>
                </a:ext>
              </a:extLst>
            </p:cNvPr>
            <p:cNvSpPr>
              <a:spLocks noChangeAspect="1" noChangeArrowheads="1" noTextEdit="1"/>
            </p:cNvSpPr>
            <p:nvPr/>
          </p:nvSpPr>
          <p:spPr bwMode="auto">
            <a:xfrm>
              <a:off x="3167" y="851"/>
              <a:ext cx="1346" cy="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3081" name="Picture 9">
              <a:extLst>
                <a:ext uri="{FF2B5EF4-FFF2-40B4-BE49-F238E27FC236}">
                  <a16:creationId xmlns:a16="http://schemas.microsoft.com/office/drawing/2014/main" id="{32173A7D-A2BE-4160-8C9B-C5939947C31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940" y="1032"/>
              <a:ext cx="1675" cy="3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2">
            <a:extLst>
              <a:ext uri="{FF2B5EF4-FFF2-40B4-BE49-F238E27FC236}">
                <a16:creationId xmlns:a16="http://schemas.microsoft.com/office/drawing/2014/main" id="{4157FC5F-6156-474E-B476-FFDD516915CC}"/>
              </a:ext>
            </a:extLst>
          </p:cNvPr>
          <p:cNvGrpSpPr>
            <a:grpSpLocks noChangeAspect="1"/>
          </p:cNvGrpSpPr>
          <p:nvPr/>
        </p:nvGrpSpPr>
        <p:grpSpPr bwMode="auto">
          <a:xfrm>
            <a:off x="4914900" y="2460625"/>
            <a:ext cx="6769100" cy="3314700"/>
            <a:chOff x="3096" y="1550"/>
            <a:chExt cx="4264" cy="2088"/>
          </a:xfrm>
        </p:grpSpPr>
        <p:sp>
          <p:nvSpPr>
            <p:cNvPr id="16" name="AutoShape 11">
              <a:extLst>
                <a:ext uri="{FF2B5EF4-FFF2-40B4-BE49-F238E27FC236}">
                  <a16:creationId xmlns:a16="http://schemas.microsoft.com/office/drawing/2014/main" id="{37F4820C-EA21-48CF-8AC2-80B2318FA15C}"/>
                </a:ext>
              </a:extLst>
            </p:cNvPr>
            <p:cNvSpPr>
              <a:spLocks noChangeAspect="1" noChangeArrowheads="1" noTextEdit="1"/>
            </p:cNvSpPr>
            <p:nvPr/>
          </p:nvSpPr>
          <p:spPr bwMode="auto">
            <a:xfrm>
              <a:off x="3096" y="1550"/>
              <a:ext cx="4264" cy="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3085" name="Picture 13">
              <a:extLst>
                <a:ext uri="{FF2B5EF4-FFF2-40B4-BE49-F238E27FC236}">
                  <a16:creationId xmlns:a16="http://schemas.microsoft.com/office/drawing/2014/main" id="{FE82D117-754A-4160-8A7B-A0F5988CAEF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3096" y="1550"/>
              <a:ext cx="4267" cy="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2">
            <a:extLst>
              <a:ext uri="{FF2B5EF4-FFF2-40B4-BE49-F238E27FC236}">
                <a16:creationId xmlns:a16="http://schemas.microsoft.com/office/drawing/2014/main" id="{E7CC10D8-A15A-4E0D-A610-524C6E6EB3C8}"/>
              </a:ext>
            </a:extLst>
          </p:cNvPr>
          <p:cNvSpPr/>
          <p:nvPr/>
        </p:nvSpPr>
        <p:spPr>
          <a:xfrm>
            <a:off x="1485900" y="2509838"/>
            <a:ext cx="2744926" cy="104775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Audio 3">
            <a:hlinkClick r:id="" action="ppaction://media"/>
            <a:extLst>
              <a:ext uri="{FF2B5EF4-FFF2-40B4-BE49-F238E27FC236}">
                <a16:creationId xmlns:a16="http://schemas.microsoft.com/office/drawing/2014/main" id="{97EBD09C-AAAA-4C26-8E38-2CD69FCB1C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4027264236"/>
      </p:ext>
    </p:extLst>
  </p:cSld>
  <p:clrMapOvr>
    <a:masterClrMapping/>
  </p:clrMapOvr>
  <mc:AlternateContent xmlns:mc="http://schemas.openxmlformats.org/markup-compatibility/2006">
    <mc:Choice xmlns:p14="http://schemas.microsoft.com/office/powerpoint/2010/main" Requires="p14">
      <p:transition spd="slow" p14:dur="2000" advTm="56248"/>
    </mc:Choice>
    <mc:Fallback>
      <p:transition spd="slow" advTm="5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C9927F-6A3A-4A35-8FB1-EFC048F0803B}"/>
              </a:ext>
            </a:extLst>
          </p:cNvPr>
          <p:cNvGrpSpPr>
            <a:grpSpLocks noChangeAspect="1"/>
          </p:cNvGrpSpPr>
          <p:nvPr/>
        </p:nvGrpSpPr>
        <p:grpSpPr bwMode="auto">
          <a:xfrm>
            <a:off x="308389" y="89108"/>
            <a:ext cx="6699250" cy="1400175"/>
            <a:chOff x="476" y="125"/>
            <a:chExt cx="4220" cy="882"/>
          </a:xfrm>
        </p:grpSpPr>
        <p:sp>
          <p:nvSpPr>
            <p:cNvPr id="6" name="AutoShape 3">
              <a:extLst>
                <a:ext uri="{FF2B5EF4-FFF2-40B4-BE49-F238E27FC236}">
                  <a16:creationId xmlns:a16="http://schemas.microsoft.com/office/drawing/2014/main" id="{7EB561A0-5905-4492-85E8-0D3E659594DF}"/>
                </a:ext>
              </a:extLst>
            </p:cNvPr>
            <p:cNvSpPr>
              <a:spLocks noChangeAspect="1" noChangeArrowheads="1" noTextEdit="1"/>
            </p:cNvSpPr>
            <p:nvPr/>
          </p:nvSpPr>
          <p:spPr bwMode="auto">
            <a:xfrm>
              <a:off x="476" y="125"/>
              <a:ext cx="4220"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a:extLst>
                <a:ext uri="{FF2B5EF4-FFF2-40B4-BE49-F238E27FC236}">
                  <a16:creationId xmlns:a16="http://schemas.microsoft.com/office/drawing/2014/main" id="{5A9DBC73-9FE3-43A8-96C0-6E1964AD472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000"/>
                      </a14:imgEffect>
                    </a14:imgLayer>
                  </a14:imgProps>
                </a:ext>
                <a:ext uri="{28A0092B-C50C-407E-A947-70E740481C1C}">
                  <a14:useLocalDpi xmlns:a14="http://schemas.microsoft.com/office/drawing/2010/main" val="0"/>
                </a:ext>
              </a:extLst>
            </a:blip>
            <a:srcRect/>
            <a:stretch>
              <a:fillRect/>
            </a:stretch>
          </p:blipFill>
          <p:spPr bwMode="auto">
            <a:xfrm>
              <a:off x="476" y="125"/>
              <a:ext cx="4222"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ZoneTexte 8">
            <a:extLst>
              <a:ext uri="{FF2B5EF4-FFF2-40B4-BE49-F238E27FC236}">
                <a16:creationId xmlns:a16="http://schemas.microsoft.com/office/drawing/2014/main" id="{4DC48B5F-DEB2-4436-8ADD-393D487D89CC}"/>
              </a:ext>
            </a:extLst>
          </p:cNvPr>
          <p:cNvSpPr txBox="1"/>
          <p:nvPr/>
        </p:nvSpPr>
        <p:spPr>
          <a:xfrm>
            <a:off x="5734878" y="6399560"/>
            <a:ext cx="6787182" cy="369332"/>
          </a:xfrm>
          <a:prstGeom prst="rect">
            <a:avLst/>
          </a:prstGeom>
          <a:noFill/>
        </p:spPr>
        <p:txBody>
          <a:bodyPr wrap="square">
            <a:spAutoFit/>
          </a:bodyPr>
          <a:lstStyle/>
          <a:p>
            <a:r>
              <a:rPr lang="en-US" dirty="0"/>
              <a:t>Am J Respir </a:t>
            </a:r>
            <a:r>
              <a:rPr lang="en-US" dirty="0" err="1"/>
              <a:t>Crit</a:t>
            </a:r>
            <a:r>
              <a:rPr lang="en-US" dirty="0"/>
              <a:t> Care Med Vol 201, </a:t>
            </a:r>
            <a:r>
              <a:rPr lang="en-US" dirty="0" err="1"/>
              <a:t>Iss</a:t>
            </a:r>
            <a:r>
              <a:rPr lang="en-US" dirty="0"/>
              <a:t> 2, pp 188–197, Jan 15, 2020</a:t>
            </a:r>
            <a:endParaRPr lang="fr-FR" dirty="0"/>
          </a:p>
        </p:txBody>
      </p:sp>
      <p:pic>
        <p:nvPicPr>
          <p:cNvPr id="4" name="Image 3">
            <a:extLst>
              <a:ext uri="{FF2B5EF4-FFF2-40B4-BE49-F238E27FC236}">
                <a16:creationId xmlns:a16="http://schemas.microsoft.com/office/drawing/2014/main" id="{AA94EB99-9C82-4DA0-8A7E-FF79A3C0A432}"/>
              </a:ext>
            </a:extLst>
          </p:cNvPr>
          <p:cNvPicPr>
            <a:picLocks noChangeAspect="1"/>
          </p:cNvPicPr>
          <p:nvPr/>
        </p:nvPicPr>
        <p:blipFill>
          <a:blip r:embed="rId6"/>
          <a:stretch>
            <a:fillRect/>
          </a:stretch>
        </p:blipFill>
        <p:spPr>
          <a:xfrm>
            <a:off x="2359159" y="2135259"/>
            <a:ext cx="9296959" cy="1636580"/>
          </a:xfrm>
          <a:prstGeom prst="rect">
            <a:avLst/>
          </a:prstGeom>
        </p:spPr>
      </p:pic>
      <p:pic>
        <p:nvPicPr>
          <p:cNvPr id="17" name="Image 16">
            <a:extLst>
              <a:ext uri="{FF2B5EF4-FFF2-40B4-BE49-F238E27FC236}">
                <a16:creationId xmlns:a16="http://schemas.microsoft.com/office/drawing/2014/main" id="{9568291C-759B-4F03-AA3B-4CF98734A921}"/>
              </a:ext>
            </a:extLst>
          </p:cNvPr>
          <p:cNvPicPr>
            <a:picLocks noChangeAspect="1"/>
          </p:cNvPicPr>
          <p:nvPr/>
        </p:nvPicPr>
        <p:blipFill>
          <a:blip r:embed="rId7"/>
          <a:stretch>
            <a:fillRect/>
          </a:stretch>
        </p:blipFill>
        <p:spPr>
          <a:xfrm>
            <a:off x="2306974" y="3775014"/>
            <a:ext cx="12553577" cy="2624546"/>
          </a:xfrm>
          <a:prstGeom prst="rect">
            <a:avLst/>
          </a:prstGeom>
        </p:spPr>
      </p:pic>
      <p:sp>
        <p:nvSpPr>
          <p:cNvPr id="18" name="ZoneTexte 17">
            <a:extLst>
              <a:ext uri="{FF2B5EF4-FFF2-40B4-BE49-F238E27FC236}">
                <a16:creationId xmlns:a16="http://schemas.microsoft.com/office/drawing/2014/main" id="{CA9C2894-E56C-4BF1-8478-1CE57A399826}"/>
              </a:ext>
            </a:extLst>
          </p:cNvPr>
          <p:cNvSpPr txBox="1"/>
          <p:nvPr/>
        </p:nvSpPr>
        <p:spPr>
          <a:xfrm>
            <a:off x="402535" y="2643809"/>
            <a:ext cx="1522661" cy="369332"/>
          </a:xfrm>
          <a:prstGeom prst="rect">
            <a:avLst/>
          </a:prstGeom>
          <a:noFill/>
        </p:spPr>
        <p:txBody>
          <a:bodyPr wrap="none" rtlCol="0">
            <a:spAutoFit/>
          </a:bodyPr>
          <a:lstStyle/>
          <a:p>
            <a:r>
              <a:rPr lang="fr-FR" b="1" dirty="0" err="1">
                <a:solidFill>
                  <a:srgbClr val="002060"/>
                </a:solidFill>
              </a:rPr>
              <a:t>Liver</a:t>
            </a:r>
            <a:r>
              <a:rPr lang="fr-FR" b="1" dirty="0">
                <a:solidFill>
                  <a:srgbClr val="002060"/>
                </a:solidFill>
              </a:rPr>
              <a:t> </a:t>
            </a:r>
            <a:r>
              <a:rPr lang="fr-FR" b="1" dirty="0" err="1">
                <a:solidFill>
                  <a:srgbClr val="002060"/>
                </a:solidFill>
              </a:rPr>
              <a:t>Cirrhosis</a:t>
            </a:r>
            <a:endParaRPr lang="fr-FR" b="1" dirty="0">
              <a:solidFill>
                <a:srgbClr val="002060"/>
              </a:solidFill>
            </a:endParaRPr>
          </a:p>
        </p:txBody>
      </p:sp>
      <p:sp>
        <p:nvSpPr>
          <p:cNvPr id="19" name="ZoneTexte 18">
            <a:extLst>
              <a:ext uri="{FF2B5EF4-FFF2-40B4-BE49-F238E27FC236}">
                <a16:creationId xmlns:a16="http://schemas.microsoft.com/office/drawing/2014/main" id="{5F572B9E-4932-4CC9-A84F-4A4187A48F19}"/>
              </a:ext>
            </a:extLst>
          </p:cNvPr>
          <p:cNvSpPr txBox="1"/>
          <p:nvPr/>
        </p:nvSpPr>
        <p:spPr>
          <a:xfrm>
            <a:off x="33586" y="4764121"/>
            <a:ext cx="2325573" cy="646331"/>
          </a:xfrm>
          <a:prstGeom prst="rect">
            <a:avLst/>
          </a:prstGeom>
          <a:noFill/>
        </p:spPr>
        <p:txBody>
          <a:bodyPr wrap="none" rtlCol="0">
            <a:spAutoFit/>
          </a:bodyPr>
          <a:lstStyle/>
          <a:p>
            <a:r>
              <a:rPr lang="fr-FR" b="1" dirty="0" err="1">
                <a:solidFill>
                  <a:srgbClr val="002060"/>
                </a:solidFill>
              </a:rPr>
              <a:t>Elevated</a:t>
            </a:r>
            <a:r>
              <a:rPr lang="fr-FR" b="1" dirty="0">
                <a:solidFill>
                  <a:srgbClr val="002060"/>
                </a:solidFill>
              </a:rPr>
              <a:t> </a:t>
            </a:r>
            <a:r>
              <a:rPr lang="fr-FR" b="1" dirty="0" err="1">
                <a:solidFill>
                  <a:srgbClr val="002060"/>
                </a:solidFill>
              </a:rPr>
              <a:t>liver</a:t>
            </a:r>
            <a:r>
              <a:rPr lang="fr-FR" b="1" dirty="0">
                <a:solidFill>
                  <a:srgbClr val="002060"/>
                </a:solidFill>
              </a:rPr>
              <a:t> enzyme</a:t>
            </a:r>
          </a:p>
          <a:p>
            <a:r>
              <a:rPr lang="fr-FR" b="1" dirty="0">
                <a:solidFill>
                  <a:srgbClr val="002060"/>
                </a:solidFill>
              </a:rPr>
              <a:t>&gt;3N </a:t>
            </a:r>
            <a:r>
              <a:rPr lang="fr-FR" b="1" dirty="0" err="1">
                <a:solidFill>
                  <a:srgbClr val="002060"/>
                </a:solidFill>
              </a:rPr>
              <a:t>during</a:t>
            </a:r>
            <a:r>
              <a:rPr lang="fr-FR" b="1" dirty="0">
                <a:solidFill>
                  <a:srgbClr val="002060"/>
                </a:solidFill>
              </a:rPr>
              <a:t> follow-up</a:t>
            </a:r>
          </a:p>
        </p:txBody>
      </p:sp>
      <p:sp>
        <p:nvSpPr>
          <p:cNvPr id="20" name="ZoneTexte 19">
            <a:extLst>
              <a:ext uri="{FF2B5EF4-FFF2-40B4-BE49-F238E27FC236}">
                <a16:creationId xmlns:a16="http://schemas.microsoft.com/office/drawing/2014/main" id="{C9AC905B-1D01-4726-AECE-752181F3EE7C}"/>
              </a:ext>
            </a:extLst>
          </p:cNvPr>
          <p:cNvSpPr txBox="1"/>
          <p:nvPr/>
        </p:nvSpPr>
        <p:spPr>
          <a:xfrm>
            <a:off x="5373549" y="1579851"/>
            <a:ext cx="2711768" cy="461665"/>
          </a:xfrm>
          <a:prstGeom prst="rect">
            <a:avLst/>
          </a:prstGeom>
          <a:noFill/>
        </p:spPr>
        <p:txBody>
          <a:bodyPr wrap="none" rtlCol="0">
            <a:spAutoFit/>
          </a:bodyPr>
          <a:lstStyle/>
          <a:p>
            <a:r>
              <a:rPr lang="fr-FR" sz="2400" b="1" dirty="0" err="1">
                <a:solidFill>
                  <a:srgbClr val="002060"/>
                </a:solidFill>
              </a:rPr>
              <a:t>Safety</a:t>
            </a:r>
            <a:r>
              <a:rPr lang="fr-FR" sz="2400" b="1" dirty="0">
                <a:solidFill>
                  <a:srgbClr val="002060"/>
                </a:solidFill>
              </a:rPr>
              <a:t>: </a:t>
            </a:r>
            <a:r>
              <a:rPr lang="fr-FR" sz="2400" b="1" dirty="0" err="1">
                <a:solidFill>
                  <a:srgbClr val="002060"/>
                </a:solidFill>
              </a:rPr>
              <a:t>liver</a:t>
            </a:r>
            <a:r>
              <a:rPr lang="fr-FR" sz="2400" b="1" dirty="0">
                <a:solidFill>
                  <a:srgbClr val="002060"/>
                </a:solidFill>
              </a:rPr>
              <a:t> </a:t>
            </a:r>
            <a:r>
              <a:rPr lang="fr-FR" sz="2400" b="1" dirty="0" err="1">
                <a:solidFill>
                  <a:srgbClr val="002060"/>
                </a:solidFill>
              </a:rPr>
              <a:t>disease</a:t>
            </a:r>
            <a:endParaRPr lang="fr-FR" sz="2400" b="1" dirty="0">
              <a:solidFill>
                <a:srgbClr val="002060"/>
              </a:solidFill>
            </a:endParaRPr>
          </a:p>
        </p:txBody>
      </p:sp>
      <p:pic>
        <p:nvPicPr>
          <p:cNvPr id="3" name="Audio 2">
            <a:hlinkClick r:id="" action="ppaction://media"/>
            <a:extLst>
              <a:ext uri="{FF2B5EF4-FFF2-40B4-BE49-F238E27FC236}">
                <a16:creationId xmlns:a16="http://schemas.microsoft.com/office/drawing/2014/main" id="{3039CAFE-525E-4F87-B208-6D27392563B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668059227"/>
      </p:ext>
    </p:extLst>
  </p:cSld>
  <p:clrMapOvr>
    <a:masterClrMapping/>
  </p:clrMapOvr>
  <mc:AlternateContent xmlns:mc="http://schemas.openxmlformats.org/markup-compatibility/2006">
    <mc:Choice xmlns:p14="http://schemas.microsoft.com/office/powerpoint/2010/main" Requires="p14">
      <p:transition spd="slow" p14:dur="2000" advTm="46366"/>
    </mc:Choice>
    <mc:Fallback>
      <p:transition spd="slow" advTm="46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C9927F-6A3A-4A35-8FB1-EFC048F0803B}"/>
              </a:ext>
            </a:extLst>
          </p:cNvPr>
          <p:cNvGrpSpPr>
            <a:grpSpLocks noChangeAspect="1"/>
          </p:cNvGrpSpPr>
          <p:nvPr/>
        </p:nvGrpSpPr>
        <p:grpSpPr bwMode="auto">
          <a:xfrm>
            <a:off x="308389" y="89108"/>
            <a:ext cx="6699250" cy="1400175"/>
            <a:chOff x="476" y="125"/>
            <a:chExt cx="4220" cy="882"/>
          </a:xfrm>
        </p:grpSpPr>
        <p:sp>
          <p:nvSpPr>
            <p:cNvPr id="6" name="AutoShape 3">
              <a:extLst>
                <a:ext uri="{FF2B5EF4-FFF2-40B4-BE49-F238E27FC236}">
                  <a16:creationId xmlns:a16="http://schemas.microsoft.com/office/drawing/2014/main" id="{7EB561A0-5905-4492-85E8-0D3E659594DF}"/>
                </a:ext>
              </a:extLst>
            </p:cNvPr>
            <p:cNvSpPr>
              <a:spLocks noChangeAspect="1" noChangeArrowheads="1" noTextEdit="1"/>
            </p:cNvSpPr>
            <p:nvPr/>
          </p:nvSpPr>
          <p:spPr bwMode="auto">
            <a:xfrm>
              <a:off x="476" y="125"/>
              <a:ext cx="4220"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a:extLst>
                <a:ext uri="{FF2B5EF4-FFF2-40B4-BE49-F238E27FC236}">
                  <a16:creationId xmlns:a16="http://schemas.microsoft.com/office/drawing/2014/main" id="{5A9DBC73-9FE3-43A8-96C0-6E1964AD472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000"/>
                      </a14:imgEffect>
                    </a14:imgLayer>
                  </a14:imgProps>
                </a:ext>
                <a:ext uri="{28A0092B-C50C-407E-A947-70E740481C1C}">
                  <a14:useLocalDpi xmlns:a14="http://schemas.microsoft.com/office/drawing/2010/main" val="0"/>
                </a:ext>
              </a:extLst>
            </a:blip>
            <a:srcRect/>
            <a:stretch>
              <a:fillRect/>
            </a:stretch>
          </p:blipFill>
          <p:spPr bwMode="auto">
            <a:xfrm>
              <a:off x="476" y="125"/>
              <a:ext cx="4222"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ZoneTexte 8">
            <a:extLst>
              <a:ext uri="{FF2B5EF4-FFF2-40B4-BE49-F238E27FC236}">
                <a16:creationId xmlns:a16="http://schemas.microsoft.com/office/drawing/2014/main" id="{4DC48B5F-DEB2-4436-8ADD-393D487D89CC}"/>
              </a:ext>
            </a:extLst>
          </p:cNvPr>
          <p:cNvSpPr txBox="1"/>
          <p:nvPr/>
        </p:nvSpPr>
        <p:spPr>
          <a:xfrm>
            <a:off x="5734878" y="6399560"/>
            <a:ext cx="6787182" cy="369332"/>
          </a:xfrm>
          <a:prstGeom prst="rect">
            <a:avLst/>
          </a:prstGeom>
          <a:noFill/>
        </p:spPr>
        <p:txBody>
          <a:bodyPr wrap="square">
            <a:spAutoFit/>
          </a:bodyPr>
          <a:lstStyle/>
          <a:p>
            <a:r>
              <a:rPr lang="en-US" dirty="0"/>
              <a:t>Am J Respir </a:t>
            </a:r>
            <a:r>
              <a:rPr lang="en-US" dirty="0" err="1"/>
              <a:t>Crit</a:t>
            </a:r>
            <a:r>
              <a:rPr lang="en-US" dirty="0"/>
              <a:t> Care Med Vol 201, </a:t>
            </a:r>
            <a:r>
              <a:rPr lang="en-US" dirty="0" err="1"/>
              <a:t>Iss</a:t>
            </a:r>
            <a:r>
              <a:rPr lang="en-US" dirty="0"/>
              <a:t> 2, pp 188–197, Jan 15, 2020</a:t>
            </a:r>
            <a:endParaRPr lang="fr-FR" dirty="0"/>
          </a:p>
        </p:txBody>
      </p:sp>
      <p:grpSp>
        <p:nvGrpSpPr>
          <p:cNvPr id="25" name="Group 20">
            <a:extLst>
              <a:ext uri="{FF2B5EF4-FFF2-40B4-BE49-F238E27FC236}">
                <a16:creationId xmlns:a16="http://schemas.microsoft.com/office/drawing/2014/main" id="{3600B357-B499-4C0A-81CA-89CB649CE499}"/>
              </a:ext>
            </a:extLst>
          </p:cNvPr>
          <p:cNvGrpSpPr>
            <a:grpSpLocks noChangeAspect="1"/>
          </p:cNvGrpSpPr>
          <p:nvPr/>
        </p:nvGrpSpPr>
        <p:grpSpPr bwMode="auto">
          <a:xfrm>
            <a:off x="6547492" y="1123121"/>
            <a:ext cx="5435813" cy="5048457"/>
            <a:chOff x="4334" y="1075"/>
            <a:chExt cx="2961" cy="2750"/>
          </a:xfrm>
        </p:grpSpPr>
        <p:sp>
          <p:nvSpPr>
            <p:cNvPr id="26" name="AutoShape 19">
              <a:extLst>
                <a:ext uri="{FF2B5EF4-FFF2-40B4-BE49-F238E27FC236}">
                  <a16:creationId xmlns:a16="http://schemas.microsoft.com/office/drawing/2014/main" id="{1639BBF8-780F-4B57-BCC4-18FCDEDB5882}"/>
                </a:ext>
              </a:extLst>
            </p:cNvPr>
            <p:cNvSpPr>
              <a:spLocks noChangeAspect="1" noChangeArrowheads="1" noTextEdit="1"/>
            </p:cNvSpPr>
            <p:nvPr/>
          </p:nvSpPr>
          <p:spPr bwMode="auto">
            <a:xfrm>
              <a:off x="4334" y="1075"/>
              <a:ext cx="2756" cy="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3093" name="Picture 21">
              <a:extLst>
                <a:ext uri="{FF2B5EF4-FFF2-40B4-BE49-F238E27FC236}">
                  <a16:creationId xmlns:a16="http://schemas.microsoft.com/office/drawing/2014/main" id="{78F10117-DBB3-4546-A4DD-C08C6AAE641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4537" y="1146"/>
              <a:ext cx="2758" cy="2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1" name="Groupe 40">
            <a:extLst>
              <a:ext uri="{FF2B5EF4-FFF2-40B4-BE49-F238E27FC236}">
                <a16:creationId xmlns:a16="http://schemas.microsoft.com/office/drawing/2014/main" id="{AA3CD695-5896-4064-9931-1AC9751B332B}"/>
              </a:ext>
            </a:extLst>
          </p:cNvPr>
          <p:cNvGrpSpPr/>
          <p:nvPr/>
        </p:nvGrpSpPr>
        <p:grpSpPr>
          <a:xfrm>
            <a:off x="360502" y="2096972"/>
            <a:ext cx="5957126" cy="3691724"/>
            <a:chOff x="360502" y="2434440"/>
            <a:chExt cx="5957126" cy="3691724"/>
          </a:xfrm>
        </p:grpSpPr>
        <p:grpSp>
          <p:nvGrpSpPr>
            <p:cNvPr id="35" name="Group 28">
              <a:extLst>
                <a:ext uri="{FF2B5EF4-FFF2-40B4-BE49-F238E27FC236}">
                  <a16:creationId xmlns:a16="http://schemas.microsoft.com/office/drawing/2014/main" id="{1E84AE16-DE74-416F-B689-84540AA73B6D}"/>
                </a:ext>
              </a:extLst>
            </p:cNvPr>
            <p:cNvGrpSpPr>
              <a:grpSpLocks noChangeAspect="1"/>
            </p:cNvGrpSpPr>
            <p:nvPr/>
          </p:nvGrpSpPr>
          <p:grpSpPr bwMode="auto">
            <a:xfrm>
              <a:off x="360502" y="2434440"/>
              <a:ext cx="5554591" cy="3691724"/>
              <a:chOff x="1013" y="2160"/>
              <a:chExt cx="2123" cy="1411"/>
            </a:xfrm>
          </p:grpSpPr>
          <p:sp>
            <p:nvSpPr>
              <p:cNvPr id="36" name="AutoShape 27">
                <a:extLst>
                  <a:ext uri="{FF2B5EF4-FFF2-40B4-BE49-F238E27FC236}">
                    <a16:creationId xmlns:a16="http://schemas.microsoft.com/office/drawing/2014/main" id="{7B4C06E0-F7E4-438D-A73E-0AE82D25DAC6}"/>
                  </a:ext>
                </a:extLst>
              </p:cNvPr>
              <p:cNvSpPr>
                <a:spLocks noChangeAspect="1" noChangeArrowheads="1" noTextEdit="1"/>
              </p:cNvSpPr>
              <p:nvPr/>
            </p:nvSpPr>
            <p:spPr bwMode="auto">
              <a:xfrm>
                <a:off x="1013" y="2160"/>
                <a:ext cx="2123" cy="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3101" name="Picture 29">
                <a:extLst>
                  <a:ext uri="{FF2B5EF4-FFF2-40B4-BE49-F238E27FC236}">
                    <a16:creationId xmlns:a16="http://schemas.microsoft.com/office/drawing/2014/main" id="{6A6978F0-D532-442C-AD59-76B229C692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3" y="2160"/>
                <a:ext cx="2125" cy="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 name="Group 32">
              <a:extLst>
                <a:ext uri="{FF2B5EF4-FFF2-40B4-BE49-F238E27FC236}">
                  <a16:creationId xmlns:a16="http://schemas.microsoft.com/office/drawing/2014/main" id="{AE79ED27-D690-4170-B505-B874A505BF9B}"/>
                </a:ext>
              </a:extLst>
            </p:cNvPr>
            <p:cNvGrpSpPr>
              <a:grpSpLocks noChangeAspect="1"/>
            </p:cNvGrpSpPr>
            <p:nvPr/>
          </p:nvGrpSpPr>
          <p:grpSpPr bwMode="auto">
            <a:xfrm>
              <a:off x="4371935" y="2612749"/>
              <a:ext cx="1945693" cy="706921"/>
              <a:chOff x="3200" y="1530"/>
              <a:chExt cx="878" cy="319"/>
            </a:xfrm>
          </p:grpSpPr>
          <p:sp>
            <p:nvSpPr>
              <p:cNvPr id="40" name="AutoShape 31">
                <a:extLst>
                  <a:ext uri="{FF2B5EF4-FFF2-40B4-BE49-F238E27FC236}">
                    <a16:creationId xmlns:a16="http://schemas.microsoft.com/office/drawing/2014/main" id="{4E9A697D-A373-476C-8DB2-73F6E7B556FD}"/>
                  </a:ext>
                </a:extLst>
              </p:cNvPr>
              <p:cNvSpPr>
                <a:spLocks noChangeAspect="1" noChangeArrowheads="1" noTextEdit="1"/>
              </p:cNvSpPr>
              <p:nvPr/>
            </p:nvSpPr>
            <p:spPr bwMode="auto">
              <a:xfrm>
                <a:off x="3200" y="1530"/>
                <a:ext cx="878"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3105" name="Picture 33">
                <a:extLst>
                  <a:ext uri="{FF2B5EF4-FFF2-40B4-BE49-F238E27FC236}">
                    <a16:creationId xmlns:a16="http://schemas.microsoft.com/office/drawing/2014/main" id="{344C87E0-DEEF-4325-B585-C9346E6146FA}"/>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3200" y="1530"/>
                <a:ext cx="880"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3" name="Audio 2">
            <a:hlinkClick r:id="" action="ppaction://media"/>
            <a:extLst>
              <a:ext uri="{FF2B5EF4-FFF2-40B4-BE49-F238E27FC236}">
                <a16:creationId xmlns:a16="http://schemas.microsoft.com/office/drawing/2014/main" id="{A2E156AE-449D-400D-BF11-A286E7F9A7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277446679"/>
      </p:ext>
    </p:extLst>
  </p:cSld>
  <p:clrMapOvr>
    <a:masterClrMapping/>
  </p:clrMapOvr>
  <mc:AlternateContent xmlns:mc="http://schemas.openxmlformats.org/markup-compatibility/2006">
    <mc:Choice xmlns:p14="http://schemas.microsoft.com/office/powerpoint/2010/main" Requires="p14">
      <p:transition spd="slow" p14:dur="2000" advTm="72561"/>
    </mc:Choice>
    <mc:Fallback>
      <p:transition spd="slow" advTm="72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C9927F-6A3A-4A35-8FB1-EFC048F0803B}"/>
              </a:ext>
            </a:extLst>
          </p:cNvPr>
          <p:cNvGrpSpPr>
            <a:grpSpLocks noChangeAspect="1"/>
          </p:cNvGrpSpPr>
          <p:nvPr/>
        </p:nvGrpSpPr>
        <p:grpSpPr bwMode="auto">
          <a:xfrm>
            <a:off x="308389" y="89108"/>
            <a:ext cx="6699250" cy="1400175"/>
            <a:chOff x="476" y="125"/>
            <a:chExt cx="4220" cy="882"/>
          </a:xfrm>
        </p:grpSpPr>
        <p:sp>
          <p:nvSpPr>
            <p:cNvPr id="6" name="AutoShape 3">
              <a:extLst>
                <a:ext uri="{FF2B5EF4-FFF2-40B4-BE49-F238E27FC236}">
                  <a16:creationId xmlns:a16="http://schemas.microsoft.com/office/drawing/2014/main" id="{7EB561A0-5905-4492-85E8-0D3E659594DF}"/>
                </a:ext>
              </a:extLst>
            </p:cNvPr>
            <p:cNvSpPr>
              <a:spLocks noChangeAspect="1" noChangeArrowheads="1" noTextEdit="1"/>
            </p:cNvSpPr>
            <p:nvPr/>
          </p:nvSpPr>
          <p:spPr bwMode="auto">
            <a:xfrm>
              <a:off x="476" y="125"/>
              <a:ext cx="4220"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a:extLst>
                <a:ext uri="{FF2B5EF4-FFF2-40B4-BE49-F238E27FC236}">
                  <a16:creationId xmlns:a16="http://schemas.microsoft.com/office/drawing/2014/main" id="{5A9DBC73-9FE3-43A8-96C0-6E1964AD472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000"/>
                      </a14:imgEffect>
                    </a14:imgLayer>
                  </a14:imgProps>
                </a:ext>
                <a:ext uri="{28A0092B-C50C-407E-A947-70E740481C1C}">
                  <a14:useLocalDpi xmlns:a14="http://schemas.microsoft.com/office/drawing/2010/main" val="0"/>
                </a:ext>
              </a:extLst>
            </a:blip>
            <a:srcRect/>
            <a:stretch>
              <a:fillRect/>
            </a:stretch>
          </p:blipFill>
          <p:spPr bwMode="auto">
            <a:xfrm>
              <a:off x="476" y="125"/>
              <a:ext cx="4222"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ZoneTexte 8">
            <a:extLst>
              <a:ext uri="{FF2B5EF4-FFF2-40B4-BE49-F238E27FC236}">
                <a16:creationId xmlns:a16="http://schemas.microsoft.com/office/drawing/2014/main" id="{4DC48B5F-DEB2-4436-8ADD-393D487D89CC}"/>
              </a:ext>
            </a:extLst>
          </p:cNvPr>
          <p:cNvSpPr txBox="1"/>
          <p:nvPr/>
        </p:nvSpPr>
        <p:spPr>
          <a:xfrm>
            <a:off x="5734878" y="6399560"/>
            <a:ext cx="6787182" cy="369332"/>
          </a:xfrm>
          <a:prstGeom prst="rect">
            <a:avLst/>
          </a:prstGeom>
          <a:noFill/>
        </p:spPr>
        <p:txBody>
          <a:bodyPr wrap="square">
            <a:spAutoFit/>
          </a:bodyPr>
          <a:lstStyle/>
          <a:p>
            <a:r>
              <a:rPr lang="en-US" dirty="0"/>
              <a:t>Am J Respir </a:t>
            </a:r>
            <a:r>
              <a:rPr lang="en-US" dirty="0" err="1"/>
              <a:t>Crit</a:t>
            </a:r>
            <a:r>
              <a:rPr lang="en-US" dirty="0"/>
              <a:t> Care Med Vol 201, </a:t>
            </a:r>
            <a:r>
              <a:rPr lang="en-US" dirty="0" err="1"/>
              <a:t>Iss</a:t>
            </a:r>
            <a:r>
              <a:rPr lang="en-US" dirty="0"/>
              <a:t> 2, pp 188–197, Jan 15, 2020</a:t>
            </a:r>
            <a:endParaRPr lang="fr-FR" dirty="0"/>
          </a:p>
        </p:txBody>
      </p:sp>
      <p:graphicFrame>
        <p:nvGraphicFramePr>
          <p:cNvPr id="16" name="Tableau 15">
            <a:extLst>
              <a:ext uri="{FF2B5EF4-FFF2-40B4-BE49-F238E27FC236}">
                <a16:creationId xmlns:a16="http://schemas.microsoft.com/office/drawing/2014/main" id="{A5E06C95-E0FC-4132-9047-9A13E5CD0FEA}"/>
              </a:ext>
            </a:extLst>
          </p:cNvPr>
          <p:cNvGraphicFramePr>
            <a:graphicFrameLocks noGrp="1"/>
          </p:cNvGraphicFramePr>
          <p:nvPr>
            <p:extLst>
              <p:ext uri="{D42A27DB-BD31-4B8C-83A1-F6EECF244321}">
                <p14:modId xmlns:p14="http://schemas.microsoft.com/office/powerpoint/2010/main" val="3840278023"/>
              </p:ext>
            </p:extLst>
          </p:nvPr>
        </p:nvGraphicFramePr>
        <p:xfrm>
          <a:off x="4642275" y="2271330"/>
          <a:ext cx="2618072" cy="3728755"/>
        </p:xfrm>
        <a:graphic>
          <a:graphicData uri="http://schemas.openxmlformats.org/drawingml/2006/table">
            <a:tbl>
              <a:tblPr firstRow="1" bandRow="1">
                <a:tableStyleId>{5C22544A-7EE6-4342-B048-85BDC9FD1C3A}</a:tableStyleId>
              </a:tblPr>
              <a:tblGrid>
                <a:gridCol w="1309036">
                  <a:extLst>
                    <a:ext uri="{9D8B030D-6E8A-4147-A177-3AD203B41FA5}">
                      <a16:colId xmlns:a16="http://schemas.microsoft.com/office/drawing/2014/main" val="2745408613"/>
                    </a:ext>
                  </a:extLst>
                </a:gridCol>
                <a:gridCol w="1309036">
                  <a:extLst>
                    <a:ext uri="{9D8B030D-6E8A-4147-A177-3AD203B41FA5}">
                      <a16:colId xmlns:a16="http://schemas.microsoft.com/office/drawing/2014/main" val="2742285309"/>
                    </a:ext>
                  </a:extLst>
                </a:gridCol>
              </a:tblGrid>
              <a:tr h="528355">
                <a:tc gridSpan="2">
                  <a:txBody>
                    <a:bodyPr/>
                    <a:lstStyle/>
                    <a:p>
                      <a:pPr algn="ctr"/>
                      <a:r>
                        <a:rPr lang="fr-FR" b="0" cap="none" spc="0" dirty="0" err="1">
                          <a:ln>
                            <a:noFill/>
                          </a:ln>
                          <a:solidFill>
                            <a:schemeClr val="tx1"/>
                          </a:solidFill>
                          <a:effectLst/>
                        </a:rPr>
                        <a:t>Discontinued</a:t>
                      </a:r>
                      <a:r>
                        <a:rPr lang="fr-FR" b="0" cap="none" spc="0" dirty="0">
                          <a:ln>
                            <a:noFill/>
                          </a:ln>
                          <a:solidFill>
                            <a:schemeClr val="tx1"/>
                          </a:solidFill>
                          <a:effectLst/>
                        </a:rPr>
                        <a:t> </a:t>
                      </a:r>
                      <a:r>
                        <a:rPr lang="fr-FR" b="0" cap="none" spc="0" dirty="0" err="1">
                          <a:ln>
                            <a:noFill/>
                          </a:ln>
                          <a:solidFill>
                            <a:schemeClr val="tx1"/>
                          </a:solidFill>
                          <a:effectLst/>
                        </a:rPr>
                        <a:t>treatment</a:t>
                      </a:r>
                      <a:r>
                        <a:rPr lang="fr-FR" b="0" cap="none" spc="0" dirty="0">
                          <a:ln>
                            <a:noFill/>
                          </a:ln>
                          <a:solidFill>
                            <a:schemeClr val="tx1"/>
                          </a:solidFill>
                          <a:effectLst/>
                        </a:rPr>
                        <a:t> n=154</a:t>
                      </a:r>
                    </a:p>
                  </a:txBody>
                  <a:tcPr anchor="ctr"/>
                </a:tc>
                <a:tc hMerge="1">
                  <a:txBody>
                    <a:bodyPr/>
                    <a:lstStyle/>
                    <a:p>
                      <a:pPr algn="ctr"/>
                      <a:endParaRPr lang="fr-FR"/>
                    </a:p>
                  </a:txBody>
                  <a:tcPr anchor="ctr"/>
                </a:tc>
                <a:extLst>
                  <a:ext uri="{0D108BD9-81ED-4DB2-BD59-A6C34878D82A}">
                    <a16:rowId xmlns:a16="http://schemas.microsoft.com/office/drawing/2014/main" val="1873987005"/>
                  </a:ext>
                </a:extLst>
              </a:tr>
              <a:tr h="528355">
                <a:tc>
                  <a:txBody>
                    <a:bodyPr/>
                    <a:lstStyle/>
                    <a:p>
                      <a:pPr algn="ctr"/>
                      <a:endParaRPr lang="fr-FR" sz="1200" b="0" cap="none" spc="0" dirty="0">
                        <a:ln>
                          <a:noFill/>
                        </a:ln>
                        <a:solidFill>
                          <a:schemeClr val="tx1"/>
                        </a:solidFill>
                        <a:effectLst/>
                      </a:endParaRPr>
                    </a:p>
                  </a:txBody>
                  <a:tcPr anchor="ctr"/>
                </a:tc>
                <a:tc>
                  <a:txBody>
                    <a:bodyPr/>
                    <a:lstStyle/>
                    <a:p>
                      <a:pPr algn="ctr"/>
                      <a:r>
                        <a:rPr lang="fr-FR" sz="1200" b="0" cap="none" spc="0" dirty="0" err="1">
                          <a:ln>
                            <a:noFill/>
                          </a:ln>
                          <a:solidFill>
                            <a:schemeClr val="tx1"/>
                          </a:solidFill>
                          <a:effectLst/>
                        </a:rPr>
                        <a:t>Mean</a:t>
                      </a:r>
                      <a:endParaRPr lang="fr-FR" sz="1200" b="0" cap="none" spc="0" dirty="0">
                        <a:ln>
                          <a:noFill/>
                        </a:ln>
                        <a:solidFill>
                          <a:schemeClr val="tx1"/>
                        </a:solidFill>
                        <a:effectLst/>
                      </a:endParaRPr>
                    </a:p>
                  </a:txBody>
                  <a:tcPr anchor="ctr"/>
                </a:tc>
                <a:extLst>
                  <a:ext uri="{0D108BD9-81ED-4DB2-BD59-A6C34878D82A}">
                    <a16:rowId xmlns:a16="http://schemas.microsoft.com/office/drawing/2014/main" val="1922224116"/>
                  </a:ext>
                </a:extLst>
              </a:tr>
              <a:tr h="528355">
                <a:tc>
                  <a:txBody>
                    <a:bodyPr/>
                    <a:lstStyle/>
                    <a:p>
                      <a:pPr algn="ctr"/>
                      <a:r>
                        <a:rPr lang="fr-FR" sz="1200" b="0" cap="none" spc="0" dirty="0">
                          <a:ln>
                            <a:noFill/>
                          </a:ln>
                          <a:solidFill>
                            <a:schemeClr val="tx1"/>
                          </a:solidFill>
                          <a:effectLst/>
                        </a:rPr>
                        <a:t>IV </a:t>
                      </a:r>
                      <a:r>
                        <a:rPr lang="fr-FR" sz="1200" b="0" cap="none" spc="0" dirty="0" err="1">
                          <a:ln>
                            <a:noFill/>
                          </a:ln>
                          <a:solidFill>
                            <a:schemeClr val="tx1"/>
                          </a:solidFill>
                          <a:effectLst/>
                        </a:rPr>
                        <a:t>antibiotic</a:t>
                      </a:r>
                      <a:r>
                        <a:rPr lang="fr-FR" sz="1200" b="0" cap="none" spc="0" dirty="0">
                          <a:ln>
                            <a:noFill/>
                          </a:ln>
                          <a:solidFill>
                            <a:schemeClr val="tx1"/>
                          </a:solidFill>
                          <a:effectLst/>
                        </a:rPr>
                        <a:t> courses, </a:t>
                      </a:r>
                    </a:p>
                    <a:p>
                      <a:pPr algn="ct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before</a:t>
                      </a:r>
                      <a:endParaRPr lang="fr-FR" sz="1200" b="0" cap="none" spc="0" dirty="0">
                        <a:ln>
                          <a:noFill/>
                        </a:ln>
                        <a:solidFill>
                          <a:schemeClr val="tx1"/>
                        </a:solidFill>
                        <a:effectLst/>
                      </a:endParaRPr>
                    </a:p>
                  </a:txBody>
                  <a:tcPr/>
                </a:tc>
                <a:tc>
                  <a:txBody>
                    <a:bodyPr/>
                    <a:lstStyle/>
                    <a:p>
                      <a:pPr algn="ctr"/>
                      <a:r>
                        <a:rPr lang="fr-FR" sz="1200" b="0" cap="none" spc="0" dirty="0">
                          <a:ln>
                            <a:noFill/>
                          </a:ln>
                          <a:solidFill>
                            <a:schemeClr val="tx1"/>
                          </a:solidFill>
                          <a:effectLst/>
                        </a:rPr>
                        <a:t>1.82</a:t>
                      </a:r>
                    </a:p>
                  </a:txBody>
                  <a:tcPr anchor="ctr"/>
                </a:tc>
                <a:extLst>
                  <a:ext uri="{0D108BD9-81ED-4DB2-BD59-A6C34878D82A}">
                    <a16:rowId xmlns:a16="http://schemas.microsoft.com/office/drawing/2014/main" val="3525201134"/>
                  </a:ext>
                </a:extLst>
              </a:tr>
              <a:tr h="528355">
                <a:tc>
                  <a:txBody>
                    <a:bodyPr/>
                    <a:lstStyle/>
                    <a:p>
                      <a:pPr algn="ctr"/>
                      <a:r>
                        <a:rPr lang="fr-FR" sz="1200" b="0" cap="none" spc="0" dirty="0">
                          <a:ln>
                            <a:noFill/>
                          </a:ln>
                          <a:solidFill>
                            <a:schemeClr val="tx1"/>
                          </a:solidFill>
                          <a:effectLst/>
                        </a:rPr>
                        <a:t>IV </a:t>
                      </a:r>
                      <a:r>
                        <a:rPr lang="fr-FR" sz="1200" b="0" cap="none" spc="0" dirty="0" err="1">
                          <a:ln>
                            <a:noFill/>
                          </a:ln>
                          <a:solidFill>
                            <a:schemeClr val="tx1"/>
                          </a:solidFill>
                          <a:effectLst/>
                        </a:rPr>
                        <a:t>antibiotic</a:t>
                      </a:r>
                      <a:r>
                        <a:rPr lang="fr-FR" sz="1200" b="0" cap="none" spc="0" dirty="0">
                          <a:ln>
                            <a:noFill/>
                          </a:ln>
                          <a:solidFill>
                            <a:schemeClr val="tx1"/>
                          </a:solidFill>
                          <a:effectLst/>
                        </a:rPr>
                        <a:t> courses, </a:t>
                      </a:r>
                    </a:p>
                    <a:p>
                      <a:pPr algn="ct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after</a:t>
                      </a:r>
                      <a:endParaRPr lang="fr-FR" sz="1200" b="0" cap="none" spc="0" dirty="0">
                        <a:ln>
                          <a:noFill/>
                        </a:ln>
                        <a:solidFill>
                          <a:schemeClr val="tx1"/>
                        </a:solidFill>
                        <a:effectLst/>
                      </a:endParaRPr>
                    </a:p>
                  </a:txBody>
                  <a:tcPr>
                    <a:lnB w="38100" cap="flat" cmpd="sng" algn="ctr">
                      <a:solidFill>
                        <a:schemeClr val="tx1"/>
                      </a:solidFill>
                      <a:prstDash val="solid"/>
                      <a:round/>
                      <a:headEnd type="none" w="med" len="med"/>
                      <a:tailEnd type="none" w="med" len="med"/>
                    </a:lnB>
                  </a:tcPr>
                </a:tc>
                <a:tc>
                  <a:txBody>
                    <a:bodyPr/>
                    <a:lstStyle/>
                    <a:p>
                      <a:pPr algn="ctr"/>
                      <a:r>
                        <a:rPr lang="fr-FR" sz="1200" b="0" cap="none" spc="0" dirty="0">
                          <a:ln>
                            <a:noFill/>
                          </a:ln>
                          <a:solidFill>
                            <a:schemeClr val="tx1"/>
                          </a:solidFill>
                          <a:effectLst/>
                        </a:rPr>
                        <a:t>1.82</a:t>
                      </a:r>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2404223"/>
                  </a:ext>
                </a:extLst>
              </a:tr>
              <a:tr h="5283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Days of IV </a:t>
                      </a:r>
                      <a:r>
                        <a:rPr lang="fr-FR" sz="1200" b="0" cap="none" spc="0" dirty="0" err="1">
                          <a:ln>
                            <a:noFill/>
                          </a:ln>
                          <a:solidFill>
                            <a:schemeClr val="tx1"/>
                          </a:solidFill>
                          <a:effectLst/>
                        </a:rPr>
                        <a:t>antibiotics</a:t>
                      </a:r>
                      <a:endParaRPr lang="fr-FR" sz="1200" b="0" cap="none" spc="0" dirty="0">
                        <a:ln>
                          <a:noFill/>
                        </a:ln>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before</a:t>
                      </a:r>
                      <a:endParaRPr lang="fr-FR" sz="1200" b="0" cap="none" spc="0" dirty="0">
                        <a:ln>
                          <a:noFill/>
                        </a:ln>
                        <a:solidFill>
                          <a:schemeClr val="tx1"/>
                        </a:solidFill>
                        <a:effectLst/>
                      </a:endParaRPr>
                    </a:p>
                  </a:txBody>
                  <a:tcPr>
                    <a:lnT w="38100" cap="flat" cmpd="sng" algn="ctr">
                      <a:solidFill>
                        <a:schemeClr val="tx1"/>
                      </a:solidFill>
                      <a:prstDash val="solid"/>
                      <a:round/>
                      <a:headEnd type="none" w="med" len="med"/>
                      <a:tailEnd type="none" w="med" len="med"/>
                    </a:lnT>
                  </a:tcPr>
                </a:tc>
                <a:tc>
                  <a:txBody>
                    <a:bodyPr/>
                    <a:lstStyle/>
                    <a:p>
                      <a:pPr algn="ctr"/>
                      <a:r>
                        <a:rPr lang="fr-FR" sz="1200" b="0" cap="none" spc="0" dirty="0">
                          <a:ln>
                            <a:noFill/>
                          </a:ln>
                          <a:solidFill>
                            <a:schemeClr val="tx1"/>
                          </a:solidFill>
                          <a:effectLst/>
                        </a:rPr>
                        <a:t>32.11</a:t>
                      </a:r>
                    </a:p>
                  </a:txBody>
                  <a:tcPr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87480870"/>
                  </a:ext>
                </a:extLst>
              </a:tr>
              <a:tr h="5283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Days of IV </a:t>
                      </a:r>
                      <a:r>
                        <a:rPr lang="fr-FR" sz="1200" b="0" cap="none" spc="0" dirty="0" err="1">
                          <a:ln>
                            <a:noFill/>
                          </a:ln>
                          <a:solidFill>
                            <a:schemeClr val="tx1"/>
                          </a:solidFill>
                          <a:effectLst/>
                        </a:rPr>
                        <a:t>antibiotics</a:t>
                      </a:r>
                      <a:endParaRPr lang="fr-FR" sz="1200" b="0" cap="none" spc="0" dirty="0">
                        <a:ln>
                          <a:noFill/>
                        </a:ln>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after</a:t>
                      </a:r>
                      <a:endParaRPr lang="fr-FR" sz="1200" b="0" cap="none" spc="0" dirty="0">
                        <a:ln>
                          <a:noFill/>
                        </a:ln>
                        <a:solidFill>
                          <a:schemeClr val="tx1"/>
                        </a:solidFill>
                        <a:effectLst/>
                      </a:endParaRPr>
                    </a:p>
                  </a:txBody>
                  <a:tcPr/>
                </a:tc>
                <a:tc>
                  <a:txBody>
                    <a:bodyPr/>
                    <a:lstStyle/>
                    <a:p>
                      <a:pPr algn="ctr"/>
                      <a:r>
                        <a:rPr lang="fr-FR" sz="1200" dirty="0"/>
                        <a:t>28.57</a:t>
                      </a:r>
                    </a:p>
                  </a:txBody>
                  <a:tcPr anchor="ctr"/>
                </a:tc>
                <a:extLst>
                  <a:ext uri="{0D108BD9-81ED-4DB2-BD59-A6C34878D82A}">
                    <a16:rowId xmlns:a16="http://schemas.microsoft.com/office/drawing/2014/main" val="4011248309"/>
                  </a:ext>
                </a:extLst>
              </a:tr>
            </a:tbl>
          </a:graphicData>
        </a:graphic>
      </p:graphicFrame>
      <p:graphicFrame>
        <p:nvGraphicFramePr>
          <p:cNvPr id="18" name="Tableau 17">
            <a:extLst>
              <a:ext uri="{FF2B5EF4-FFF2-40B4-BE49-F238E27FC236}">
                <a16:creationId xmlns:a16="http://schemas.microsoft.com/office/drawing/2014/main" id="{A08ADE4C-35E8-4ED8-8D60-F4789DCDE1B0}"/>
              </a:ext>
            </a:extLst>
          </p:cNvPr>
          <p:cNvGraphicFramePr>
            <a:graphicFrameLocks noGrp="1"/>
          </p:cNvGraphicFramePr>
          <p:nvPr>
            <p:extLst>
              <p:ext uri="{D42A27DB-BD31-4B8C-83A1-F6EECF244321}">
                <p14:modId xmlns:p14="http://schemas.microsoft.com/office/powerpoint/2010/main" val="2375586575"/>
              </p:ext>
            </p:extLst>
          </p:nvPr>
        </p:nvGraphicFramePr>
        <p:xfrm>
          <a:off x="1642072" y="2270804"/>
          <a:ext cx="2618072" cy="3728755"/>
        </p:xfrm>
        <a:graphic>
          <a:graphicData uri="http://schemas.openxmlformats.org/drawingml/2006/table">
            <a:tbl>
              <a:tblPr firstRow="1" bandRow="1">
                <a:tableStyleId>{5C22544A-7EE6-4342-B048-85BDC9FD1C3A}</a:tableStyleId>
              </a:tblPr>
              <a:tblGrid>
                <a:gridCol w="1309036">
                  <a:extLst>
                    <a:ext uri="{9D8B030D-6E8A-4147-A177-3AD203B41FA5}">
                      <a16:colId xmlns:a16="http://schemas.microsoft.com/office/drawing/2014/main" val="2745408613"/>
                    </a:ext>
                  </a:extLst>
                </a:gridCol>
                <a:gridCol w="1309036">
                  <a:extLst>
                    <a:ext uri="{9D8B030D-6E8A-4147-A177-3AD203B41FA5}">
                      <a16:colId xmlns:a16="http://schemas.microsoft.com/office/drawing/2014/main" val="2742285309"/>
                    </a:ext>
                  </a:extLst>
                </a:gridCol>
              </a:tblGrid>
              <a:tr h="528355">
                <a:tc gridSpan="2">
                  <a:txBody>
                    <a:bodyPr/>
                    <a:lstStyle/>
                    <a:p>
                      <a:pPr algn="ctr"/>
                      <a:r>
                        <a:rPr lang="fr-FR" b="0" cap="none" spc="0" dirty="0" err="1">
                          <a:ln>
                            <a:noFill/>
                          </a:ln>
                          <a:solidFill>
                            <a:schemeClr val="tx1"/>
                          </a:solidFill>
                          <a:effectLst/>
                        </a:rPr>
                        <a:t>Continuous</a:t>
                      </a:r>
                      <a:r>
                        <a:rPr lang="fr-FR" b="0" cap="none" spc="0" dirty="0">
                          <a:ln>
                            <a:noFill/>
                          </a:ln>
                          <a:solidFill>
                            <a:schemeClr val="tx1"/>
                          </a:solidFill>
                          <a:effectLst/>
                        </a:rPr>
                        <a:t> </a:t>
                      </a:r>
                      <a:r>
                        <a:rPr lang="fr-FR" b="0" cap="none" spc="0" dirty="0" err="1">
                          <a:ln>
                            <a:noFill/>
                          </a:ln>
                          <a:solidFill>
                            <a:schemeClr val="tx1"/>
                          </a:solidFill>
                          <a:effectLst/>
                        </a:rPr>
                        <a:t>Treatment</a:t>
                      </a:r>
                      <a:r>
                        <a:rPr lang="fr-FR" b="0" cap="none" spc="0" dirty="0">
                          <a:ln>
                            <a:noFill/>
                          </a:ln>
                          <a:solidFill>
                            <a:schemeClr val="tx1"/>
                          </a:solidFill>
                          <a:effectLst/>
                        </a:rPr>
                        <a:t> n=641</a:t>
                      </a:r>
                    </a:p>
                  </a:txBody>
                  <a:tcPr anchor="ctr"/>
                </a:tc>
                <a:tc hMerge="1">
                  <a:txBody>
                    <a:bodyPr/>
                    <a:lstStyle/>
                    <a:p>
                      <a:pPr algn="ctr"/>
                      <a:endParaRPr lang="fr-FR"/>
                    </a:p>
                  </a:txBody>
                  <a:tcPr anchor="ctr"/>
                </a:tc>
                <a:extLst>
                  <a:ext uri="{0D108BD9-81ED-4DB2-BD59-A6C34878D82A}">
                    <a16:rowId xmlns:a16="http://schemas.microsoft.com/office/drawing/2014/main" val="1873987005"/>
                  </a:ext>
                </a:extLst>
              </a:tr>
              <a:tr h="528355">
                <a:tc>
                  <a:txBody>
                    <a:bodyPr/>
                    <a:lstStyle/>
                    <a:p>
                      <a:pPr algn="ctr"/>
                      <a:endParaRPr lang="fr-FR" sz="1200" b="0" cap="none" spc="0" dirty="0">
                        <a:ln>
                          <a:noFill/>
                        </a:ln>
                        <a:solidFill>
                          <a:schemeClr val="tx1"/>
                        </a:solidFill>
                        <a:effectLst/>
                      </a:endParaRPr>
                    </a:p>
                  </a:txBody>
                  <a:tcPr anchor="ctr"/>
                </a:tc>
                <a:tc>
                  <a:txBody>
                    <a:bodyPr/>
                    <a:lstStyle/>
                    <a:p>
                      <a:pPr algn="ctr"/>
                      <a:r>
                        <a:rPr lang="fr-FR" sz="1200" b="0" cap="none" spc="0" dirty="0" err="1">
                          <a:ln>
                            <a:noFill/>
                          </a:ln>
                          <a:solidFill>
                            <a:schemeClr val="tx1"/>
                          </a:solidFill>
                          <a:effectLst/>
                        </a:rPr>
                        <a:t>Mean</a:t>
                      </a:r>
                      <a:endParaRPr lang="fr-FR" sz="1200" b="0" cap="none" spc="0" dirty="0">
                        <a:ln>
                          <a:noFill/>
                        </a:ln>
                        <a:solidFill>
                          <a:schemeClr val="tx1"/>
                        </a:solidFill>
                        <a:effectLst/>
                      </a:endParaRPr>
                    </a:p>
                  </a:txBody>
                  <a:tcPr anchor="ctr"/>
                </a:tc>
                <a:extLst>
                  <a:ext uri="{0D108BD9-81ED-4DB2-BD59-A6C34878D82A}">
                    <a16:rowId xmlns:a16="http://schemas.microsoft.com/office/drawing/2014/main" val="1922224116"/>
                  </a:ext>
                </a:extLst>
              </a:tr>
              <a:tr h="528355">
                <a:tc>
                  <a:txBody>
                    <a:bodyPr/>
                    <a:lstStyle/>
                    <a:p>
                      <a:pPr algn="ctr"/>
                      <a:r>
                        <a:rPr lang="fr-FR" sz="1200" b="0" cap="none" spc="0" dirty="0">
                          <a:ln>
                            <a:noFill/>
                          </a:ln>
                          <a:solidFill>
                            <a:schemeClr val="tx1"/>
                          </a:solidFill>
                          <a:effectLst/>
                        </a:rPr>
                        <a:t>IV </a:t>
                      </a:r>
                      <a:r>
                        <a:rPr lang="fr-FR" sz="1200" b="0" cap="none" spc="0" dirty="0" err="1">
                          <a:ln>
                            <a:noFill/>
                          </a:ln>
                          <a:solidFill>
                            <a:schemeClr val="tx1"/>
                          </a:solidFill>
                          <a:effectLst/>
                        </a:rPr>
                        <a:t>antibiotic</a:t>
                      </a:r>
                      <a:r>
                        <a:rPr lang="fr-FR" sz="1200" b="0" cap="none" spc="0" dirty="0">
                          <a:ln>
                            <a:noFill/>
                          </a:ln>
                          <a:solidFill>
                            <a:schemeClr val="tx1"/>
                          </a:solidFill>
                          <a:effectLst/>
                        </a:rPr>
                        <a:t> courses, </a:t>
                      </a:r>
                    </a:p>
                    <a:p>
                      <a:pPr algn="ct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before</a:t>
                      </a:r>
                      <a:endParaRPr lang="fr-FR" sz="1200" b="0" cap="none" spc="0" dirty="0">
                        <a:ln>
                          <a:noFill/>
                        </a:ln>
                        <a:solidFill>
                          <a:schemeClr val="tx1"/>
                        </a:solidFill>
                        <a:effectLst/>
                      </a:endParaRPr>
                    </a:p>
                  </a:txBody>
                  <a:tcPr/>
                </a:tc>
                <a:tc>
                  <a:txBody>
                    <a:bodyPr/>
                    <a:lstStyle/>
                    <a:p>
                      <a:pPr algn="ctr"/>
                      <a:r>
                        <a:rPr lang="fr-FR" sz="1200" b="0" cap="none" spc="0" dirty="0">
                          <a:ln>
                            <a:noFill/>
                          </a:ln>
                          <a:solidFill>
                            <a:schemeClr val="tx1"/>
                          </a:solidFill>
                          <a:effectLst/>
                        </a:rPr>
                        <a:t>1.18</a:t>
                      </a:r>
                    </a:p>
                  </a:txBody>
                  <a:tcPr anchor="ctr"/>
                </a:tc>
                <a:extLst>
                  <a:ext uri="{0D108BD9-81ED-4DB2-BD59-A6C34878D82A}">
                    <a16:rowId xmlns:a16="http://schemas.microsoft.com/office/drawing/2014/main" val="3525201134"/>
                  </a:ext>
                </a:extLst>
              </a:tr>
              <a:tr h="528355">
                <a:tc>
                  <a:txBody>
                    <a:bodyPr/>
                    <a:lstStyle/>
                    <a:p>
                      <a:pPr algn="ctr"/>
                      <a:r>
                        <a:rPr lang="fr-FR" sz="1200" b="0" cap="none" spc="0" dirty="0">
                          <a:ln>
                            <a:noFill/>
                          </a:ln>
                          <a:solidFill>
                            <a:schemeClr val="tx1"/>
                          </a:solidFill>
                          <a:effectLst/>
                        </a:rPr>
                        <a:t>IV </a:t>
                      </a:r>
                      <a:r>
                        <a:rPr lang="fr-FR" sz="1200" b="0" cap="none" spc="0" dirty="0" err="1">
                          <a:ln>
                            <a:noFill/>
                          </a:ln>
                          <a:solidFill>
                            <a:schemeClr val="tx1"/>
                          </a:solidFill>
                          <a:effectLst/>
                        </a:rPr>
                        <a:t>antibiotic</a:t>
                      </a:r>
                      <a:r>
                        <a:rPr lang="fr-FR" sz="1200" b="0" cap="none" spc="0" dirty="0">
                          <a:ln>
                            <a:noFill/>
                          </a:ln>
                          <a:solidFill>
                            <a:schemeClr val="tx1"/>
                          </a:solidFill>
                          <a:effectLst/>
                        </a:rPr>
                        <a:t> courses, </a:t>
                      </a:r>
                    </a:p>
                    <a:p>
                      <a:pPr algn="ct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after</a:t>
                      </a:r>
                      <a:endParaRPr lang="fr-FR" sz="1200" b="0" cap="none" spc="0" dirty="0">
                        <a:ln>
                          <a:noFill/>
                        </a:ln>
                        <a:solidFill>
                          <a:schemeClr val="tx1"/>
                        </a:solidFill>
                        <a:effectLst/>
                      </a:endParaRPr>
                    </a:p>
                  </a:txBody>
                  <a:tcPr>
                    <a:lnB w="38100" cap="flat" cmpd="sng" algn="ctr">
                      <a:solidFill>
                        <a:schemeClr val="tx1"/>
                      </a:solidFill>
                      <a:prstDash val="solid"/>
                      <a:round/>
                      <a:headEnd type="none" w="med" len="med"/>
                      <a:tailEnd type="none" w="med" len="med"/>
                    </a:lnB>
                  </a:tcPr>
                </a:tc>
                <a:tc>
                  <a:txBody>
                    <a:bodyPr/>
                    <a:lstStyle/>
                    <a:p>
                      <a:pPr algn="ctr"/>
                      <a:r>
                        <a:rPr lang="fr-FR" sz="1200" b="0" cap="none" spc="0" dirty="0">
                          <a:ln>
                            <a:noFill/>
                          </a:ln>
                          <a:solidFill>
                            <a:schemeClr val="tx1"/>
                          </a:solidFill>
                          <a:effectLst/>
                        </a:rPr>
                        <a:t>0.77</a:t>
                      </a:r>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2404223"/>
                  </a:ext>
                </a:extLst>
              </a:tr>
              <a:tr h="5283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Days of IV </a:t>
                      </a:r>
                      <a:r>
                        <a:rPr lang="fr-FR" sz="1200" b="0" cap="none" spc="0" dirty="0" err="1">
                          <a:ln>
                            <a:noFill/>
                          </a:ln>
                          <a:solidFill>
                            <a:schemeClr val="tx1"/>
                          </a:solidFill>
                          <a:effectLst/>
                        </a:rPr>
                        <a:t>antibiotics</a:t>
                      </a:r>
                      <a:endParaRPr lang="fr-FR" sz="1200" b="0" cap="none" spc="0" dirty="0">
                        <a:ln>
                          <a:noFill/>
                        </a:ln>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before</a:t>
                      </a:r>
                      <a:endParaRPr lang="fr-FR" sz="1200" b="0" cap="none" spc="0" dirty="0">
                        <a:ln>
                          <a:noFill/>
                        </a:ln>
                        <a:solidFill>
                          <a:schemeClr val="tx1"/>
                        </a:solidFill>
                        <a:effectLst/>
                      </a:endParaRPr>
                    </a:p>
                  </a:txBody>
                  <a:tcPr>
                    <a:lnT w="38100" cap="flat" cmpd="sng" algn="ctr">
                      <a:solidFill>
                        <a:schemeClr val="tx1"/>
                      </a:solidFill>
                      <a:prstDash val="solid"/>
                      <a:round/>
                      <a:headEnd type="none" w="med" len="med"/>
                      <a:tailEnd type="none" w="med" len="med"/>
                    </a:lnT>
                  </a:tcPr>
                </a:tc>
                <a:tc>
                  <a:txBody>
                    <a:bodyPr/>
                    <a:lstStyle/>
                    <a:p>
                      <a:pPr algn="ctr"/>
                      <a:r>
                        <a:rPr lang="fr-FR" sz="1200" b="0" cap="none" spc="0" dirty="0">
                          <a:ln>
                            <a:noFill/>
                          </a:ln>
                          <a:solidFill>
                            <a:schemeClr val="tx1"/>
                          </a:solidFill>
                          <a:effectLst/>
                        </a:rPr>
                        <a:t>17.57</a:t>
                      </a:r>
                    </a:p>
                  </a:txBody>
                  <a:tcPr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87480870"/>
                  </a:ext>
                </a:extLst>
              </a:tr>
              <a:tr h="5283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Days of IV </a:t>
                      </a:r>
                      <a:r>
                        <a:rPr lang="fr-FR" sz="1200" b="0" cap="none" spc="0" dirty="0" err="1">
                          <a:ln>
                            <a:noFill/>
                          </a:ln>
                          <a:solidFill>
                            <a:schemeClr val="tx1"/>
                          </a:solidFill>
                          <a:effectLst/>
                        </a:rPr>
                        <a:t>antibiotics</a:t>
                      </a:r>
                      <a:endParaRPr lang="fr-FR" sz="1200" b="0" cap="none" spc="0" dirty="0">
                        <a:ln>
                          <a:noFill/>
                        </a:ln>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after</a:t>
                      </a:r>
                      <a:endParaRPr lang="fr-FR" sz="1200" b="0" cap="none" spc="0" dirty="0">
                        <a:ln>
                          <a:noFill/>
                        </a:ln>
                        <a:solidFill>
                          <a:schemeClr val="tx1"/>
                        </a:solidFill>
                        <a:effectLst/>
                      </a:endParaRPr>
                    </a:p>
                  </a:txBody>
                  <a:tcPr/>
                </a:tc>
                <a:tc>
                  <a:txBody>
                    <a:bodyPr/>
                    <a:lstStyle/>
                    <a:p>
                      <a:pPr algn="ctr"/>
                      <a:r>
                        <a:rPr lang="fr-FR" sz="1200" dirty="0"/>
                        <a:t>11.37</a:t>
                      </a:r>
                    </a:p>
                  </a:txBody>
                  <a:tcPr anchor="ctr"/>
                </a:tc>
                <a:extLst>
                  <a:ext uri="{0D108BD9-81ED-4DB2-BD59-A6C34878D82A}">
                    <a16:rowId xmlns:a16="http://schemas.microsoft.com/office/drawing/2014/main" val="4011248309"/>
                  </a:ext>
                </a:extLst>
              </a:tr>
            </a:tbl>
          </a:graphicData>
        </a:graphic>
      </p:graphicFrame>
      <p:graphicFrame>
        <p:nvGraphicFramePr>
          <p:cNvPr id="20" name="Tableau 19">
            <a:extLst>
              <a:ext uri="{FF2B5EF4-FFF2-40B4-BE49-F238E27FC236}">
                <a16:creationId xmlns:a16="http://schemas.microsoft.com/office/drawing/2014/main" id="{ED880EBD-DE0F-44D5-88CE-98E9B2F86CEC}"/>
              </a:ext>
            </a:extLst>
          </p:cNvPr>
          <p:cNvGraphicFramePr>
            <a:graphicFrameLocks noGrp="1"/>
          </p:cNvGraphicFramePr>
          <p:nvPr>
            <p:extLst>
              <p:ext uri="{D42A27DB-BD31-4B8C-83A1-F6EECF244321}">
                <p14:modId xmlns:p14="http://schemas.microsoft.com/office/powerpoint/2010/main" val="1695418357"/>
              </p:ext>
            </p:extLst>
          </p:nvPr>
        </p:nvGraphicFramePr>
        <p:xfrm>
          <a:off x="7642478" y="2270803"/>
          <a:ext cx="2618072" cy="3728755"/>
        </p:xfrm>
        <a:graphic>
          <a:graphicData uri="http://schemas.openxmlformats.org/drawingml/2006/table">
            <a:tbl>
              <a:tblPr firstRow="1" bandRow="1">
                <a:tableStyleId>{5C22544A-7EE6-4342-B048-85BDC9FD1C3A}</a:tableStyleId>
              </a:tblPr>
              <a:tblGrid>
                <a:gridCol w="1309036">
                  <a:extLst>
                    <a:ext uri="{9D8B030D-6E8A-4147-A177-3AD203B41FA5}">
                      <a16:colId xmlns:a16="http://schemas.microsoft.com/office/drawing/2014/main" val="2745408613"/>
                    </a:ext>
                  </a:extLst>
                </a:gridCol>
                <a:gridCol w="1309036">
                  <a:extLst>
                    <a:ext uri="{9D8B030D-6E8A-4147-A177-3AD203B41FA5}">
                      <a16:colId xmlns:a16="http://schemas.microsoft.com/office/drawing/2014/main" val="2742285309"/>
                    </a:ext>
                  </a:extLst>
                </a:gridCol>
              </a:tblGrid>
              <a:tr h="528355">
                <a:tc gridSpan="2">
                  <a:txBody>
                    <a:bodyPr/>
                    <a:lstStyle/>
                    <a:p>
                      <a:pPr algn="ctr"/>
                      <a:r>
                        <a:rPr lang="fr-FR" b="0" cap="none" spc="0" dirty="0">
                          <a:ln>
                            <a:noFill/>
                          </a:ln>
                          <a:solidFill>
                            <a:schemeClr val="tx1"/>
                          </a:solidFill>
                          <a:effectLst/>
                        </a:rPr>
                        <a:t>Intermittent </a:t>
                      </a:r>
                      <a:r>
                        <a:rPr lang="fr-FR" b="0" cap="none" spc="0" dirty="0" err="1">
                          <a:ln>
                            <a:noFill/>
                          </a:ln>
                          <a:solidFill>
                            <a:schemeClr val="tx1"/>
                          </a:solidFill>
                          <a:effectLst/>
                        </a:rPr>
                        <a:t>treatment</a:t>
                      </a:r>
                      <a:r>
                        <a:rPr lang="fr-FR" b="0" cap="none" spc="0" dirty="0">
                          <a:ln>
                            <a:noFill/>
                          </a:ln>
                          <a:solidFill>
                            <a:schemeClr val="tx1"/>
                          </a:solidFill>
                          <a:effectLst/>
                        </a:rPr>
                        <a:t> n=39</a:t>
                      </a:r>
                    </a:p>
                  </a:txBody>
                  <a:tcPr anchor="ctr"/>
                </a:tc>
                <a:tc hMerge="1">
                  <a:txBody>
                    <a:bodyPr/>
                    <a:lstStyle/>
                    <a:p>
                      <a:pPr algn="ctr"/>
                      <a:endParaRPr lang="fr-FR" b="0" cap="none" spc="0" dirty="0">
                        <a:ln>
                          <a:noFill/>
                        </a:ln>
                        <a:solidFill>
                          <a:schemeClr val="tx1"/>
                        </a:solidFill>
                        <a:effectLst/>
                      </a:endParaRPr>
                    </a:p>
                  </a:txBody>
                  <a:tcPr anchor="ctr"/>
                </a:tc>
                <a:extLst>
                  <a:ext uri="{0D108BD9-81ED-4DB2-BD59-A6C34878D82A}">
                    <a16:rowId xmlns:a16="http://schemas.microsoft.com/office/drawing/2014/main" val="1873987005"/>
                  </a:ext>
                </a:extLst>
              </a:tr>
              <a:tr h="528355">
                <a:tc>
                  <a:txBody>
                    <a:bodyPr/>
                    <a:lstStyle/>
                    <a:p>
                      <a:pPr algn="ctr"/>
                      <a:endParaRPr lang="fr-FR" sz="1200" b="0" cap="none" spc="0" dirty="0">
                        <a:ln>
                          <a:noFill/>
                        </a:ln>
                        <a:solidFill>
                          <a:schemeClr val="tx1"/>
                        </a:solidFill>
                        <a:effectLst/>
                      </a:endParaRPr>
                    </a:p>
                  </a:txBody>
                  <a:tcPr anchor="ctr"/>
                </a:tc>
                <a:tc>
                  <a:txBody>
                    <a:bodyPr/>
                    <a:lstStyle/>
                    <a:p>
                      <a:pPr algn="ctr"/>
                      <a:r>
                        <a:rPr lang="fr-FR" sz="1200" b="0" cap="none" spc="0" dirty="0" err="1">
                          <a:ln>
                            <a:noFill/>
                          </a:ln>
                          <a:solidFill>
                            <a:schemeClr val="tx1"/>
                          </a:solidFill>
                          <a:effectLst/>
                        </a:rPr>
                        <a:t>Mean</a:t>
                      </a:r>
                      <a:endParaRPr lang="fr-FR" sz="1200" b="0" cap="none" spc="0" dirty="0">
                        <a:ln>
                          <a:noFill/>
                        </a:ln>
                        <a:solidFill>
                          <a:schemeClr val="tx1"/>
                        </a:solidFill>
                        <a:effectLst/>
                      </a:endParaRPr>
                    </a:p>
                  </a:txBody>
                  <a:tcPr anchor="ctr"/>
                </a:tc>
                <a:extLst>
                  <a:ext uri="{0D108BD9-81ED-4DB2-BD59-A6C34878D82A}">
                    <a16:rowId xmlns:a16="http://schemas.microsoft.com/office/drawing/2014/main" val="1922224116"/>
                  </a:ext>
                </a:extLst>
              </a:tr>
              <a:tr h="528355">
                <a:tc>
                  <a:txBody>
                    <a:bodyPr/>
                    <a:lstStyle/>
                    <a:p>
                      <a:pPr algn="ctr"/>
                      <a:r>
                        <a:rPr lang="fr-FR" sz="1200" b="0" cap="none" spc="0" dirty="0">
                          <a:ln>
                            <a:noFill/>
                          </a:ln>
                          <a:solidFill>
                            <a:schemeClr val="tx1"/>
                          </a:solidFill>
                          <a:effectLst/>
                        </a:rPr>
                        <a:t>IV </a:t>
                      </a:r>
                      <a:r>
                        <a:rPr lang="fr-FR" sz="1200" b="0" cap="none" spc="0" dirty="0" err="1">
                          <a:ln>
                            <a:noFill/>
                          </a:ln>
                          <a:solidFill>
                            <a:schemeClr val="tx1"/>
                          </a:solidFill>
                          <a:effectLst/>
                        </a:rPr>
                        <a:t>antibiotic</a:t>
                      </a:r>
                      <a:r>
                        <a:rPr lang="fr-FR" sz="1200" b="0" cap="none" spc="0" dirty="0">
                          <a:ln>
                            <a:noFill/>
                          </a:ln>
                          <a:solidFill>
                            <a:schemeClr val="tx1"/>
                          </a:solidFill>
                          <a:effectLst/>
                        </a:rPr>
                        <a:t> courses, </a:t>
                      </a:r>
                    </a:p>
                    <a:p>
                      <a:pPr algn="ct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before</a:t>
                      </a:r>
                      <a:endParaRPr lang="fr-FR" sz="1200" b="0" cap="none" spc="0" dirty="0">
                        <a:ln>
                          <a:noFill/>
                        </a:ln>
                        <a:solidFill>
                          <a:schemeClr val="tx1"/>
                        </a:solidFill>
                        <a:effectLst/>
                      </a:endParaRPr>
                    </a:p>
                  </a:txBody>
                  <a:tcPr/>
                </a:tc>
                <a:tc>
                  <a:txBody>
                    <a:bodyPr/>
                    <a:lstStyle/>
                    <a:p>
                      <a:pPr algn="ctr"/>
                      <a:r>
                        <a:rPr lang="fr-FR" sz="1200" b="0" cap="none" spc="0" dirty="0">
                          <a:ln>
                            <a:noFill/>
                          </a:ln>
                          <a:solidFill>
                            <a:schemeClr val="tx1"/>
                          </a:solidFill>
                          <a:effectLst/>
                        </a:rPr>
                        <a:t>1.44</a:t>
                      </a:r>
                    </a:p>
                  </a:txBody>
                  <a:tcPr anchor="ctr"/>
                </a:tc>
                <a:extLst>
                  <a:ext uri="{0D108BD9-81ED-4DB2-BD59-A6C34878D82A}">
                    <a16:rowId xmlns:a16="http://schemas.microsoft.com/office/drawing/2014/main" val="3525201134"/>
                  </a:ext>
                </a:extLst>
              </a:tr>
              <a:tr h="528355">
                <a:tc>
                  <a:txBody>
                    <a:bodyPr/>
                    <a:lstStyle/>
                    <a:p>
                      <a:pPr algn="ctr"/>
                      <a:r>
                        <a:rPr lang="fr-FR" sz="1200" b="0" cap="none" spc="0" dirty="0">
                          <a:ln>
                            <a:noFill/>
                          </a:ln>
                          <a:solidFill>
                            <a:schemeClr val="tx1"/>
                          </a:solidFill>
                          <a:effectLst/>
                        </a:rPr>
                        <a:t>IV </a:t>
                      </a:r>
                      <a:r>
                        <a:rPr lang="fr-FR" sz="1200" b="0" cap="none" spc="0" dirty="0" err="1">
                          <a:ln>
                            <a:noFill/>
                          </a:ln>
                          <a:solidFill>
                            <a:schemeClr val="tx1"/>
                          </a:solidFill>
                          <a:effectLst/>
                        </a:rPr>
                        <a:t>antibiotic</a:t>
                      </a:r>
                      <a:r>
                        <a:rPr lang="fr-FR" sz="1200" b="0" cap="none" spc="0" dirty="0">
                          <a:ln>
                            <a:noFill/>
                          </a:ln>
                          <a:solidFill>
                            <a:schemeClr val="tx1"/>
                          </a:solidFill>
                          <a:effectLst/>
                        </a:rPr>
                        <a:t> courses, </a:t>
                      </a:r>
                    </a:p>
                    <a:p>
                      <a:pPr algn="ct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after</a:t>
                      </a:r>
                      <a:endParaRPr lang="fr-FR" sz="1200" b="0" cap="none" spc="0" dirty="0">
                        <a:ln>
                          <a:noFill/>
                        </a:ln>
                        <a:solidFill>
                          <a:schemeClr val="tx1"/>
                        </a:solidFill>
                        <a:effectLst/>
                      </a:endParaRPr>
                    </a:p>
                  </a:txBody>
                  <a:tcPr>
                    <a:lnB w="38100" cap="flat" cmpd="sng" algn="ctr">
                      <a:solidFill>
                        <a:schemeClr val="tx1"/>
                      </a:solidFill>
                      <a:prstDash val="solid"/>
                      <a:round/>
                      <a:headEnd type="none" w="med" len="med"/>
                      <a:tailEnd type="none" w="med" len="med"/>
                    </a:lnB>
                  </a:tcPr>
                </a:tc>
                <a:tc>
                  <a:txBody>
                    <a:bodyPr/>
                    <a:lstStyle/>
                    <a:p>
                      <a:pPr algn="ctr"/>
                      <a:r>
                        <a:rPr lang="fr-FR" sz="1200" b="0" cap="none" spc="0" dirty="0">
                          <a:ln>
                            <a:noFill/>
                          </a:ln>
                          <a:solidFill>
                            <a:schemeClr val="tx1"/>
                          </a:solidFill>
                          <a:effectLst/>
                        </a:rPr>
                        <a:t>1.50</a:t>
                      </a:r>
                    </a:p>
                  </a:txBody>
                  <a:tcPr anchor="ct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2404223"/>
                  </a:ext>
                </a:extLst>
              </a:tr>
              <a:tr h="5283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Days of IV </a:t>
                      </a:r>
                      <a:r>
                        <a:rPr lang="fr-FR" sz="1200" b="0" cap="none" spc="0" dirty="0" err="1">
                          <a:ln>
                            <a:noFill/>
                          </a:ln>
                          <a:solidFill>
                            <a:schemeClr val="tx1"/>
                          </a:solidFill>
                          <a:effectLst/>
                        </a:rPr>
                        <a:t>antibiotics</a:t>
                      </a:r>
                      <a:endParaRPr lang="fr-FR" sz="1200" b="0" cap="none" spc="0" dirty="0">
                        <a:ln>
                          <a:noFill/>
                        </a:ln>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before</a:t>
                      </a:r>
                      <a:endParaRPr lang="fr-FR" sz="1200" b="0" cap="none" spc="0" dirty="0">
                        <a:ln>
                          <a:noFill/>
                        </a:ln>
                        <a:solidFill>
                          <a:schemeClr val="tx1"/>
                        </a:solidFill>
                        <a:effectLst/>
                      </a:endParaRPr>
                    </a:p>
                  </a:txBody>
                  <a:tcPr>
                    <a:lnT w="38100" cap="flat" cmpd="sng" algn="ctr">
                      <a:solidFill>
                        <a:schemeClr val="tx1"/>
                      </a:solidFill>
                      <a:prstDash val="solid"/>
                      <a:round/>
                      <a:headEnd type="none" w="med" len="med"/>
                      <a:tailEnd type="none" w="med" len="med"/>
                    </a:lnT>
                  </a:tcPr>
                </a:tc>
                <a:tc>
                  <a:txBody>
                    <a:bodyPr/>
                    <a:lstStyle/>
                    <a:p>
                      <a:pPr algn="ctr"/>
                      <a:r>
                        <a:rPr lang="fr-FR" sz="1200" b="0" cap="none" spc="0" dirty="0">
                          <a:ln>
                            <a:noFill/>
                          </a:ln>
                          <a:solidFill>
                            <a:schemeClr val="tx1"/>
                          </a:solidFill>
                          <a:effectLst/>
                        </a:rPr>
                        <a:t>20.37</a:t>
                      </a:r>
                    </a:p>
                  </a:txBody>
                  <a:tcPr anchor="ct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787480870"/>
                  </a:ext>
                </a:extLst>
              </a:tr>
              <a:tr h="5283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Days of IV </a:t>
                      </a:r>
                      <a:r>
                        <a:rPr lang="fr-FR" sz="1200" b="0" cap="none" spc="0" dirty="0" err="1">
                          <a:ln>
                            <a:noFill/>
                          </a:ln>
                          <a:solidFill>
                            <a:schemeClr val="tx1"/>
                          </a:solidFill>
                          <a:effectLst/>
                        </a:rPr>
                        <a:t>antibiotics</a:t>
                      </a:r>
                      <a:endParaRPr lang="fr-FR" sz="1200" b="0" cap="none" spc="0" dirty="0">
                        <a:ln>
                          <a:noFill/>
                        </a:ln>
                        <a:solidFill>
                          <a:schemeClr val="tx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cap="none" spc="0" dirty="0">
                          <a:ln>
                            <a:noFill/>
                          </a:ln>
                          <a:solidFill>
                            <a:schemeClr val="tx1"/>
                          </a:solidFill>
                          <a:effectLst/>
                        </a:rPr>
                        <a:t>12 </a:t>
                      </a:r>
                      <a:r>
                        <a:rPr lang="fr-FR" sz="1200" b="0" cap="none" spc="0" dirty="0" err="1">
                          <a:ln>
                            <a:noFill/>
                          </a:ln>
                          <a:solidFill>
                            <a:schemeClr val="tx1"/>
                          </a:solidFill>
                          <a:effectLst/>
                        </a:rPr>
                        <a:t>months</a:t>
                      </a:r>
                      <a:r>
                        <a:rPr lang="fr-FR" sz="1200" b="0" cap="none" spc="0" dirty="0">
                          <a:ln>
                            <a:noFill/>
                          </a:ln>
                          <a:solidFill>
                            <a:schemeClr val="tx1"/>
                          </a:solidFill>
                          <a:effectLst/>
                        </a:rPr>
                        <a:t> </a:t>
                      </a:r>
                      <a:r>
                        <a:rPr lang="fr-FR" sz="1200" b="0" cap="none" spc="0" dirty="0" err="1">
                          <a:ln>
                            <a:noFill/>
                          </a:ln>
                          <a:solidFill>
                            <a:schemeClr val="tx1"/>
                          </a:solidFill>
                          <a:effectLst/>
                        </a:rPr>
                        <a:t>after</a:t>
                      </a:r>
                      <a:endParaRPr lang="fr-FR" sz="1200" b="0" cap="none" spc="0" dirty="0">
                        <a:ln>
                          <a:noFill/>
                        </a:ln>
                        <a:solidFill>
                          <a:schemeClr val="tx1"/>
                        </a:solidFill>
                        <a:effectLst/>
                      </a:endParaRPr>
                    </a:p>
                  </a:txBody>
                  <a:tcPr/>
                </a:tc>
                <a:tc>
                  <a:txBody>
                    <a:bodyPr/>
                    <a:lstStyle/>
                    <a:p>
                      <a:pPr algn="ctr"/>
                      <a:r>
                        <a:rPr lang="fr-FR" sz="1200" dirty="0"/>
                        <a:t>23.03</a:t>
                      </a:r>
                    </a:p>
                  </a:txBody>
                  <a:tcPr anchor="ctr"/>
                </a:tc>
                <a:extLst>
                  <a:ext uri="{0D108BD9-81ED-4DB2-BD59-A6C34878D82A}">
                    <a16:rowId xmlns:a16="http://schemas.microsoft.com/office/drawing/2014/main" val="4011248309"/>
                  </a:ext>
                </a:extLst>
              </a:tr>
            </a:tbl>
          </a:graphicData>
        </a:graphic>
      </p:graphicFrame>
      <p:sp>
        <p:nvSpPr>
          <p:cNvPr id="22" name="ZoneTexte 21">
            <a:extLst>
              <a:ext uri="{FF2B5EF4-FFF2-40B4-BE49-F238E27FC236}">
                <a16:creationId xmlns:a16="http://schemas.microsoft.com/office/drawing/2014/main" id="{11DC1F15-0A62-46A3-9517-49583F0CEE7B}"/>
              </a:ext>
            </a:extLst>
          </p:cNvPr>
          <p:cNvSpPr txBox="1"/>
          <p:nvPr/>
        </p:nvSpPr>
        <p:spPr>
          <a:xfrm>
            <a:off x="3757184" y="1547582"/>
            <a:ext cx="4388253" cy="523220"/>
          </a:xfrm>
          <a:prstGeom prst="rect">
            <a:avLst/>
          </a:prstGeom>
          <a:noFill/>
        </p:spPr>
        <p:txBody>
          <a:bodyPr wrap="none" rtlCol="0">
            <a:spAutoFit/>
          </a:bodyPr>
          <a:lstStyle/>
          <a:p>
            <a:r>
              <a:rPr lang="fr-FR" sz="2800" b="1" dirty="0">
                <a:solidFill>
                  <a:srgbClr val="002060"/>
                </a:solidFill>
              </a:rPr>
              <a:t>Exacerbations, IV </a:t>
            </a:r>
            <a:r>
              <a:rPr lang="fr-FR" sz="2800" b="1" dirty="0" err="1">
                <a:solidFill>
                  <a:srgbClr val="002060"/>
                </a:solidFill>
              </a:rPr>
              <a:t>antibiotics</a:t>
            </a:r>
            <a:endParaRPr lang="fr-FR" sz="2800" b="1" dirty="0">
              <a:solidFill>
                <a:srgbClr val="002060"/>
              </a:solidFill>
            </a:endParaRPr>
          </a:p>
        </p:txBody>
      </p:sp>
      <p:sp>
        <p:nvSpPr>
          <p:cNvPr id="23" name="ZoneTexte 22">
            <a:extLst>
              <a:ext uri="{FF2B5EF4-FFF2-40B4-BE49-F238E27FC236}">
                <a16:creationId xmlns:a16="http://schemas.microsoft.com/office/drawing/2014/main" id="{EE47D6CB-E797-4BAF-8316-63EEFA1C4AB2}"/>
              </a:ext>
            </a:extLst>
          </p:cNvPr>
          <p:cNvSpPr txBox="1"/>
          <p:nvPr/>
        </p:nvSpPr>
        <p:spPr>
          <a:xfrm flipH="1">
            <a:off x="8751404" y="6007225"/>
            <a:ext cx="511866" cy="369332"/>
          </a:xfrm>
          <a:prstGeom prst="rect">
            <a:avLst/>
          </a:prstGeom>
          <a:noFill/>
        </p:spPr>
        <p:txBody>
          <a:bodyPr wrap="square" rtlCol="0">
            <a:spAutoFit/>
          </a:bodyPr>
          <a:lstStyle/>
          <a:p>
            <a:r>
              <a:rPr lang="fr-FR" b="1" dirty="0">
                <a:solidFill>
                  <a:srgbClr val="002060"/>
                </a:solidFill>
              </a:rPr>
              <a:t>NS</a:t>
            </a:r>
          </a:p>
        </p:txBody>
      </p:sp>
      <p:sp>
        <p:nvSpPr>
          <p:cNvPr id="24" name="ZoneTexte 23">
            <a:extLst>
              <a:ext uri="{FF2B5EF4-FFF2-40B4-BE49-F238E27FC236}">
                <a16:creationId xmlns:a16="http://schemas.microsoft.com/office/drawing/2014/main" id="{40A7F7A9-BD40-4A98-B4DB-281BCBF8B909}"/>
              </a:ext>
            </a:extLst>
          </p:cNvPr>
          <p:cNvSpPr txBox="1"/>
          <p:nvPr/>
        </p:nvSpPr>
        <p:spPr>
          <a:xfrm flipH="1">
            <a:off x="5695378" y="6007225"/>
            <a:ext cx="511866" cy="369332"/>
          </a:xfrm>
          <a:prstGeom prst="rect">
            <a:avLst/>
          </a:prstGeom>
          <a:noFill/>
        </p:spPr>
        <p:txBody>
          <a:bodyPr wrap="square" rtlCol="0">
            <a:spAutoFit/>
          </a:bodyPr>
          <a:lstStyle/>
          <a:p>
            <a:r>
              <a:rPr lang="fr-FR" b="1" dirty="0">
                <a:solidFill>
                  <a:srgbClr val="002060"/>
                </a:solidFill>
              </a:rPr>
              <a:t>NS</a:t>
            </a:r>
          </a:p>
        </p:txBody>
      </p:sp>
      <p:sp>
        <p:nvSpPr>
          <p:cNvPr id="26" name="ZoneTexte 25">
            <a:extLst>
              <a:ext uri="{FF2B5EF4-FFF2-40B4-BE49-F238E27FC236}">
                <a16:creationId xmlns:a16="http://schemas.microsoft.com/office/drawing/2014/main" id="{25E8D952-899E-48B6-A0F1-E86F6B0C507E}"/>
              </a:ext>
            </a:extLst>
          </p:cNvPr>
          <p:cNvSpPr txBox="1"/>
          <p:nvPr/>
        </p:nvSpPr>
        <p:spPr>
          <a:xfrm>
            <a:off x="2286000" y="6035010"/>
            <a:ext cx="1595309" cy="369332"/>
          </a:xfrm>
          <a:prstGeom prst="rect">
            <a:avLst/>
          </a:prstGeom>
          <a:noFill/>
        </p:spPr>
        <p:txBody>
          <a:bodyPr wrap="none" rtlCol="0">
            <a:spAutoFit/>
          </a:bodyPr>
          <a:lstStyle/>
          <a:p>
            <a:r>
              <a:rPr lang="fr-FR" b="1" dirty="0">
                <a:solidFill>
                  <a:srgbClr val="002060"/>
                </a:solidFill>
              </a:rPr>
              <a:t>-35% ; </a:t>
            </a:r>
            <a:r>
              <a:rPr lang="fr-FR" b="1" i="1" dirty="0">
                <a:solidFill>
                  <a:srgbClr val="002060"/>
                </a:solidFill>
              </a:rPr>
              <a:t>P</a:t>
            </a:r>
            <a:r>
              <a:rPr lang="fr-FR" b="1" dirty="0">
                <a:solidFill>
                  <a:srgbClr val="002060"/>
                </a:solidFill>
              </a:rPr>
              <a:t>&lt;0.001</a:t>
            </a:r>
          </a:p>
        </p:txBody>
      </p:sp>
      <p:pic>
        <p:nvPicPr>
          <p:cNvPr id="3" name="Audio 2">
            <a:hlinkClick r:id="" action="ppaction://media"/>
            <a:extLst>
              <a:ext uri="{FF2B5EF4-FFF2-40B4-BE49-F238E27FC236}">
                <a16:creationId xmlns:a16="http://schemas.microsoft.com/office/drawing/2014/main" id="{400E6A05-F825-4201-930F-48ED6F3064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00684998"/>
      </p:ext>
    </p:extLst>
  </p:cSld>
  <p:clrMapOvr>
    <a:masterClrMapping/>
  </p:clrMapOvr>
  <mc:AlternateContent xmlns:mc="http://schemas.openxmlformats.org/markup-compatibility/2006">
    <mc:Choice xmlns:p14="http://schemas.microsoft.com/office/powerpoint/2010/main" Requires="p14">
      <p:transition spd="slow" p14:dur="2000" advTm="19654"/>
    </mc:Choice>
    <mc:Fallback>
      <p:transition spd="slow" advTm="19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DA882C6-5E6F-4ED6-8A5F-FDDC2936B8EA}"/>
              </a:ext>
            </a:extLst>
          </p:cNvPr>
          <p:cNvGrpSpPr>
            <a:grpSpLocks noChangeAspect="1"/>
          </p:cNvGrpSpPr>
          <p:nvPr/>
        </p:nvGrpSpPr>
        <p:grpSpPr bwMode="auto">
          <a:xfrm>
            <a:off x="363606" y="259936"/>
            <a:ext cx="6030956" cy="1598682"/>
            <a:chOff x="2580" y="1826"/>
            <a:chExt cx="2520" cy="668"/>
          </a:xfrm>
        </p:grpSpPr>
        <p:sp>
          <p:nvSpPr>
            <p:cNvPr id="5" name="AutoShape 3">
              <a:extLst>
                <a:ext uri="{FF2B5EF4-FFF2-40B4-BE49-F238E27FC236}">
                  <a16:creationId xmlns:a16="http://schemas.microsoft.com/office/drawing/2014/main" id="{846A42C6-FC06-4D88-8A50-23CF28BEF56B}"/>
                </a:ext>
              </a:extLst>
            </p:cNvPr>
            <p:cNvSpPr>
              <a:spLocks noChangeAspect="1" noChangeArrowheads="1" noTextEdit="1"/>
            </p:cNvSpPr>
            <p:nvPr/>
          </p:nvSpPr>
          <p:spPr bwMode="auto">
            <a:xfrm>
              <a:off x="2580" y="1826"/>
              <a:ext cx="2520"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7173" name="Picture 5">
              <a:extLst>
                <a:ext uri="{FF2B5EF4-FFF2-40B4-BE49-F238E27FC236}">
                  <a16:creationId xmlns:a16="http://schemas.microsoft.com/office/drawing/2014/main" id="{EF381B28-81EA-459C-A3B4-9668F19F8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 y="1826"/>
              <a:ext cx="2522"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Image 6">
            <a:extLst>
              <a:ext uri="{FF2B5EF4-FFF2-40B4-BE49-F238E27FC236}">
                <a16:creationId xmlns:a16="http://schemas.microsoft.com/office/drawing/2014/main" id="{E08B09D3-B44C-4B9D-94A1-1684A7442E96}"/>
              </a:ext>
            </a:extLst>
          </p:cNvPr>
          <p:cNvPicPr>
            <a:picLocks noChangeAspect="1"/>
          </p:cNvPicPr>
          <p:nvPr/>
        </p:nvPicPr>
        <p:blipFill>
          <a:blip r:embed="rId5"/>
          <a:stretch>
            <a:fillRect/>
          </a:stretch>
        </p:blipFill>
        <p:spPr>
          <a:xfrm>
            <a:off x="6500470" y="775252"/>
            <a:ext cx="5619275" cy="953052"/>
          </a:xfrm>
          <a:prstGeom prst="rect">
            <a:avLst/>
          </a:prstGeom>
        </p:spPr>
      </p:pic>
      <p:pic>
        <p:nvPicPr>
          <p:cNvPr id="9" name="Image 8">
            <a:extLst>
              <a:ext uri="{FF2B5EF4-FFF2-40B4-BE49-F238E27FC236}">
                <a16:creationId xmlns:a16="http://schemas.microsoft.com/office/drawing/2014/main" id="{136FA419-EF30-4FBA-AC95-D0C22BF17A8B}"/>
              </a:ext>
            </a:extLst>
          </p:cNvPr>
          <p:cNvPicPr>
            <a:picLocks noChangeAspect="1"/>
          </p:cNvPicPr>
          <p:nvPr/>
        </p:nvPicPr>
        <p:blipFill>
          <a:blip r:embed="rId6"/>
          <a:stretch>
            <a:fillRect/>
          </a:stretch>
        </p:blipFill>
        <p:spPr>
          <a:xfrm>
            <a:off x="6589643" y="349689"/>
            <a:ext cx="5357191" cy="305476"/>
          </a:xfrm>
          <a:prstGeom prst="rect">
            <a:avLst/>
          </a:prstGeom>
        </p:spPr>
      </p:pic>
      <p:grpSp>
        <p:nvGrpSpPr>
          <p:cNvPr id="12" name="Group 8">
            <a:extLst>
              <a:ext uri="{FF2B5EF4-FFF2-40B4-BE49-F238E27FC236}">
                <a16:creationId xmlns:a16="http://schemas.microsoft.com/office/drawing/2014/main" id="{EAC6FCEC-5387-4073-842E-3C58C976B274}"/>
              </a:ext>
            </a:extLst>
          </p:cNvPr>
          <p:cNvGrpSpPr>
            <a:grpSpLocks noChangeAspect="1"/>
          </p:cNvGrpSpPr>
          <p:nvPr/>
        </p:nvGrpSpPr>
        <p:grpSpPr bwMode="auto">
          <a:xfrm>
            <a:off x="0" y="2505283"/>
            <a:ext cx="5868492" cy="3169961"/>
            <a:chOff x="2757" y="1575"/>
            <a:chExt cx="2166" cy="1170"/>
          </a:xfrm>
        </p:grpSpPr>
        <p:sp>
          <p:nvSpPr>
            <p:cNvPr id="13" name="AutoShape 7">
              <a:extLst>
                <a:ext uri="{FF2B5EF4-FFF2-40B4-BE49-F238E27FC236}">
                  <a16:creationId xmlns:a16="http://schemas.microsoft.com/office/drawing/2014/main" id="{D10A4EC6-4FC0-4AE4-BCC0-48E0C268C684}"/>
                </a:ext>
              </a:extLst>
            </p:cNvPr>
            <p:cNvSpPr>
              <a:spLocks noChangeAspect="1" noChangeArrowheads="1" noTextEdit="1"/>
            </p:cNvSpPr>
            <p:nvPr/>
          </p:nvSpPr>
          <p:spPr bwMode="auto">
            <a:xfrm>
              <a:off x="2757" y="1575"/>
              <a:ext cx="2166" cy="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7177" name="Picture 9">
              <a:extLst>
                <a:ext uri="{FF2B5EF4-FFF2-40B4-BE49-F238E27FC236}">
                  <a16:creationId xmlns:a16="http://schemas.microsoft.com/office/drawing/2014/main" id="{7FA7DB78-5323-449D-8075-312F49736C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7" y="1575"/>
              <a:ext cx="2168" cy="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e 7">
            <a:extLst>
              <a:ext uri="{FF2B5EF4-FFF2-40B4-BE49-F238E27FC236}">
                <a16:creationId xmlns:a16="http://schemas.microsoft.com/office/drawing/2014/main" id="{2156CFB5-8270-492A-B009-497D6E03B899}"/>
              </a:ext>
            </a:extLst>
          </p:cNvPr>
          <p:cNvGrpSpPr/>
          <p:nvPr/>
        </p:nvGrpSpPr>
        <p:grpSpPr>
          <a:xfrm>
            <a:off x="6568551" y="2262325"/>
            <a:ext cx="5483111" cy="4195586"/>
            <a:chOff x="6568551" y="2262325"/>
            <a:chExt cx="5483111" cy="4195586"/>
          </a:xfrm>
        </p:grpSpPr>
        <p:grpSp>
          <p:nvGrpSpPr>
            <p:cNvPr id="16" name="Group 12">
              <a:extLst>
                <a:ext uri="{FF2B5EF4-FFF2-40B4-BE49-F238E27FC236}">
                  <a16:creationId xmlns:a16="http://schemas.microsoft.com/office/drawing/2014/main" id="{ED72AFAB-221E-4EA0-B79D-3116A895BDF6}"/>
                </a:ext>
              </a:extLst>
            </p:cNvPr>
            <p:cNvGrpSpPr>
              <a:grpSpLocks noChangeAspect="1"/>
            </p:cNvGrpSpPr>
            <p:nvPr/>
          </p:nvGrpSpPr>
          <p:grpSpPr bwMode="auto">
            <a:xfrm>
              <a:off x="6568551" y="2262325"/>
              <a:ext cx="5483111" cy="4195586"/>
              <a:chOff x="4555" y="1591"/>
              <a:chExt cx="2832" cy="2167"/>
            </a:xfrm>
          </p:grpSpPr>
          <p:sp>
            <p:nvSpPr>
              <p:cNvPr id="17" name="AutoShape 11">
                <a:extLst>
                  <a:ext uri="{FF2B5EF4-FFF2-40B4-BE49-F238E27FC236}">
                    <a16:creationId xmlns:a16="http://schemas.microsoft.com/office/drawing/2014/main" id="{57EA7C8C-FB28-45D9-8216-0EA2BB2472B0}"/>
                  </a:ext>
                </a:extLst>
              </p:cNvPr>
              <p:cNvSpPr>
                <a:spLocks noChangeAspect="1" noChangeArrowheads="1" noTextEdit="1"/>
              </p:cNvSpPr>
              <p:nvPr/>
            </p:nvSpPr>
            <p:spPr bwMode="auto">
              <a:xfrm>
                <a:off x="4555" y="1591"/>
                <a:ext cx="2832" cy="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7181" name="Picture 13">
                <a:extLst>
                  <a:ext uri="{FF2B5EF4-FFF2-40B4-BE49-F238E27FC236}">
                    <a16:creationId xmlns:a16="http://schemas.microsoft.com/office/drawing/2014/main" id="{D47C09E0-3985-4F44-B458-6CC6F1E2E3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5" y="1591"/>
                <a:ext cx="2834" cy="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ZoneTexte 13">
              <a:extLst>
                <a:ext uri="{FF2B5EF4-FFF2-40B4-BE49-F238E27FC236}">
                  <a16:creationId xmlns:a16="http://schemas.microsoft.com/office/drawing/2014/main" id="{E12B73A7-711B-4DA2-9D9A-13BA5BCC3B67}"/>
                </a:ext>
              </a:extLst>
            </p:cNvPr>
            <p:cNvSpPr txBox="1"/>
            <p:nvPr/>
          </p:nvSpPr>
          <p:spPr>
            <a:xfrm>
              <a:off x="7081837" y="4206229"/>
              <a:ext cx="1471613" cy="307777"/>
            </a:xfrm>
            <a:prstGeom prst="rect">
              <a:avLst/>
            </a:prstGeom>
            <a:noFill/>
          </p:spPr>
          <p:txBody>
            <a:bodyPr wrap="square">
              <a:spAutoFit/>
            </a:bodyPr>
            <a:lstStyle/>
            <a:p>
              <a:r>
                <a:rPr lang="fr-FR" sz="1400" b="1" i="0" u="none" strike="noStrike" baseline="0" dirty="0">
                  <a:solidFill>
                    <a:srgbClr val="002060"/>
                  </a:solidFill>
                </a:rPr>
                <a:t>+ 2.9%, </a:t>
              </a:r>
              <a:r>
                <a:rPr lang="fr-FR" sz="1400" b="1" i="1" u="none" strike="noStrike" baseline="0" dirty="0">
                  <a:solidFill>
                    <a:srgbClr val="002060"/>
                  </a:solidFill>
                </a:rPr>
                <a:t>P </a:t>
              </a:r>
              <a:r>
                <a:rPr lang="fr-FR" sz="1400" b="1" i="0" u="none" strike="noStrike" baseline="0" dirty="0">
                  <a:solidFill>
                    <a:srgbClr val="002060"/>
                  </a:solidFill>
                </a:rPr>
                <a:t>&lt; 0.001 </a:t>
              </a:r>
              <a:endParaRPr lang="fr-FR" sz="4000" b="1" dirty="0">
                <a:solidFill>
                  <a:srgbClr val="002060"/>
                </a:solidFill>
              </a:endParaRPr>
            </a:p>
          </p:txBody>
        </p:sp>
        <p:sp>
          <p:nvSpPr>
            <p:cNvPr id="18" name="ZoneTexte 17">
              <a:extLst>
                <a:ext uri="{FF2B5EF4-FFF2-40B4-BE49-F238E27FC236}">
                  <a16:creationId xmlns:a16="http://schemas.microsoft.com/office/drawing/2014/main" id="{4ED12B25-8D67-4658-A74F-489FB1CFC8A0}"/>
                </a:ext>
              </a:extLst>
            </p:cNvPr>
            <p:cNvSpPr txBox="1"/>
            <p:nvPr/>
          </p:nvSpPr>
          <p:spPr>
            <a:xfrm>
              <a:off x="7081837" y="2926500"/>
              <a:ext cx="1414463" cy="307777"/>
            </a:xfrm>
            <a:prstGeom prst="rect">
              <a:avLst/>
            </a:prstGeom>
            <a:noFill/>
          </p:spPr>
          <p:txBody>
            <a:bodyPr wrap="square">
              <a:spAutoFit/>
            </a:bodyPr>
            <a:lstStyle/>
            <a:p>
              <a:r>
                <a:rPr lang="fr-FR" sz="1400" b="1" i="0" u="none" strike="noStrike" baseline="0" dirty="0">
                  <a:solidFill>
                    <a:srgbClr val="002060"/>
                  </a:solidFill>
                </a:rPr>
                <a:t>+ 0.5%, </a:t>
              </a:r>
              <a:r>
                <a:rPr lang="fr-FR" sz="1400" b="1" i="1" u="none" strike="noStrike" baseline="0" dirty="0">
                  <a:solidFill>
                    <a:srgbClr val="002060"/>
                  </a:solidFill>
                </a:rPr>
                <a:t>P </a:t>
              </a:r>
              <a:r>
                <a:rPr lang="fr-FR" sz="1400" b="1" i="0" u="none" strike="noStrike" baseline="0" dirty="0">
                  <a:solidFill>
                    <a:srgbClr val="002060"/>
                  </a:solidFill>
                </a:rPr>
                <a:t>= 0.03 </a:t>
              </a:r>
              <a:endParaRPr lang="fr-FR" sz="1400" b="1" dirty="0">
                <a:solidFill>
                  <a:srgbClr val="002060"/>
                </a:solidFill>
              </a:endParaRPr>
            </a:p>
          </p:txBody>
        </p:sp>
        <p:sp>
          <p:nvSpPr>
            <p:cNvPr id="19" name="ZoneTexte 18">
              <a:extLst>
                <a:ext uri="{FF2B5EF4-FFF2-40B4-BE49-F238E27FC236}">
                  <a16:creationId xmlns:a16="http://schemas.microsoft.com/office/drawing/2014/main" id="{6ED97C09-4604-4B8A-8252-7610B906948D}"/>
                </a:ext>
              </a:extLst>
            </p:cNvPr>
            <p:cNvSpPr txBox="1"/>
            <p:nvPr/>
          </p:nvSpPr>
          <p:spPr>
            <a:xfrm>
              <a:off x="7191369" y="5367467"/>
              <a:ext cx="1343025" cy="307777"/>
            </a:xfrm>
            <a:prstGeom prst="rect">
              <a:avLst/>
            </a:prstGeom>
            <a:noFill/>
          </p:spPr>
          <p:txBody>
            <a:bodyPr wrap="square">
              <a:spAutoFit/>
            </a:bodyPr>
            <a:lstStyle/>
            <a:p>
              <a:r>
                <a:rPr lang="fr-FR" sz="1400" b="1" u="none" strike="noStrike" baseline="0" dirty="0">
                  <a:solidFill>
                    <a:srgbClr val="002060"/>
                  </a:solidFill>
                </a:rPr>
                <a:t>+1.7% </a:t>
              </a:r>
              <a:r>
                <a:rPr lang="fr-FR" sz="1400" b="1" i="1" u="none" strike="noStrike" baseline="0" dirty="0">
                  <a:solidFill>
                    <a:srgbClr val="002060"/>
                  </a:solidFill>
                </a:rPr>
                <a:t>, P </a:t>
              </a:r>
              <a:r>
                <a:rPr lang="fr-FR" sz="1400" b="1" i="0" u="none" strike="noStrike" baseline="0" dirty="0">
                  <a:solidFill>
                    <a:srgbClr val="002060"/>
                  </a:solidFill>
                </a:rPr>
                <a:t>= 0.46 </a:t>
              </a:r>
              <a:endParaRPr lang="fr-FR" sz="1400" b="1" dirty="0">
                <a:solidFill>
                  <a:srgbClr val="002060"/>
                </a:solidFill>
              </a:endParaRPr>
            </a:p>
          </p:txBody>
        </p:sp>
      </p:grpSp>
      <p:pic>
        <p:nvPicPr>
          <p:cNvPr id="11" name="Audio 10">
            <a:hlinkClick r:id="" action="ppaction://media"/>
            <a:extLst>
              <a:ext uri="{FF2B5EF4-FFF2-40B4-BE49-F238E27FC236}">
                <a16:creationId xmlns:a16="http://schemas.microsoft.com/office/drawing/2014/main" id="{5F7DA382-E835-4ED8-968A-8D13CE97C5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559409195"/>
      </p:ext>
    </p:extLst>
  </p:cSld>
  <p:clrMapOvr>
    <a:masterClrMapping/>
  </p:clrMapOvr>
  <mc:AlternateContent xmlns:mc="http://schemas.openxmlformats.org/markup-compatibility/2006">
    <mc:Choice xmlns:p14="http://schemas.microsoft.com/office/powerpoint/2010/main" Requires="p14">
      <p:transition spd="slow" p14:dur="2000" advTm="126953"/>
    </mc:Choice>
    <mc:Fallback>
      <p:transition spd="slow" advTm="126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EDA882C6-5E6F-4ED6-8A5F-FDDC2936B8EA}"/>
              </a:ext>
            </a:extLst>
          </p:cNvPr>
          <p:cNvGrpSpPr>
            <a:grpSpLocks noChangeAspect="1"/>
          </p:cNvGrpSpPr>
          <p:nvPr/>
        </p:nvGrpSpPr>
        <p:grpSpPr bwMode="auto">
          <a:xfrm>
            <a:off x="363606" y="259936"/>
            <a:ext cx="6030956" cy="1598682"/>
            <a:chOff x="2580" y="1826"/>
            <a:chExt cx="2520" cy="668"/>
          </a:xfrm>
        </p:grpSpPr>
        <p:sp>
          <p:nvSpPr>
            <p:cNvPr id="5" name="AutoShape 3">
              <a:extLst>
                <a:ext uri="{FF2B5EF4-FFF2-40B4-BE49-F238E27FC236}">
                  <a16:creationId xmlns:a16="http://schemas.microsoft.com/office/drawing/2014/main" id="{846A42C6-FC06-4D88-8A50-23CF28BEF56B}"/>
                </a:ext>
              </a:extLst>
            </p:cNvPr>
            <p:cNvSpPr>
              <a:spLocks noChangeAspect="1" noChangeArrowheads="1" noTextEdit="1"/>
            </p:cNvSpPr>
            <p:nvPr/>
          </p:nvSpPr>
          <p:spPr bwMode="auto">
            <a:xfrm>
              <a:off x="2580" y="1826"/>
              <a:ext cx="2520" cy="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7173" name="Picture 5">
              <a:extLst>
                <a:ext uri="{FF2B5EF4-FFF2-40B4-BE49-F238E27FC236}">
                  <a16:creationId xmlns:a16="http://schemas.microsoft.com/office/drawing/2014/main" id="{EF381B28-81EA-459C-A3B4-9668F19F84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0" y="1826"/>
              <a:ext cx="2522" cy="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Image 6">
            <a:extLst>
              <a:ext uri="{FF2B5EF4-FFF2-40B4-BE49-F238E27FC236}">
                <a16:creationId xmlns:a16="http://schemas.microsoft.com/office/drawing/2014/main" id="{E08B09D3-B44C-4B9D-94A1-1684A7442E96}"/>
              </a:ext>
            </a:extLst>
          </p:cNvPr>
          <p:cNvPicPr>
            <a:picLocks noChangeAspect="1"/>
          </p:cNvPicPr>
          <p:nvPr/>
        </p:nvPicPr>
        <p:blipFill>
          <a:blip r:embed="rId5"/>
          <a:stretch>
            <a:fillRect/>
          </a:stretch>
        </p:blipFill>
        <p:spPr>
          <a:xfrm>
            <a:off x="6500470" y="775252"/>
            <a:ext cx="5619275" cy="953052"/>
          </a:xfrm>
          <a:prstGeom prst="rect">
            <a:avLst/>
          </a:prstGeom>
        </p:spPr>
      </p:pic>
      <p:pic>
        <p:nvPicPr>
          <p:cNvPr id="9" name="Image 8">
            <a:extLst>
              <a:ext uri="{FF2B5EF4-FFF2-40B4-BE49-F238E27FC236}">
                <a16:creationId xmlns:a16="http://schemas.microsoft.com/office/drawing/2014/main" id="{136FA419-EF30-4FBA-AC95-D0C22BF17A8B}"/>
              </a:ext>
            </a:extLst>
          </p:cNvPr>
          <p:cNvPicPr>
            <a:picLocks noChangeAspect="1"/>
          </p:cNvPicPr>
          <p:nvPr/>
        </p:nvPicPr>
        <p:blipFill>
          <a:blip r:embed="rId6"/>
          <a:stretch>
            <a:fillRect/>
          </a:stretch>
        </p:blipFill>
        <p:spPr>
          <a:xfrm>
            <a:off x="6589643" y="349689"/>
            <a:ext cx="5357191" cy="305476"/>
          </a:xfrm>
          <a:prstGeom prst="rect">
            <a:avLst/>
          </a:prstGeom>
        </p:spPr>
      </p:pic>
      <p:grpSp>
        <p:nvGrpSpPr>
          <p:cNvPr id="6" name="Group 4">
            <a:extLst>
              <a:ext uri="{FF2B5EF4-FFF2-40B4-BE49-F238E27FC236}">
                <a16:creationId xmlns:a16="http://schemas.microsoft.com/office/drawing/2014/main" id="{965CAD16-D094-4E9D-A5D4-B628A187DAC1}"/>
              </a:ext>
            </a:extLst>
          </p:cNvPr>
          <p:cNvGrpSpPr>
            <a:grpSpLocks noChangeAspect="1"/>
          </p:cNvGrpSpPr>
          <p:nvPr/>
        </p:nvGrpSpPr>
        <p:grpSpPr bwMode="auto">
          <a:xfrm>
            <a:off x="101118" y="2396711"/>
            <a:ext cx="5129212" cy="3535363"/>
            <a:chOff x="297" y="1754"/>
            <a:chExt cx="3231" cy="2227"/>
          </a:xfrm>
        </p:grpSpPr>
        <p:sp>
          <p:nvSpPr>
            <p:cNvPr id="8" name="AutoShape 3">
              <a:extLst>
                <a:ext uri="{FF2B5EF4-FFF2-40B4-BE49-F238E27FC236}">
                  <a16:creationId xmlns:a16="http://schemas.microsoft.com/office/drawing/2014/main" id="{9D24E376-3CB3-44E7-9358-F8A811550EF0}"/>
                </a:ext>
              </a:extLst>
            </p:cNvPr>
            <p:cNvSpPr>
              <a:spLocks noChangeAspect="1" noChangeArrowheads="1" noTextEdit="1"/>
            </p:cNvSpPr>
            <p:nvPr/>
          </p:nvSpPr>
          <p:spPr bwMode="auto">
            <a:xfrm>
              <a:off x="297" y="1754"/>
              <a:ext cx="3231" cy="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8197" name="Picture 5">
              <a:extLst>
                <a:ext uri="{FF2B5EF4-FFF2-40B4-BE49-F238E27FC236}">
                  <a16:creationId xmlns:a16="http://schemas.microsoft.com/office/drawing/2014/main" id="{D1377207-555C-49B5-B9A1-CBC52E0855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297" y="1754"/>
              <a:ext cx="3233" cy="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8">
            <a:extLst>
              <a:ext uri="{FF2B5EF4-FFF2-40B4-BE49-F238E27FC236}">
                <a16:creationId xmlns:a16="http://schemas.microsoft.com/office/drawing/2014/main" id="{B1C1817A-1BC0-42CB-A2D0-366CCCD3E9C3}"/>
              </a:ext>
            </a:extLst>
          </p:cNvPr>
          <p:cNvGrpSpPr>
            <a:grpSpLocks noChangeAspect="1"/>
          </p:cNvGrpSpPr>
          <p:nvPr/>
        </p:nvGrpSpPr>
        <p:grpSpPr bwMode="auto">
          <a:xfrm>
            <a:off x="5508418" y="2810841"/>
            <a:ext cx="7002462" cy="3230563"/>
            <a:chOff x="3401" y="1708"/>
            <a:chExt cx="4411" cy="2035"/>
          </a:xfrm>
        </p:grpSpPr>
        <p:sp>
          <p:nvSpPr>
            <p:cNvPr id="15" name="AutoShape 7">
              <a:extLst>
                <a:ext uri="{FF2B5EF4-FFF2-40B4-BE49-F238E27FC236}">
                  <a16:creationId xmlns:a16="http://schemas.microsoft.com/office/drawing/2014/main" id="{8B7DD427-B7FB-4E3E-89F8-C864F0189951}"/>
                </a:ext>
              </a:extLst>
            </p:cNvPr>
            <p:cNvSpPr>
              <a:spLocks noChangeAspect="1" noChangeArrowheads="1" noTextEdit="1"/>
            </p:cNvSpPr>
            <p:nvPr/>
          </p:nvSpPr>
          <p:spPr bwMode="auto">
            <a:xfrm>
              <a:off x="3401" y="1708"/>
              <a:ext cx="4411" cy="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8201" name="Picture 9">
              <a:extLst>
                <a:ext uri="{FF2B5EF4-FFF2-40B4-BE49-F238E27FC236}">
                  <a16:creationId xmlns:a16="http://schemas.microsoft.com/office/drawing/2014/main" id="{FBD0057D-76D5-46C7-B2F7-682C9EC145F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3401" y="1708"/>
              <a:ext cx="4414" cy="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ZoneTexte 1">
            <a:extLst>
              <a:ext uri="{FF2B5EF4-FFF2-40B4-BE49-F238E27FC236}">
                <a16:creationId xmlns:a16="http://schemas.microsoft.com/office/drawing/2014/main" id="{92E98E26-6FA3-42F6-B53D-CBD0F86A2706}"/>
              </a:ext>
            </a:extLst>
          </p:cNvPr>
          <p:cNvSpPr txBox="1"/>
          <p:nvPr/>
        </p:nvSpPr>
        <p:spPr>
          <a:xfrm>
            <a:off x="8025886" y="2088481"/>
            <a:ext cx="1967526" cy="461665"/>
          </a:xfrm>
          <a:prstGeom prst="rect">
            <a:avLst/>
          </a:prstGeom>
          <a:noFill/>
        </p:spPr>
        <p:txBody>
          <a:bodyPr wrap="none" rtlCol="0">
            <a:spAutoFit/>
          </a:bodyPr>
          <a:lstStyle/>
          <a:p>
            <a:r>
              <a:rPr lang="fr-FR" sz="2400" b="1" dirty="0">
                <a:solidFill>
                  <a:srgbClr val="002060"/>
                </a:solidFill>
              </a:rPr>
              <a:t>Exacerbations</a:t>
            </a:r>
          </a:p>
        </p:txBody>
      </p:sp>
      <p:sp>
        <p:nvSpPr>
          <p:cNvPr id="3" name="ZoneTexte 2">
            <a:extLst>
              <a:ext uri="{FF2B5EF4-FFF2-40B4-BE49-F238E27FC236}">
                <a16:creationId xmlns:a16="http://schemas.microsoft.com/office/drawing/2014/main" id="{8229CB03-E782-466E-9DEB-8D2A6F621B36}"/>
              </a:ext>
            </a:extLst>
          </p:cNvPr>
          <p:cNvSpPr txBox="1"/>
          <p:nvPr/>
        </p:nvSpPr>
        <p:spPr>
          <a:xfrm>
            <a:off x="1847850" y="2088481"/>
            <a:ext cx="1987211" cy="400110"/>
          </a:xfrm>
          <a:prstGeom prst="rect">
            <a:avLst/>
          </a:prstGeom>
          <a:noFill/>
        </p:spPr>
        <p:txBody>
          <a:bodyPr wrap="none" rtlCol="0">
            <a:spAutoFit/>
          </a:bodyPr>
          <a:lstStyle/>
          <a:p>
            <a:r>
              <a:rPr lang="fr-FR" sz="2000" b="1" dirty="0">
                <a:solidFill>
                  <a:srgbClr val="002060"/>
                </a:solidFill>
              </a:rPr>
              <a:t>Body Mass Index</a:t>
            </a:r>
          </a:p>
        </p:txBody>
      </p:sp>
      <p:pic>
        <p:nvPicPr>
          <p:cNvPr id="11" name="Audio 10">
            <a:hlinkClick r:id="" action="ppaction://media"/>
            <a:extLst>
              <a:ext uri="{FF2B5EF4-FFF2-40B4-BE49-F238E27FC236}">
                <a16:creationId xmlns:a16="http://schemas.microsoft.com/office/drawing/2014/main" id="{4F70FEBF-DFB2-40A3-A09C-85A2E2B3C5C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824216314"/>
      </p:ext>
    </p:extLst>
  </p:cSld>
  <p:clrMapOvr>
    <a:masterClrMapping/>
  </p:clrMapOvr>
  <mc:AlternateContent xmlns:mc="http://schemas.openxmlformats.org/markup-compatibility/2006">
    <mc:Choice xmlns:p14="http://schemas.microsoft.com/office/powerpoint/2010/main" Requires="p14">
      <p:transition spd="slow" p14:dur="2000" advTm="43268"/>
    </mc:Choice>
    <mc:Fallback>
      <p:transition spd="slow" advTm="4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6D602-9C9E-4B15-B7D3-414A8910EF5C}"/>
              </a:ext>
            </a:extLst>
          </p:cNvPr>
          <p:cNvSpPr>
            <a:spLocks noGrp="1"/>
          </p:cNvSpPr>
          <p:nvPr>
            <p:ph type="title"/>
          </p:nvPr>
        </p:nvSpPr>
        <p:spPr>
          <a:xfrm>
            <a:off x="1653363" y="365760"/>
            <a:ext cx="9367203" cy="1188720"/>
          </a:xfrm>
        </p:spPr>
        <p:txBody>
          <a:bodyPr>
            <a:normAutofit/>
          </a:bodyPr>
          <a:lstStyle/>
          <a:p>
            <a:r>
              <a:rPr lang="fr-FR" sz="3200" b="1" dirty="0" err="1">
                <a:solidFill>
                  <a:srgbClr val="002060"/>
                </a:solidFill>
                <a:latin typeface="+mn-lt"/>
              </a:rPr>
              <a:t>Orkambi</a:t>
            </a:r>
            <a:r>
              <a:rPr lang="fr-FR" sz="3200" b="1" dirty="0">
                <a:solidFill>
                  <a:srgbClr val="002060"/>
                </a:solidFill>
                <a:latin typeface="+mn-lt"/>
              </a:rPr>
              <a:t>: Etudes ancillaires en cours/programmées</a:t>
            </a: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3CDEAA8C-F66E-4849-B38E-CFD3CE3E1013}"/>
              </a:ext>
            </a:extLst>
          </p:cNvPr>
          <p:cNvSpPr>
            <a:spLocks noGrp="1"/>
          </p:cNvSpPr>
          <p:nvPr>
            <p:ph idx="1"/>
          </p:nvPr>
        </p:nvSpPr>
        <p:spPr>
          <a:xfrm>
            <a:off x="1018762" y="2176272"/>
            <a:ext cx="10704442" cy="4041648"/>
          </a:xfrm>
        </p:spPr>
        <p:txBody>
          <a:bodyPr anchor="t">
            <a:normAutofit/>
          </a:bodyPr>
          <a:lstStyle/>
          <a:p>
            <a:pPr>
              <a:lnSpc>
                <a:spcPct val="150000"/>
              </a:lnSpc>
            </a:pPr>
            <a:r>
              <a:rPr lang="fr-FR" sz="2400" dirty="0">
                <a:solidFill>
                  <a:srgbClr val="002060"/>
                </a:solidFill>
              </a:rPr>
              <a:t>Imagerie (Guillaume Chassagnon):</a:t>
            </a:r>
          </a:p>
          <a:p>
            <a:pPr lvl="1">
              <a:lnSpc>
                <a:spcPct val="150000"/>
              </a:lnSpc>
            </a:pPr>
            <a:r>
              <a:rPr lang="fr-FR" sz="2000" dirty="0">
                <a:solidFill>
                  <a:srgbClr val="002060"/>
                </a:solidFill>
              </a:rPr>
              <a:t>Comparaison TDM avant/après mise sous traitement</a:t>
            </a:r>
          </a:p>
          <a:p>
            <a:pPr lvl="1">
              <a:lnSpc>
                <a:spcPct val="150000"/>
              </a:lnSpc>
            </a:pPr>
            <a:r>
              <a:rPr lang="fr-FR" sz="2000" dirty="0">
                <a:solidFill>
                  <a:srgbClr val="002060"/>
                </a:solidFill>
              </a:rPr>
              <a:t>Recherche de facteurs prédictif d’efficacité en fonction du TDM initial</a:t>
            </a:r>
          </a:p>
          <a:p>
            <a:pPr>
              <a:lnSpc>
                <a:spcPct val="150000"/>
              </a:lnSpc>
            </a:pPr>
            <a:r>
              <a:rPr lang="fr-FR" sz="2400" dirty="0">
                <a:solidFill>
                  <a:srgbClr val="002060"/>
                </a:solidFill>
              </a:rPr>
              <a:t>Lung clearance index (Philippe Reix)</a:t>
            </a:r>
          </a:p>
          <a:p>
            <a:pPr>
              <a:lnSpc>
                <a:spcPct val="150000"/>
              </a:lnSpc>
            </a:pPr>
            <a:r>
              <a:rPr lang="fr-FR" sz="2400" dirty="0">
                <a:solidFill>
                  <a:srgbClr val="002060"/>
                </a:solidFill>
              </a:rPr>
              <a:t>Critères multidimensionnels d’efficacité (Pierre-Régis Burgel)</a:t>
            </a:r>
          </a:p>
          <a:p>
            <a:pPr>
              <a:lnSpc>
                <a:spcPct val="150000"/>
              </a:lnSpc>
            </a:pPr>
            <a:r>
              <a:rPr lang="fr-FR" sz="2400" dirty="0">
                <a:solidFill>
                  <a:srgbClr val="002060"/>
                </a:solidFill>
              </a:rPr>
              <a:t>Efficacité tolérance à 3 ans (Pierre-Régis Burgel)</a:t>
            </a:r>
          </a:p>
          <a:p>
            <a:pPr>
              <a:lnSpc>
                <a:spcPct val="150000"/>
              </a:lnSpc>
            </a:pPr>
            <a:endParaRPr lang="fr-FR" sz="2400" dirty="0">
              <a:solidFill>
                <a:srgbClr val="002060"/>
              </a:solidFill>
            </a:endParaRPr>
          </a:p>
        </p:txBody>
      </p:sp>
      <p:pic>
        <p:nvPicPr>
          <p:cNvPr id="5" name="Audio 4">
            <a:hlinkClick r:id="" action="ppaction://media"/>
            <a:extLst>
              <a:ext uri="{FF2B5EF4-FFF2-40B4-BE49-F238E27FC236}">
                <a16:creationId xmlns:a16="http://schemas.microsoft.com/office/drawing/2014/main" id="{6BA72136-32FA-4A58-AFA1-54F8295116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752856263"/>
      </p:ext>
    </p:extLst>
  </p:cSld>
  <p:clrMapOvr>
    <a:masterClrMapping/>
  </p:clrMapOvr>
  <mc:AlternateContent xmlns:mc="http://schemas.openxmlformats.org/markup-compatibility/2006">
    <mc:Choice xmlns:p14="http://schemas.microsoft.com/office/powerpoint/2010/main" Requires="p14">
      <p:transition spd="slow" p14:dur="2000" advTm="62053"/>
    </mc:Choice>
    <mc:Fallback>
      <p:transition spd="slow" advTm="62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6D602-9C9E-4B15-B7D3-414A8910EF5C}"/>
              </a:ext>
            </a:extLst>
          </p:cNvPr>
          <p:cNvSpPr>
            <a:spLocks noGrp="1"/>
          </p:cNvSpPr>
          <p:nvPr>
            <p:ph type="title"/>
          </p:nvPr>
        </p:nvSpPr>
        <p:spPr>
          <a:xfrm>
            <a:off x="1653363" y="365760"/>
            <a:ext cx="9367203" cy="1188720"/>
          </a:xfrm>
        </p:spPr>
        <p:txBody>
          <a:bodyPr>
            <a:normAutofit/>
          </a:bodyPr>
          <a:lstStyle/>
          <a:p>
            <a:r>
              <a:rPr lang="fr-FR" b="1" dirty="0">
                <a:solidFill>
                  <a:srgbClr val="002060"/>
                </a:solidFill>
                <a:latin typeface="+mn-lt"/>
              </a:rPr>
              <a:t>Conclusions: Programme </a:t>
            </a:r>
            <a:r>
              <a:rPr lang="fr-FR" b="1" dirty="0" err="1">
                <a:solidFill>
                  <a:srgbClr val="002060"/>
                </a:solidFill>
                <a:latin typeface="+mn-lt"/>
              </a:rPr>
              <a:t>Orkambi</a:t>
            </a:r>
            <a:endParaRPr lang="fr-FR" b="1" dirty="0">
              <a:solidFill>
                <a:srgbClr val="002060"/>
              </a:solidFill>
              <a:latin typeface="+mn-lt"/>
            </a:endParaRP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3CDEAA8C-F66E-4849-B38E-CFD3CE3E1013}"/>
              </a:ext>
            </a:extLst>
          </p:cNvPr>
          <p:cNvSpPr>
            <a:spLocks noGrp="1"/>
          </p:cNvSpPr>
          <p:nvPr>
            <p:ph idx="1"/>
          </p:nvPr>
        </p:nvSpPr>
        <p:spPr>
          <a:xfrm>
            <a:off x="1018762" y="2176272"/>
            <a:ext cx="10704442" cy="4041648"/>
          </a:xfrm>
        </p:spPr>
        <p:txBody>
          <a:bodyPr anchor="t">
            <a:normAutofit lnSpcReduction="10000"/>
          </a:bodyPr>
          <a:lstStyle/>
          <a:p>
            <a:pPr>
              <a:lnSpc>
                <a:spcPct val="150000"/>
              </a:lnSpc>
            </a:pPr>
            <a:r>
              <a:rPr lang="fr-FR" sz="2400" dirty="0">
                <a:solidFill>
                  <a:srgbClr val="002060"/>
                </a:solidFill>
              </a:rPr>
              <a:t>Etude observationnelle « vrai-vie » ayant inclus un grand nombre de patients</a:t>
            </a:r>
          </a:p>
          <a:p>
            <a:pPr>
              <a:lnSpc>
                <a:spcPct val="150000"/>
              </a:lnSpc>
            </a:pPr>
            <a:r>
              <a:rPr lang="fr-FR" sz="2400" dirty="0">
                <a:solidFill>
                  <a:srgbClr val="002060"/>
                </a:solidFill>
              </a:rPr>
              <a:t>Taux d’arrêt du traitement 3 à 4 fois plus élevés que dans les essais cliniques. </a:t>
            </a:r>
          </a:p>
          <a:p>
            <a:pPr>
              <a:lnSpc>
                <a:spcPct val="150000"/>
              </a:lnSpc>
            </a:pPr>
            <a:r>
              <a:rPr lang="fr-FR" sz="2400" dirty="0">
                <a:solidFill>
                  <a:srgbClr val="002060"/>
                </a:solidFill>
              </a:rPr>
              <a:t>Patients moins stables/plus sévères</a:t>
            </a:r>
          </a:p>
          <a:p>
            <a:pPr>
              <a:lnSpc>
                <a:spcPct val="110000"/>
              </a:lnSpc>
            </a:pPr>
            <a:r>
              <a:rPr lang="fr-FR" sz="2400" dirty="0">
                <a:solidFill>
                  <a:srgbClr val="002060"/>
                </a:solidFill>
              </a:rPr>
              <a:t>Confirmation de l’efficacité chez ceux qui peuvent continuer le </a:t>
            </a:r>
            <a:r>
              <a:rPr lang="fr-FR" sz="2400" dirty="0" err="1">
                <a:solidFill>
                  <a:srgbClr val="002060"/>
                </a:solidFill>
              </a:rPr>
              <a:t>traietment</a:t>
            </a:r>
            <a:r>
              <a:rPr lang="fr-FR" sz="2400" dirty="0">
                <a:solidFill>
                  <a:srgbClr val="002060"/>
                </a:solidFill>
              </a:rPr>
              <a:t> par </a:t>
            </a:r>
            <a:r>
              <a:rPr lang="fr-FR" sz="2400" dirty="0" err="1">
                <a:solidFill>
                  <a:srgbClr val="002060"/>
                </a:solidFill>
              </a:rPr>
              <a:t>lumacaftor-ivacaftor</a:t>
            </a:r>
            <a:r>
              <a:rPr lang="fr-FR" sz="2400" dirty="0">
                <a:solidFill>
                  <a:srgbClr val="002060"/>
                </a:solidFill>
              </a:rPr>
              <a:t> (VEMS, IMC, exacerbations)</a:t>
            </a:r>
          </a:p>
          <a:p>
            <a:pPr>
              <a:lnSpc>
                <a:spcPct val="150000"/>
              </a:lnSpc>
            </a:pPr>
            <a:r>
              <a:rPr lang="fr-FR" sz="2400" dirty="0">
                <a:solidFill>
                  <a:srgbClr val="002060"/>
                </a:solidFill>
              </a:rPr>
              <a:t>Données de sécurité d’emploi dans certaines sous-populations (cirrhoses++)</a:t>
            </a:r>
          </a:p>
          <a:p>
            <a:pPr>
              <a:lnSpc>
                <a:spcPct val="150000"/>
              </a:lnSpc>
            </a:pPr>
            <a:r>
              <a:rPr lang="fr-FR" sz="2400" dirty="0">
                <a:solidFill>
                  <a:srgbClr val="002060"/>
                </a:solidFill>
              </a:rPr>
              <a:t>Un complément utile aux données de phase 3.</a:t>
            </a:r>
          </a:p>
        </p:txBody>
      </p:sp>
      <p:pic>
        <p:nvPicPr>
          <p:cNvPr id="5" name="Audio 4">
            <a:hlinkClick r:id="" action="ppaction://media"/>
            <a:extLst>
              <a:ext uri="{FF2B5EF4-FFF2-40B4-BE49-F238E27FC236}">
                <a16:creationId xmlns:a16="http://schemas.microsoft.com/office/drawing/2014/main" id="{F20171E6-43EB-4012-A885-DF04986AA2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295705994"/>
      </p:ext>
    </p:extLst>
  </p:cSld>
  <p:clrMapOvr>
    <a:masterClrMapping/>
  </p:clrMapOvr>
  <mc:AlternateContent xmlns:mc="http://schemas.openxmlformats.org/markup-compatibility/2006">
    <mc:Choice xmlns:p14="http://schemas.microsoft.com/office/powerpoint/2010/main" Requires="p14">
      <p:transition spd="slow" p14:dur="2000" advTm="43200"/>
    </mc:Choice>
    <mc:Fallback>
      <p:transition spd="slow" advTm="4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6D602-9C9E-4B15-B7D3-414A8910EF5C}"/>
              </a:ext>
            </a:extLst>
          </p:cNvPr>
          <p:cNvSpPr>
            <a:spLocks noGrp="1"/>
          </p:cNvSpPr>
          <p:nvPr>
            <p:ph type="title"/>
          </p:nvPr>
        </p:nvSpPr>
        <p:spPr>
          <a:xfrm>
            <a:off x="1653363" y="365760"/>
            <a:ext cx="9367203" cy="1188720"/>
          </a:xfrm>
        </p:spPr>
        <p:txBody>
          <a:bodyPr>
            <a:normAutofit/>
          </a:bodyPr>
          <a:lstStyle/>
          <a:p>
            <a:pPr algn="ctr"/>
            <a:r>
              <a:rPr lang="fr-FR" b="1" dirty="0">
                <a:solidFill>
                  <a:srgbClr val="002060"/>
                </a:solidFill>
                <a:latin typeface="+mn-lt"/>
              </a:rPr>
              <a:t>Programme </a:t>
            </a:r>
            <a:r>
              <a:rPr lang="fr-FR" b="1" dirty="0" err="1">
                <a:solidFill>
                  <a:srgbClr val="002060"/>
                </a:solidFill>
                <a:latin typeface="+mn-lt"/>
              </a:rPr>
              <a:t>Kaftrio</a:t>
            </a:r>
            <a:r>
              <a:rPr lang="fr-FR" b="1" dirty="0">
                <a:solidFill>
                  <a:srgbClr val="002060"/>
                </a:solidFill>
                <a:latin typeface="+mn-lt"/>
              </a:rPr>
              <a:t> (ATU nominative)</a:t>
            </a:r>
            <a:br>
              <a:rPr lang="fr-FR" b="1" dirty="0">
                <a:solidFill>
                  <a:srgbClr val="002060"/>
                </a:solidFill>
                <a:latin typeface="+mn-lt"/>
              </a:rPr>
            </a:br>
            <a:r>
              <a:rPr lang="fr-FR" sz="3600" b="1" dirty="0">
                <a:solidFill>
                  <a:srgbClr val="002060"/>
                </a:solidFill>
                <a:latin typeface="+mn-lt"/>
              </a:rPr>
              <a:t>elexacaftor/tezacaftor/</a:t>
            </a:r>
            <a:r>
              <a:rPr lang="fr-FR" sz="3600" b="1" dirty="0" err="1">
                <a:solidFill>
                  <a:srgbClr val="002060"/>
                </a:solidFill>
                <a:latin typeface="+mn-lt"/>
              </a:rPr>
              <a:t>ivacaftor</a:t>
            </a:r>
            <a:endParaRPr lang="fr-FR" b="1" dirty="0">
              <a:solidFill>
                <a:srgbClr val="002060"/>
              </a:solidFill>
              <a:latin typeface="+mn-lt"/>
            </a:endParaRP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Espace réservé du contenu 2">
            <a:extLst>
              <a:ext uri="{FF2B5EF4-FFF2-40B4-BE49-F238E27FC236}">
                <a16:creationId xmlns:a16="http://schemas.microsoft.com/office/drawing/2014/main" id="{3CDEAA8C-F66E-4849-B38E-CFD3CE3E1013}"/>
              </a:ext>
            </a:extLst>
          </p:cNvPr>
          <p:cNvSpPr>
            <a:spLocks noGrp="1"/>
          </p:cNvSpPr>
          <p:nvPr>
            <p:ph idx="1"/>
          </p:nvPr>
        </p:nvSpPr>
        <p:spPr>
          <a:xfrm>
            <a:off x="1018762" y="2176272"/>
            <a:ext cx="10704442" cy="4041648"/>
          </a:xfrm>
        </p:spPr>
        <p:txBody>
          <a:bodyPr anchor="t">
            <a:normAutofit fontScale="92500" lnSpcReduction="10000"/>
          </a:bodyPr>
          <a:lstStyle/>
          <a:p>
            <a:pPr>
              <a:lnSpc>
                <a:spcPct val="150000"/>
              </a:lnSpc>
            </a:pPr>
            <a:r>
              <a:rPr lang="fr-FR" sz="2400" dirty="0">
                <a:solidFill>
                  <a:srgbClr val="002060"/>
                </a:solidFill>
              </a:rPr>
              <a:t>Programme initié en décembre 2019. AMM européenne 21 août 2020. Commission transparence novembre 2020.</a:t>
            </a:r>
          </a:p>
          <a:p>
            <a:pPr>
              <a:lnSpc>
                <a:spcPct val="150000"/>
              </a:lnSpc>
            </a:pPr>
            <a:r>
              <a:rPr lang="fr-FR" sz="2400" dirty="0">
                <a:solidFill>
                  <a:srgbClr val="002060"/>
                </a:solidFill>
              </a:rPr>
              <a:t>12 ans et plus, au moins une mutation Phe508del</a:t>
            </a:r>
          </a:p>
          <a:p>
            <a:pPr>
              <a:lnSpc>
                <a:spcPct val="150000"/>
              </a:lnSpc>
            </a:pPr>
            <a:r>
              <a:rPr lang="fr-FR" sz="2400" dirty="0">
                <a:solidFill>
                  <a:srgbClr val="002060"/>
                </a:solidFill>
              </a:rPr>
              <a:t>Pathologie sévère VEMS&lt;40% et/ou évolution vers une greffe pulmonaire.</a:t>
            </a:r>
          </a:p>
          <a:p>
            <a:pPr>
              <a:lnSpc>
                <a:spcPct val="150000"/>
              </a:lnSpc>
            </a:pPr>
            <a:r>
              <a:rPr lang="fr-FR" sz="2400" dirty="0">
                <a:solidFill>
                  <a:srgbClr val="002060"/>
                </a:solidFill>
              </a:rPr>
              <a:t>Environ 350 patients inclus</a:t>
            </a:r>
          </a:p>
          <a:p>
            <a:pPr>
              <a:lnSpc>
                <a:spcPct val="150000"/>
              </a:lnSpc>
            </a:pPr>
            <a:r>
              <a:rPr lang="fr-FR" sz="2400" dirty="0">
                <a:solidFill>
                  <a:srgbClr val="002060"/>
                </a:solidFill>
              </a:rPr>
              <a:t>Inclusions toujours en cours tant que le traitement n’est pas disponible. </a:t>
            </a:r>
          </a:p>
          <a:p>
            <a:pPr>
              <a:lnSpc>
                <a:spcPct val="150000"/>
              </a:lnSpc>
            </a:pPr>
            <a:r>
              <a:rPr lang="fr-FR" sz="2400" dirty="0">
                <a:solidFill>
                  <a:srgbClr val="002060"/>
                </a:solidFill>
              </a:rPr>
              <a:t>Données initiales prochainement disponibles</a:t>
            </a:r>
          </a:p>
        </p:txBody>
      </p:sp>
      <p:pic>
        <p:nvPicPr>
          <p:cNvPr id="5" name="Audio 4">
            <a:hlinkClick r:id="" action="ppaction://media"/>
            <a:extLst>
              <a:ext uri="{FF2B5EF4-FFF2-40B4-BE49-F238E27FC236}">
                <a16:creationId xmlns:a16="http://schemas.microsoft.com/office/drawing/2014/main" id="{AD199973-CEC0-44A3-B53C-562305CF60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111575577"/>
      </p:ext>
    </p:extLst>
  </p:cSld>
  <p:clrMapOvr>
    <a:masterClrMapping/>
  </p:clrMapOvr>
  <mc:AlternateContent xmlns:mc="http://schemas.openxmlformats.org/markup-compatibility/2006">
    <mc:Choice xmlns:p14="http://schemas.microsoft.com/office/powerpoint/2010/main" Requires="p14">
      <p:transition spd="slow" p14:dur="2000" advTm="95838"/>
    </mc:Choice>
    <mc:Fallback>
      <p:transition spd="slow" advTm="95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DBF41C3E-5FBA-4532-86EE-139CDD92B8AF}"/>
              </a:ext>
            </a:extLst>
          </p:cNvPr>
          <p:cNvSpPr>
            <a:spLocks noGrp="1"/>
          </p:cNvSpPr>
          <p:nvPr>
            <p:ph type="title"/>
          </p:nvPr>
        </p:nvSpPr>
        <p:spPr>
          <a:xfrm>
            <a:off x="1115568" y="548640"/>
            <a:ext cx="10168128" cy="1179576"/>
          </a:xfrm>
        </p:spPr>
        <p:txBody>
          <a:bodyPr>
            <a:normAutofit/>
          </a:bodyPr>
          <a:lstStyle/>
          <a:p>
            <a:r>
              <a:rPr lang="fr-FR" sz="4000" dirty="0">
                <a:solidFill>
                  <a:srgbClr val="002060"/>
                </a:solidFill>
                <a:latin typeface="+mn-lt"/>
              </a:rPr>
              <a:t>Remerciements</a:t>
            </a:r>
          </a:p>
        </p:txBody>
      </p:sp>
      <p:sp>
        <p:nvSpPr>
          <p:cNvPr id="25" name="Rectangle 2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Image 4" descr="Une image contenant dessin&#10;&#10;Description générée automatiquement">
            <a:extLst>
              <a:ext uri="{FF2B5EF4-FFF2-40B4-BE49-F238E27FC236}">
                <a16:creationId xmlns:a16="http://schemas.microsoft.com/office/drawing/2014/main" id="{B500047E-5934-454A-83DF-6853BBB53FC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Lst>
          </a:blip>
          <a:srcRect l="9490" r="549" b="1"/>
          <a:stretch/>
        </p:blipFill>
        <p:spPr>
          <a:xfrm>
            <a:off x="908305" y="2478024"/>
            <a:ext cx="5187696" cy="3188806"/>
          </a:xfrm>
          <a:prstGeom prst="rect">
            <a:avLst/>
          </a:prstGeom>
        </p:spPr>
      </p:pic>
      <p:sp>
        <p:nvSpPr>
          <p:cNvPr id="3" name="Espace réservé du contenu 2">
            <a:extLst>
              <a:ext uri="{FF2B5EF4-FFF2-40B4-BE49-F238E27FC236}">
                <a16:creationId xmlns:a16="http://schemas.microsoft.com/office/drawing/2014/main" id="{A0F6D348-1646-4814-94CC-12ED1FA68E66}"/>
              </a:ext>
            </a:extLst>
          </p:cNvPr>
          <p:cNvSpPr>
            <a:spLocks noGrp="1"/>
          </p:cNvSpPr>
          <p:nvPr>
            <p:ph idx="1"/>
          </p:nvPr>
        </p:nvSpPr>
        <p:spPr>
          <a:xfrm>
            <a:off x="7411453" y="2478024"/>
            <a:ext cx="4445930" cy="3694176"/>
          </a:xfrm>
        </p:spPr>
        <p:txBody>
          <a:bodyPr anchor="ctr">
            <a:normAutofit lnSpcReduction="10000"/>
          </a:bodyPr>
          <a:lstStyle/>
          <a:p>
            <a:r>
              <a:rPr lang="fr-FR" sz="1600" b="1" dirty="0">
                <a:solidFill>
                  <a:srgbClr val="002060"/>
                </a:solidFill>
              </a:rPr>
              <a:t>47 French CF centers: </a:t>
            </a:r>
            <a:r>
              <a:rPr lang="fr-FR" sz="1600" b="1" dirty="0" err="1">
                <a:solidFill>
                  <a:srgbClr val="002060"/>
                </a:solidFill>
              </a:rPr>
              <a:t>doctors</a:t>
            </a:r>
            <a:r>
              <a:rPr lang="fr-FR" sz="1600" b="1" dirty="0">
                <a:solidFill>
                  <a:srgbClr val="002060"/>
                </a:solidFill>
              </a:rPr>
              <a:t>, nurses, ……</a:t>
            </a:r>
          </a:p>
          <a:p>
            <a:r>
              <a:rPr lang="fr-FR" sz="1600" b="1" dirty="0">
                <a:solidFill>
                  <a:srgbClr val="002060"/>
                </a:solidFill>
              </a:rPr>
              <a:t>People </a:t>
            </a:r>
            <a:r>
              <a:rPr lang="fr-FR" sz="1600" b="1" dirty="0" err="1">
                <a:solidFill>
                  <a:srgbClr val="002060"/>
                </a:solidFill>
              </a:rPr>
              <a:t>with</a:t>
            </a:r>
            <a:r>
              <a:rPr lang="fr-FR" sz="1600" b="1" dirty="0">
                <a:solidFill>
                  <a:srgbClr val="002060"/>
                </a:solidFill>
              </a:rPr>
              <a:t> CF and </a:t>
            </a:r>
            <a:r>
              <a:rPr lang="fr-FR" sz="1600" b="1" dirty="0" err="1">
                <a:solidFill>
                  <a:srgbClr val="002060"/>
                </a:solidFill>
              </a:rPr>
              <a:t>their</a:t>
            </a:r>
            <a:r>
              <a:rPr lang="fr-FR" sz="1600" b="1" dirty="0">
                <a:solidFill>
                  <a:srgbClr val="002060"/>
                </a:solidFill>
              </a:rPr>
              <a:t> parents</a:t>
            </a:r>
          </a:p>
          <a:p>
            <a:r>
              <a:rPr lang="fr-FR" sz="1600" b="1" dirty="0" err="1">
                <a:solidFill>
                  <a:srgbClr val="002060"/>
                </a:solidFill>
              </a:rPr>
              <a:t>Funding</a:t>
            </a:r>
            <a:r>
              <a:rPr lang="fr-FR" sz="1600" b="1" dirty="0">
                <a:solidFill>
                  <a:srgbClr val="002060"/>
                </a:solidFill>
              </a:rPr>
              <a:t>: </a:t>
            </a:r>
          </a:p>
          <a:p>
            <a:pPr lvl="1"/>
            <a:r>
              <a:rPr lang="fr-FR" sz="1600" b="1" dirty="0">
                <a:solidFill>
                  <a:srgbClr val="002060"/>
                </a:solidFill>
              </a:rPr>
              <a:t>Vaincre la Mucoviscidose</a:t>
            </a:r>
          </a:p>
          <a:p>
            <a:pPr lvl="1"/>
            <a:r>
              <a:rPr lang="fr-FR" sz="1600" b="1" dirty="0">
                <a:solidFill>
                  <a:srgbClr val="002060"/>
                </a:solidFill>
              </a:rPr>
              <a:t>Société Française de la Mucoviscidose</a:t>
            </a:r>
          </a:p>
          <a:p>
            <a:pPr lvl="1"/>
            <a:r>
              <a:rPr lang="fr-FR" sz="1600" b="1" dirty="0">
                <a:solidFill>
                  <a:srgbClr val="002060"/>
                </a:solidFill>
              </a:rPr>
              <a:t>Legs Pascal Bonnet</a:t>
            </a:r>
          </a:p>
          <a:p>
            <a:pPr lvl="1"/>
            <a:r>
              <a:rPr lang="fr-FR" sz="1600" b="1" dirty="0">
                <a:solidFill>
                  <a:srgbClr val="002060"/>
                </a:solidFill>
              </a:rPr>
              <a:t>Filière </a:t>
            </a:r>
            <a:r>
              <a:rPr lang="fr-FR" sz="1600" b="1" dirty="0" err="1">
                <a:solidFill>
                  <a:srgbClr val="002060"/>
                </a:solidFill>
              </a:rPr>
              <a:t>mucoCFTR</a:t>
            </a:r>
            <a:endParaRPr lang="fr-FR" sz="1600" b="1" dirty="0">
              <a:solidFill>
                <a:srgbClr val="002060"/>
              </a:solidFill>
            </a:endParaRPr>
          </a:p>
          <a:p>
            <a:r>
              <a:rPr lang="fr-FR" sz="1600" b="1" dirty="0" err="1">
                <a:solidFill>
                  <a:srgbClr val="002060"/>
                </a:solidFill>
              </a:rPr>
              <a:t>Special</a:t>
            </a:r>
            <a:r>
              <a:rPr lang="fr-FR" sz="1600" b="1" dirty="0">
                <a:solidFill>
                  <a:srgbClr val="002060"/>
                </a:solidFill>
              </a:rPr>
              <a:t> </a:t>
            </a:r>
            <a:r>
              <a:rPr lang="fr-FR" sz="1600" b="1" dirty="0" err="1">
                <a:solidFill>
                  <a:srgbClr val="002060"/>
                </a:solidFill>
              </a:rPr>
              <a:t>thanks</a:t>
            </a:r>
            <a:r>
              <a:rPr lang="fr-FR" sz="1600" b="1" dirty="0">
                <a:solidFill>
                  <a:srgbClr val="002060"/>
                </a:solidFill>
              </a:rPr>
              <a:t>: </a:t>
            </a:r>
          </a:p>
          <a:p>
            <a:pPr marL="457200" lvl="1" indent="0">
              <a:buNone/>
            </a:pPr>
            <a:r>
              <a:rPr lang="fr-FR" sz="1600" b="1" dirty="0">
                <a:solidFill>
                  <a:srgbClr val="002060"/>
                </a:solidFill>
              </a:rPr>
              <a:t>	Jennifer Da Silva (data management)</a:t>
            </a:r>
          </a:p>
          <a:p>
            <a:pPr marL="457200" lvl="1" indent="0">
              <a:buNone/>
            </a:pPr>
            <a:r>
              <a:rPr lang="fr-FR" sz="1600" b="1" dirty="0">
                <a:solidFill>
                  <a:srgbClr val="002060"/>
                </a:solidFill>
              </a:rPr>
              <a:t>	Jean-Louis </a:t>
            </a:r>
            <a:r>
              <a:rPr lang="fr-FR" sz="1600" b="1" dirty="0" err="1">
                <a:solidFill>
                  <a:srgbClr val="002060"/>
                </a:solidFill>
              </a:rPr>
              <a:t>Paillasseur</a:t>
            </a:r>
            <a:r>
              <a:rPr lang="fr-FR" sz="1600" b="1" dirty="0">
                <a:solidFill>
                  <a:srgbClr val="002060"/>
                </a:solidFill>
              </a:rPr>
              <a:t> (</a:t>
            </a:r>
            <a:r>
              <a:rPr lang="fr-FR" sz="1600" b="1" dirty="0" err="1">
                <a:solidFill>
                  <a:srgbClr val="002060"/>
                </a:solidFill>
              </a:rPr>
              <a:t>statistics</a:t>
            </a:r>
            <a:r>
              <a:rPr lang="fr-FR" sz="1600" b="1" dirty="0">
                <a:solidFill>
                  <a:srgbClr val="002060"/>
                </a:solidFill>
              </a:rPr>
              <a:t>)</a:t>
            </a:r>
          </a:p>
          <a:p>
            <a:pPr marL="457200" lvl="1" indent="0">
              <a:buNone/>
            </a:pPr>
            <a:r>
              <a:rPr lang="fr-FR" sz="1600" b="1" dirty="0">
                <a:solidFill>
                  <a:srgbClr val="002060"/>
                </a:solidFill>
              </a:rPr>
              <a:t>French CF Registry team:</a:t>
            </a:r>
          </a:p>
          <a:p>
            <a:pPr marL="457200" lvl="1" indent="0">
              <a:buNone/>
            </a:pPr>
            <a:r>
              <a:rPr lang="fr-FR" sz="1600" b="1" dirty="0">
                <a:solidFill>
                  <a:srgbClr val="002060"/>
                </a:solidFill>
              </a:rPr>
              <a:t>	Lydie Lemonnier</a:t>
            </a:r>
          </a:p>
          <a:p>
            <a:pPr marL="457200" lvl="1" indent="0">
              <a:buNone/>
            </a:pPr>
            <a:r>
              <a:rPr lang="fr-FR" sz="1600" b="1" dirty="0">
                <a:solidFill>
                  <a:srgbClr val="002060"/>
                </a:solidFill>
              </a:rPr>
              <a:t>	Clémence Dehillotte</a:t>
            </a:r>
          </a:p>
        </p:txBody>
      </p:sp>
      <p:pic>
        <p:nvPicPr>
          <p:cNvPr id="6" name="Audio 5">
            <a:hlinkClick r:id="" action="ppaction://media"/>
            <a:extLst>
              <a:ext uri="{FF2B5EF4-FFF2-40B4-BE49-F238E27FC236}">
                <a16:creationId xmlns:a16="http://schemas.microsoft.com/office/drawing/2014/main" id="{ACC405C0-ADD5-4FA6-8E79-D3C4B87A10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710929738"/>
      </p:ext>
    </p:extLst>
  </p:cSld>
  <p:clrMapOvr>
    <a:masterClrMapping/>
  </p:clrMapOvr>
  <mc:AlternateContent xmlns:mc="http://schemas.openxmlformats.org/markup-compatibility/2006">
    <mc:Choice xmlns:p14="http://schemas.microsoft.com/office/powerpoint/2010/main" Requires="p14">
      <p:transition spd="slow" p14:dur="2000" advTm="70130"/>
    </mc:Choice>
    <mc:Fallback>
      <p:transition spd="slow" advTm="70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375884" y="32666"/>
            <a:ext cx="7456544" cy="889612"/>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fr-CH" sz="4500" b="1" dirty="0">
                <a:solidFill>
                  <a:srgbClr val="FF0000"/>
                </a:solidFill>
              </a:rPr>
              <a:t>Liens d’intérêt</a:t>
            </a:r>
          </a:p>
        </p:txBody>
      </p:sp>
      <p:sp>
        <p:nvSpPr>
          <p:cNvPr id="5" name="Subtitle 1"/>
          <p:cNvSpPr>
            <a:spLocks noGrp="1"/>
          </p:cNvSpPr>
          <p:nvPr>
            <p:ph type="subTitle" idx="1"/>
          </p:nvPr>
        </p:nvSpPr>
        <p:spPr>
          <a:xfrm>
            <a:off x="524540" y="1099478"/>
            <a:ext cx="10767237" cy="4422232"/>
          </a:xfrm>
          <a:ln>
            <a:noFill/>
            <a:miter lim="800000"/>
            <a:headEnd/>
            <a:tailEnd/>
          </a:ln>
        </p:spPr>
        <p:txBody>
          <a:bodyPr/>
          <a:lstStyle/>
          <a:p>
            <a:pPr marL="214313" indent="-214313" algn="l">
              <a:buFont typeface="Wingdings" panose="05000000000000000000" pitchFamily="2" charset="2"/>
              <a:buChar char="q"/>
            </a:pPr>
            <a:r>
              <a:rPr lang="en-US" altLang="fr-FR" sz="1600" dirty="0">
                <a:solidFill>
                  <a:srgbClr val="005291"/>
                </a:solidFill>
                <a:latin typeface="Arial" panose="020B0604020202020204" pitchFamily="34" charset="0"/>
                <a:ea typeface="Arial Bold"/>
                <a:cs typeface="Arial" panose="020B0604020202020204" pitchFamily="34" charset="0"/>
              </a:rPr>
              <a:t>I have the following, real or perceived direct or indirect conflicts of interest that relate to this presentation: </a:t>
            </a:r>
          </a:p>
        </p:txBody>
      </p:sp>
      <p:graphicFrame>
        <p:nvGraphicFramePr>
          <p:cNvPr id="6" name="Table 5"/>
          <p:cNvGraphicFramePr>
            <a:graphicFrameLocks noGrp="1"/>
          </p:cNvGraphicFramePr>
          <p:nvPr>
            <p:extLst>
              <p:ext uri="{D42A27DB-BD31-4B8C-83A1-F6EECF244321}">
                <p14:modId xmlns:p14="http://schemas.microsoft.com/office/powerpoint/2010/main" val="3196998320"/>
              </p:ext>
            </p:extLst>
          </p:nvPr>
        </p:nvGraphicFramePr>
        <p:xfrm>
          <a:off x="524540" y="1585292"/>
          <a:ext cx="10829576" cy="3882403"/>
        </p:xfrm>
        <a:graphic>
          <a:graphicData uri="http://schemas.openxmlformats.org/drawingml/2006/table">
            <a:tbl>
              <a:tblPr firstRow="1" bandRow="1">
                <a:tableStyleId>{5C22544A-7EE6-4342-B048-85BDC9FD1C3A}</a:tableStyleId>
              </a:tblPr>
              <a:tblGrid>
                <a:gridCol w="6646543">
                  <a:extLst>
                    <a:ext uri="{9D8B030D-6E8A-4147-A177-3AD203B41FA5}">
                      <a16:colId xmlns:a16="http://schemas.microsoft.com/office/drawing/2014/main" val="20000"/>
                    </a:ext>
                  </a:extLst>
                </a:gridCol>
                <a:gridCol w="4183033">
                  <a:extLst>
                    <a:ext uri="{9D8B030D-6E8A-4147-A177-3AD203B41FA5}">
                      <a16:colId xmlns:a16="http://schemas.microsoft.com/office/drawing/2014/main" val="20001"/>
                    </a:ext>
                  </a:extLst>
                </a:gridCol>
              </a:tblGrid>
              <a:tr h="339734">
                <a:tc>
                  <a:txBody>
                    <a:bodyPr/>
                    <a:lstStyle/>
                    <a:p>
                      <a:r>
                        <a:rPr lang="fr-CH" sz="1100" dirty="0"/>
                        <a:t>Affiliation / </a:t>
                      </a:r>
                      <a:r>
                        <a:rPr lang="fr-CH" sz="1100" dirty="0" err="1"/>
                        <a:t>financial</a:t>
                      </a:r>
                      <a:r>
                        <a:rPr lang="fr-CH" sz="1100" baseline="0" dirty="0"/>
                        <a:t> </a:t>
                      </a:r>
                      <a:r>
                        <a:rPr lang="fr-CH" sz="1100" baseline="0" dirty="0" err="1"/>
                        <a:t>interest</a:t>
                      </a:r>
                      <a:endParaRPr lang="fr-CH" sz="1100" dirty="0"/>
                    </a:p>
                  </a:txBody>
                  <a:tcPr marL="68580" marR="68580" marT="34290" marB="34290"/>
                </a:tc>
                <a:tc>
                  <a:txBody>
                    <a:bodyPr/>
                    <a:lstStyle/>
                    <a:p>
                      <a:r>
                        <a:rPr lang="fr-CH" sz="1100" dirty="0"/>
                        <a:t>Nature</a:t>
                      </a:r>
                      <a:r>
                        <a:rPr lang="fr-CH" sz="1100" baseline="0" dirty="0"/>
                        <a:t> of </a:t>
                      </a:r>
                      <a:r>
                        <a:rPr lang="fr-CH" sz="1100" baseline="0" dirty="0" err="1"/>
                        <a:t>conflict</a:t>
                      </a:r>
                      <a:r>
                        <a:rPr lang="fr-CH" sz="1100" baseline="0" dirty="0"/>
                        <a:t> / c</a:t>
                      </a:r>
                      <a:r>
                        <a:rPr lang="fr-CH" sz="1100" dirty="0"/>
                        <a:t>ommercial </a:t>
                      </a:r>
                      <a:r>
                        <a:rPr lang="fr-CH" sz="1100" dirty="0" err="1"/>
                        <a:t>company</a:t>
                      </a:r>
                      <a:r>
                        <a:rPr lang="fr-CH" sz="1100" dirty="0"/>
                        <a:t> </a:t>
                      </a:r>
                      <a:r>
                        <a:rPr lang="fr-CH" sz="1100" dirty="0" err="1"/>
                        <a:t>name</a:t>
                      </a:r>
                      <a:endParaRPr lang="fr-CH" sz="1100" dirty="0"/>
                    </a:p>
                  </a:txBody>
                  <a:tcPr marL="68580" marR="68580" marT="34290" marB="34290"/>
                </a:tc>
                <a:extLst>
                  <a:ext uri="{0D108BD9-81ED-4DB2-BD59-A6C34878D82A}">
                    <a16:rowId xmlns:a16="http://schemas.microsoft.com/office/drawing/2014/main" val="10000"/>
                  </a:ext>
                </a:extLst>
              </a:tr>
              <a:tr h="607113">
                <a:tc>
                  <a:txBody>
                    <a:bodyPr/>
                    <a:lstStyle/>
                    <a:p>
                      <a:r>
                        <a:rPr lang="fr-CH" sz="1800" dirty="0"/>
                        <a:t>Tobacco-</a:t>
                      </a:r>
                      <a:r>
                        <a:rPr lang="fr-CH" sz="1800" dirty="0" err="1"/>
                        <a:t>industry</a:t>
                      </a:r>
                      <a:r>
                        <a:rPr lang="fr-CH" sz="1800" dirty="0"/>
                        <a:t> and </a:t>
                      </a:r>
                      <a:r>
                        <a:rPr lang="fr-CH" sz="1800" dirty="0" err="1"/>
                        <a:t>tobacco</a:t>
                      </a:r>
                      <a:r>
                        <a:rPr lang="fr-CH" sz="1800" baseline="0" dirty="0"/>
                        <a:t> </a:t>
                      </a:r>
                      <a:r>
                        <a:rPr lang="fr-CH" sz="1800" baseline="0" dirty="0" err="1"/>
                        <a:t>corporate</a:t>
                      </a:r>
                      <a:r>
                        <a:rPr lang="fr-CH" sz="1800" baseline="0" dirty="0"/>
                        <a:t> </a:t>
                      </a:r>
                      <a:r>
                        <a:rPr lang="fr-CH" sz="1800" baseline="0" dirty="0" err="1"/>
                        <a:t>affiliate</a:t>
                      </a:r>
                      <a:r>
                        <a:rPr lang="fr-CH" sz="1800" dirty="0"/>
                        <a:t> </a:t>
                      </a:r>
                      <a:r>
                        <a:rPr lang="fr-CH" sz="1800" dirty="0" err="1"/>
                        <a:t>related</a:t>
                      </a:r>
                      <a:r>
                        <a:rPr lang="fr-CH" sz="1800" dirty="0"/>
                        <a:t> </a:t>
                      </a:r>
                      <a:r>
                        <a:rPr lang="fr-CH" sz="1800" dirty="0" err="1"/>
                        <a:t>conflict</a:t>
                      </a:r>
                      <a:r>
                        <a:rPr lang="fr-CH" sz="1800" dirty="0"/>
                        <a:t> of </a:t>
                      </a:r>
                      <a:r>
                        <a:rPr lang="fr-CH" sz="1800" dirty="0" err="1"/>
                        <a:t>interest</a:t>
                      </a:r>
                      <a:endParaRPr lang="fr-CH" sz="1800" dirty="0"/>
                    </a:p>
                  </a:txBody>
                  <a:tcPr marL="68580" marR="68580" marT="34290" marB="34290"/>
                </a:tc>
                <a:tc>
                  <a:txBody>
                    <a:bodyPr/>
                    <a:lstStyle/>
                    <a:p>
                      <a:r>
                        <a:rPr lang="fr-CH" sz="1800" dirty="0"/>
                        <a:t>None</a:t>
                      </a:r>
                    </a:p>
                  </a:txBody>
                  <a:tcPr marL="68580" marR="68580" marT="34290" marB="34290"/>
                </a:tc>
                <a:extLst>
                  <a:ext uri="{0D108BD9-81ED-4DB2-BD59-A6C34878D82A}">
                    <a16:rowId xmlns:a16="http://schemas.microsoft.com/office/drawing/2014/main" val="10001"/>
                  </a:ext>
                </a:extLst>
              </a:tr>
              <a:tr h="595503">
                <a:tc>
                  <a:txBody>
                    <a:bodyPr/>
                    <a:lstStyle/>
                    <a:p>
                      <a:r>
                        <a:rPr lang="fr-CH" sz="1800" dirty="0"/>
                        <a:t>Grants/</a:t>
                      </a:r>
                      <a:r>
                        <a:rPr lang="fr-CH" sz="1800" dirty="0" err="1"/>
                        <a:t>research</a:t>
                      </a:r>
                      <a:r>
                        <a:rPr lang="fr-CH" sz="1800" baseline="0" dirty="0"/>
                        <a:t> support (to </a:t>
                      </a:r>
                      <a:r>
                        <a:rPr lang="fr-CH" sz="1800" baseline="0" dirty="0" err="1"/>
                        <a:t>myself</a:t>
                      </a:r>
                      <a:r>
                        <a:rPr lang="fr-CH" sz="1800" baseline="0" dirty="0"/>
                        <a:t>, </a:t>
                      </a:r>
                      <a:r>
                        <a:rPr lang="fr-CH" sz="1800" baseline="0" dirty="0" err="1"/>
                        <a:t>my</a:t>
                      </a:r>
                      <a:r>
                        <a:rPr lang="fr-CH" sz="1800" baseline="0" dirty="0"/>
                        <a:t> institution or </a:t>
                      </a:r>
                      <a:r>
                        <a:rPr lang="fr-CH" sz="1800" baseline="0" dirty="0" err="1"/>
                        <a:t>department</a:t>
                      </a:r>
                      <a:r>
                        <a:rPr lang="fr-CH" sz="1800" baseline="0" dirty="0"/>
                        <a:t>):</a:t>
                      </a:r>
                      <a:endParaRPr lang="fr-CH" sz="1800" dirty="0"/>
                    </a:p>
                  </a:txBody>
                  <a:tcPr marL="68580" marR="68580" marT="34290" marB="34290"/>
                </a:tc>
                <a:tc>
                  <a:txBody>
                    <a:bodyPr/>
                    <a:lstStyle/>
                    <a:p>
                      <a:r>
                        <a:rPr lang="fr-CH" sz="1800" dirty="0"/>
                        <a:t>Vertex</a:t>
                      </a:r>
                    </a:p>
                  </a:txBody>
                  <a:tcPr marL="68580" marR="68580" marT="34290" marB="34290"/>
                </a:tc>
                <a:extLst>
                  <a:ext uri="{0D108BD9-81ED-4DB2-BD59-A6C34878D82A}">
                    <a16:rowId xmlns:a16="http://schemas.microsoft.com/office/drawing/2014/main" val="10002"/>
                  </a:ext>
                </a:extLst>
              </a:tr>
              <a:tr h="462354">
                <a:tc>
                  <a:txBody>
                    <a:bodyPr/>
                    <a:lstStyle/>
                    <a:p>
                      <a:r>
                        <a:rPr lang="fr-CH" sz="1800" dirty="0" err="1"/>
                        <a:t>Honoraria</a:t>
                      </a:r>
                      <a:r>
                        <a:rPr lang="fr-CH" sz="1800" baseline="0" dirty="0"/>
                        <a:t> or consultation </a:t>
                      </a:r>
                      <a:r>
                        <a:rPr lang="fr-CH" sz="1800" baseline="0" dirty="0" err="1"/>
                        <a:t>fees</a:t>
                      </a:r>
                      <a:r>
                        <a:rPr lang="fr-CH" sz="1800" baseline="0" dirty="0"/>
                        <a:t>:</a:t>
                      </a:r>
                      <a:endParaRPr lang="fr-CH" sz="1800" dirty="0"/>
                    </a:p>
                  </a:txBody>
                  <a:tcPr marL="68580" marR="68580" marT="34290" marB="34290"/>
                </a:tc>
                <a:tc>
                  <a:txBody>
                    <a:bodyPr/>
                    <a:lstStyle/>
                    <a:p>
                      <a:r>
                        <a:rPr lang="fr-CH" sz="1800" dirty="0"/>
                        <a:t>Vertex</a:t>
                      </a:r>
                    </a:p>
                  </a:txBody>
                  <a:tcPr marL="68580" marR="68580" marT="34290" marB="34290"/>
                </a:tc>
                <a:extLst>
                  <a:ext uri="{0D108BD9-81ED-4DB2-BD59-A6C34878D82A}">
                    <a16:rowId xmlns:a16="http://schemas.microsoft.com/office/drawing/2014/main" val="10003"/>
                  </a:ext>
                </a:extLst>
              </a:tr>
              <a:tr h="480530">
                <a:tc>
                  <a:txBody>
                    <a:bodyPr/>
                    <a:lstStyle/>
                    <a:p>
                      <a:r>
                        <a:rPr lang="fr-CH" sz="1800" dirty="0"/>
                        <a:t>Participation</a:t>
                      </a:r>
                      <a:r>
                        <a:rPr lang="fr-CH" sz="1800" baseline="0" dirty="0"/>
                        <a:t> in a </a:t>
                      </a:r>
                      <a:r>
                        <a:rPr lang="fr-CH" sz="1800" baseline="0" dirty="0" err="1"/>
                        <a:t>company</a:t>
                      </a:r>
                      <a:r>
                        <a:rPr lang="fr-CH" sz="1800" baseline="0" dirty="0"/>
                        <a:t> </a:t>
                      </a:r>
                      <a:r>
                        <a:rPr lang="fr-CH" sz="1800" baseline="0" dirty="0" err="1"/>
                        <a:t>sponsored</a:t>
                      </a:r>
                      <a:r>
                        <a:rPr lang="fr-CH" sz="1800" baseline="0" dirty="0"/>
                        <a:t> bureau:</a:t>
                      </a:r>
                      <a:endParaRPr lang="fr-CH" sz="1800" dirty="0"/>
                    </a:p>
                  </a:txBody>
                  <a:tcPr marL="68580" marR="68580" marT="34290" marB="34290"/>
                </a:tc>
                <a:tc>
                  <a:txBody>
                    <a:bodyPr/>
                    <a:lstStyle/>
                    <a:p>
                      <a:r>
                        <a:rPr lang="fr-CH" sz="1800" dirty="0"/>
                        <a:t>None</a:t>
                      </a:r>
                    </a:p>
                  </a:txBody>
                  <a:tcPr marL="68580" marR="68580" marT="34290" marB="34290"/>
                </a:tc>
                <a:extLst>
                  <a:ext uri="{0D108BD9-81ED-4DB2-BD59-A6C34878D82A}">
                    <a16:rowId xmlns:a16="http://schemas.microsoft.com/office/drawing/2014/main" val="10004"/>
                  </a:ext>
                </a:extLst>
              </a:tr>
              <a:tr h="462354">
                <a:tc>
                  <a:txBody>
                    <a:bodyPr/>
                    <a:lstStyle/>
                    <a:p>
                      <a:r>
                        <a:rPr lang="fr-CH" sz="1800" dirty="0"/>
                        <a:t>Stock</a:t>
                      </a:r>
                      <a:r>
                        <a:rPr lang="fr-CH" sz="1800" baseline="0" dirty="0"/>
                        <a:t> </a:t>
                      </a:r>
                      <a:r>
                        <a:rPr lang="fr-CH" sz="1800" baseline="0" dirty="0" err="1"/>
                        <a:t>shareholder</a:t>
                      </a:r>
                      <a:r>
                        <a:rPr lang="fr-CH" sz="1800" baseline="0" dirty="0"/>
                        <a:t>:</a:t>
                      </a:r>
                      <a:endParaRPr lang="fr-CH" sz="1800" dirty="0"/>
                    </a:p>
                  </a:txBody>
                  <a:tcPr marL="68580" marR="68580" marT="34290" marB="34290"/>
                </a:tc>
                <a:tc>
                  <a:txBody>
                    <a:bodyPr/>
                    <a:lstStyle/>
                    <a:p>
                      <a:r>
                        <a:rPr lang="fr-CH" sz="1800" dirty="0"/>
                        <a:t>None</a:t>
                      </a:r>
                    </a:p>
                  </a:txBody>
                  <a:tcPr marL="68580" marR="68580" marT="34290" marB="34290"/>
                </a:tc>
                <a:extLst>
                  <a:ext uri="{0D108BD9-81ED-4DB2-BD59-A6C34878D82A}">
                    <a16:rowId xmlns:a16="http://schemas.microsoft.com/office/drawing/2014/main" val="10005"/>
                  </a:ext>
                </a:extLst>
              </a:tr>
              <a:tr h="462354">
                <a:tc>
                  <a:txBody>
                    <a:bodyPr/>
                    <a:lstStyle/>
                    <a:p>
                      <a:r>
                        <a:rPr lang="fr-CH" sz="1800" dirty="0" err="1"/>
                        <a:t>Spouse</a:t>
                      </a:r>
                      <a:r>
                        <a:rPr lang="fr-CH" sz="1800" dirty="0"/>
                        <a:t>/</a:t>
                      </a:r>
                      <a:r>
                        <a:rPr lang="fr-CH" sz="1800" dirty="0" err="1"/>
                        <a:t>partner</a:t>
                      </a:r>
                      <a:r>
                        <a:rPr lang="fr-CH" sz="1800" dirty="0"/>
                        <a:t> – </a:t>
                      </a:r>
                      <a:r>
                        <a:rPr lang="fr-CH" sz="1800" dirty="0" err="1"/>
                        <a:t>conflict</a:t>
                      </a:r>
                      <a:r>
                        <a:rPr lang="fr-CH" sz="1800" dirty="0"/>
                        <a:t> of</a:t>
                      </a:r>
                      <a:r>
                        <a:rPr lang="fr-CH" sz="1800" baseline="0" dirty="0"/>
                        <a:t> </a:t>
                      </a:r>
                      <a:r>
                        <a:rPr lang="fr-CH" sz="1800" baseline="0" dirty="0" err="1"/>
                        <a:t>interest</a:t>
                      </a:r>
                      <a:r>
                        <a:rPr lang="fr-CH" sz="1800" baseline="0" dirty="0"/>
                        <a:t> (as </a:t>
                      </a:r>
                      <a:r>
                        <a:rPr lang="fr-CH" sz="1800" baseline="0" dirty="0" err="1"/>
                        <a:t>above</a:t>
                      </a:r>
                      <a:r>
                        <a:rPr lang="fr-CH" sz="1800" baseline="0" dirty="0"/>
                        <a:t>)</a:t>
                      </a:r>
                      <a:r>
                        <a:rPr lang="fr-CH" sz="1800" dirty="0"/>
                        <a:t>:</a:t>
                      </a:r>
                    </a:p>
                  </a:txBody>
                  <a:tcPr marL="68580" marR="68580" marT="34290" marB="34290"/>
                </a:tc>
                <a:tc>
                  <a:txBody>
                    <a:bodyPr/>
                    <a:lstStyle/>
                    <a:p>
                      <a:r>
                        <a:rPr lang="fr-CH" sz="1800" dirty="0"/>
                        <a:t>None</a:t>
                      </a:r>
                    </a:p>
                  </a:txBody>
                  <a:tcPr marL="68580" marR="68580" marT="34290" marB="34290"/>
                </a:tc>
                <a:extLst>
                  <a:ext uri="{0D108BD9-81ED-4DB2-BD59-A6C34878D82A}">
                    <a16:rowId xmlns:a16="http://schemas.microsoft.com/office/drawing/2014/main" val="10006"/>
                  </a:ext>
                </a:extLst>
              </a:tr>
              <a:tr h="462354">
                <a:tc>
                  <a:txBody>
                    <a:bodyPr/>
                    <a:lstStyle/>
                    <a:p>
                      <a:r>
                        <a:rPr lang="fr-CH" sz="1800" dirty="0" err="1"/>
                        <a:t>Other</a:t>
                      </a:r>
                      <a:r>
                        <a:rPr lang="fr-CH" sz="1800" dirty="0"/>
                        <a:t> support or </a:t>
                      </a:r>
                      <a:r>
                        <a:rPr lang="fr-CH" sz="1800" dirty="0" err="1"/>
                        <a:t>other</a:t>
                      </a:r>
                      <a:r>
                        <a:rPr lang="fr-CH" sz="1800" baseline="0" dirty="0"/>
                        <a:t> </a:t>
                      </a:r>
                      <a:r>
                        <a:rPr lang="fr-CH" sz="1800" baseline="0" dirty="0" err="1"/>
                        <a:t>potential</a:t>
                      </a:r>
                      <a:r>
                        <a:rPr lang="fr-CH" sz="1800" baseline="0" dirty="0"/>
                        <a:t> </a:t>
                      </a:r>
                      <a:r>
                        <a:rPr lang="fr-CH" sz="1800" dirty="0" err="1"/>
                        <a:t>conflict</a:t>
                      </a:r>
                      <a:r>
                        <a:rPr lang="fr-CH" sz="1800" dirty="0"/>
                        <a:t> of </a:t>
                      </a:r>
                      <a:r>
                        <a:rPr lang="fr-CH" sz="1800" dirty="0" err="1"/>
                        <a:t>interest</a:t>
                      </a:r>
                      <a:r>
                        <a:rPr lang="fr-CH" sz="1800" dirty="0"/>
                        <a:t>:</a:t>
                      </a:r>
                    </a:p>
                  </a:txBody>
                  <a:tcPr marL="68580" marR="68580" marT="34290" marB="34290"/>
                </a:tc>
                <a:tc>
                  <a:txBody>
                    <a:bodyPr/>
                    <a:lstStyle/>
                    <a:p>
                      <a:r>
                        <a:rPr lang="fr-CH" sz="1800" dirty="0"/>
                        <a:t>None</a:t>
                      </a:r>
                    </a:p>
                  </a:txBody>
                  <a:tcPr marL="68580" marR="68580" marT="34290" marB="34290"/>
                </a:tc>
                <a:extLst>
                  <a:ext uri="{0D108BD9-81ED-4DB2-BD59-A6C34878D82A}">
                    <a16:rowId xmlns:a16="http://schemas.microsoft.com/office/drawing/2014/main" val="10007"/>
                  </a:ext>
                </a:extLst>
              </a:tr>
            </a:tbl>
          </a:graphicData>
        </a:graphic>
      </p:graphicFrame>
      <p:grpSp>
        <p:nvGrpSpPr>
          <p:cNvPr id="10" name="Group 9"/>
          <p:cNvGrpSpPr/>
          <p:nvPr/>
        </p:nvGrpSpPr>
        <p:grpSpPr>
          <a:xfrm>
            <a:off x="524540" y="27473"/>
            <a:ext cx="11150009" cy="6667043"/>
            <a:chOff x="457200" y="27472"/>
            <a:chExt cx="8473103" cy="6667043"/>
          </a:xfrm>
        </p:grpSpPr>
        <p:sp>
          <p:nvSpPr>
            <p:cNvPr id="7" name="Text Placeholder 4"/>
            <p:cNvSpPr txBox="1">
              <a:spLocks/>
            </p:cNvSpPr>
            <p:nvPr/>
          </p:nvSpPr>
          <p:spPr>
            <a:xfrm>
              <a:off x="457200" y="5566299"/>
              <a:ext cx="8229600" cy="1128216"/>
            </a:xfrm>
            <a:prstGeom prst="rect">
              <a:avLst/>
            </a:prstGeom>
            <a:ln>
              <a:solidFill>
                <a:srgbClr val="FF0000"/>
              </a:solidFill>
            </a:ln>
          </p:spPr>
          <p:txBody>
            <a:bodyPr vert="horz" lIns="91440" tIns="45720" rIns="91440" bIns="45720" rtlCol="0" anchor="ctr">
              <a:normAutofit/>
            </a:bodyPr>
            <a:lstStyle>
              <a:defPPr>
                <a:defRPr lang="fr-FR"/>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fr-FR" dirty="0">
                  <a:latin typeface="Times" panose="02020603050405020304" pitchFamily="18" charset="0"/>
                  <a:ea typeface="ＭＳ Ｐゴシック" panose="020B0600070205080204" pitchFamily="34" charset="-128"/>
                  <a:cs typeface="Times" panose="02020603050405020304" pitchFamily="18" charset="0"/>
                </a:rPr>
                <a:t>This event is accredited for CME credits by EBAP and speakers are required to disclose their potential conflict of interest going back 3 years prior to this presentation.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 It remains for audience members to determine whether the speaker’s interests or relationships may influence the presentation. Drug or device advertisement is strictly forbidden. </a:t>
              </a:r>
              <a:endParaRPr lang="fr-CH" dirty="0">
                <a:latin typeface="Times" panose="02020603050405020304" pitchFamily="18" charset="0"/>
                <a:cs typeface="Times" panose="02020603050405020304" pitchFamily="18"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4925" y="27472"/>
              <a:ext cx="865378" cy="900000"/>
            </a:xfrm>
            <a:prstGeom prst="rect">
              <a:avLst/>
            </a:prstGeom>
          </p:spPr>
        </p:pic>
      </p:grpSp>
      <p:pic>
        <p:nvPicPr>
          <p:cNvPr id="3" name="Audio 2">
            <a:hlinkClick r:id="" action="ppaction://media"/>
            <a:extLst>
              <a:ext uri="{FF2B5EF4-FFF2-40B4-BE49-F238E27FC236}">
                <a16:creationId xmlns:a16="http://schemas.microsoft.com/office/drawing/2014/main" id="{D417CAA1-EDD4-4366-B080-74791A4A37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43994642"/>
      </p:ext>
    </p:extLst>
  </p:cSld>
  <p:clrMapOvr>
    <a:masterClrMapping/>
  </p:clrMapOvr>
  <mc:AlternateContent xmlns:mc="http://schemas.openxmlformats.org/markup-compatibility/2006">
    <mc:Choice xmlns:p14="http://schemas.microsoft.com/office/powerpoint/2010/main" Requires="p14">
      <p:transition spd="slow" p14:dur="2000" advTm="16078"/>
    </mc:Choice>
    <mc:Fallback>
      <p:transition spd="slow" advTm="16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6D602-9C9E-4B15-B7D3-414A8910EF5C}"/>
              </a:ext>
            </a:extLst>
          </p:cNvPr>
          <p:cNvSpPr>
            <a:spLocks noGrp="1"/>
          </p:cNvSpPr>
          <p:nvPr>
            <p:ph type="title"/>
          </p:nvPr>
        </p:nvSpPr>
        <p:spPr>
          <a:xfrm>
            <a:off x="1653363" y="365760"/>
            <a:ext cx="9367203" cy="1188720"/>
          </a:xfrm>
        </p:spPr>
        <p:txBody>
          <a:bodyPr>
            <a:normAutofit/>
          </a:bodyPr>
          <a:lstStyle/>
          <a:p>
            <a:pPr algn="ctr"/>
            <a:r>
              <a:rPr lang="fr-FR" b="1" dirty="0">
                <a:solidFill>
                  <a:srgbClr val="002060"/>
                </a:solidFill>
                <a:latin typeface="+mn-lt"/>
              </a:rPr>
              <a:t>Programme </a:t>
            </a:r>
            <a:r>
              <a:rPr lang="fr-FR" b="1" dirty="0" err="1">
                <a:solidFill>
                  <a:srgbClr val="002060"/>
                </a:solidFill>
                <a:latin typeface="+mn-lt"/>
              </a:rPr>
              <a:t>Orkambi</a:t>
            </a:r>
            <a:br>
              <a:rPr lang="fr-FR" b="1" dirty="0">
                <a:solidFill>
                  <a:srgbClr val="002060"/>
                </a:solidFill>
                <a:latin typeface="+mn-lt"/>
              </a:rPr>
            </a:br>
            <a:r>
              <a:rPr lang="fr-FR" sz="3600" b="1" dirty="0" err="1">
                <a:solidFill>
                  <a:srgbClr val="002060"/>
                </a:solidFill>
                <a:latin typeface="+mn-lt"/>
              </a:rPr>
              <a:t>lumacaftor</a:t>
            </a:r>
            <a:r>
              <a:rPr lang="fr-FR" sz="3600" b="1" dirty="0">
                <a:solidFill>
                  <a:srgbClr val="002060"/>
                </a:solidFill>
                <a:latin typeface="+mn-lt"/>
              </a:rPr>
              <a:t>/</a:t>
            </a:r>
            <a:r>
              <a:rPr lang="fr-FR" sz="3600" b="1" dirty="0" err="1">
                <a:solidFill>
                  <a:srgbClr val="002060"/>
                </a:solidFill>
                <a:latin typeface="+mn-lt"/>
              </a:rPr>
              <a:t>ivacaftor</a:t>
            </a:r>
            <a:endParaRPr lang="fr-FR" b="1" dirty="0">
              <a:solidFill>
                <a:srgbClr val="002060"/>
              </a:solidFill>
              <a:latin typeface="+mn-lt"/>
            </a:endParaRPr>
          </a:p>
        </p:txBody>
      </p:sp>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Espace réservé du contenu 2">
            <a:extLst>
              <a:ext uri="{FF2B5EF4-FFF2-40B4-BE49-F238E27FC236}">
                <a16:creationId xmlns:a16="http://schemas.microsoft.com/office/drawing/2014/main" id="{3CDEAA8C-F66E-4849-B38E-CFD3CE3E1013}"/>
              </a:ext>
            </a:extLst>
          </p:cNvPr>
          <p:cNvSpPr>
            <a:spLocks noGrp="1"/>
          </p:cNvSpPr>
          <p:nvPr>
            <p:ph idx="1"/>
          </p:nvPr>
        </p:nvSpPr>
        <p:spPr>
          <a:xfrm>
            <a:off x="1018762" y="2176272"/>
            <a:ext cx="10704442" cy="4041648"/>
          </a:xfrm>
        </p:spPr>
        <p:txBody>
          <a:bodyPr anchor="t">
            <a:normAutofit/>
          </a:bodyPr>
          <a:lstStyle/>
          <a:p>
            <a:pPr>
              <a:lnSpc>
                <a:spcPct val="150000"/>
              </a:lnSpc>
            </a:pPr>
            <a:r>
              <a:rPr lang="fr-FR" sz="2400" dirty="0">
                <a:solidFill>
                  <a:srgbClr val="002060"/>
                </a:solidFill>
              </a:rPr>
              <a:t>Programme initié en 2016. ATU de cohorte puis AMM</a:t>
            </a:r>
          </a:p>
          <a:p>
            <a:pPr>
              <a:lnSpc>
                <a:spcPct val="150000"/>
              </a:lnSpc>
            </a:pPr>
            <a:r>
              <a:rPr lang="fr-FR" sz="2400" dirty="0">
                <a:solidFill>
                  <a:srgbClr val="002060"/>
                </a:solidFill>
              </a:rPr>
              <a:t>845 patients inclus</a:t>
            </a:r>
          </a:p>
          <a:p>
            <a:pPr>
              <a:lnSpc>
                <a:spcPct val="150000"/>
              </a:lnSpc>
            </a:pPr>
            <a:r>
              <a:rPr lang="fr-FR" sz="2400" dirty="0">
                <a:solidFill>
                  <a:srgbClr val="002060"/>
                </a:solidFill>
              </a:rPr>
              <a:t>3 articles publiés</a:t>
            </a:r>
          </a:p>
          <a:p>
            <a:pPr>
              <a:lnSpc>
                <a:spcPct val="150000"/>
              </a:lnSpc>
            </a:pPr>
            <a:r>
              <a:rPr lang="fr-FR" sz="2400" dirty="0">
                <a:solidFill>
                  <a:srgbClr val="002060"/>
                </a:solidFill>
              </a:rPr>
              <a:t>Plusieurs études en cours</a:t>
            </a:r>
          </a:p>
          <a:p>
            <a:pPr>
              <a:lnSpc>
                <a:spcPct val="150000"/>
              </a:lnSpc>
            </a:pPr>
            <a:endParaRPr lang="fr-FR" sz="2400" dirty="0">
              <a:solidFill>
                <a:srgbClr val="002060"/>
              </a:solidFill>
            </a:endParaRPr>
          </a:p>
        </p:txBody>
      </p:sp>
      <p:pic>
        <p:nvPicPr>
          <p:cNvPr id="5" name="Audio 4">
            <a:hlinkClick r:id="" action="ppaction://media"/>
            <a:extLst>
              <a:ext uri="{FF2B5EF4-FFF2-40B4-BE49-F238E27FC236}">
                <a16:creationId xmlns:a16="http://schemas.microsoft.com/office/drawing/2014/main" id="{2EEC7898-6B96-40F1-86CF-2D6A0D5CC2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98472957"/>
      </p:ext>
    </p:extLst>
  </p:cSld>
  <p:clrMapOvr>
    <a:masterClrMapping/>
  </p:clrMapOvr>
  <mc:AlternateContent xmlns:mc="http://schemas.openxmlformats.org/markup-compatibility/2006">
    <mc:Choice xmlns:p14="http://schemas.microsoft.com/office/powerpoint/2010/main" Requires="p14">
      <p:transition spd="slow" p14:dur="2000" advTm="31821"/>
    </mc:Choice>
    <mc:Fallback>
      <p:transition spd="slow" advTm="3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3" name="Rectangle 6"/>
          <p:cNvSpPr>
            <a:spLocks noChangeArrowheads="1"/>
          </p:cNvSpPr>
          <p:nvPr/>
        </p:nvSpPr>
        <p:spPr bwMode="auto">
          <a:xfrm>
            <a:off x="457724" y="-165049"/>
            <a:ext cx="3670210" cy="1622321"/>
          </a:xfrm>
          <a:prstGeom prst="rect">
            <a:avLst/>
          </a:prstGeom>
        </p:spPr>
        <p:txBody>
          <a:bodyPr vert="horz" lIns="91440" tIns="45720" rIns="91440" bIns="45720" rtlCol="0" anchor="ctr">
            <a:prstTxWarp prst="textNoShape">
              <a:avLst/>
            </a:prstTxWarp>
            <a:normAutofit/>
          </a:bodyPr>
          <a:lstStyle/>
          <a:p>
            <a:pPr algn="ctr">
              <a:lnSpc>
                <a:spcPct val="90000"/>
              </a:lnSpc>
              <a:spcBef>
                <a:spcPct val="0"/>
              </a:spcBef>
              <a:spcAft>
                <a:spcPts val="600"/>
              </a:spcAft>
            </a:pPr>
            <a:r>
              <a:rPr lang="en-US" sz="2800" b="1" kern="1200" dirty="0">
                <a:solidFill>
                  <a:srgbClr val="002060"/>
                </a:solidFill>
                <a:ea typeface="+mj-ea"/>
                <a:cs typeface="+mj-cs"/>
              </a:rPr>
              <a:t>Lumacaftor + Ivacaftor </a:t>
            </a:r>
            <a:r>
              <a:rPr lang="en-US" sz="2400" b="1" kern="1200" dirty="0">
                <a:solidFill>
                  <a:srgbClr val="002060"/>
                </a:solidFill>
                <a:ea typeface="+mj-ea"/>
                <a:cs typeface="+mj-cs"/>
              </a:rPr>
              <a:t>F508del homozygotes </a:t>
            </a:r>
            <a:endParaRPr lang="en-US" sz="2800" b="1" kern="1200" dirty="0">
              <a:solidFill>
                <a:srgbClr val="002060"/>
              </a:solidFill>
              <a:ea typeface="+mj-ea"/>
              <a:cs typeface="+mj-cs"/>
            </a:endParaRPr>
          </a:p>
        </p:txBody>
      </p:sp>
      <p:sp>
        <p:nvSpPr>
          <p:cNvPr id="10" name="Rectangle 9"/>
          <p:cNvSpPr/>
          <p:nvPr/>
        </p:nvSpPr>
        <p:spPr>
          <a:xfrm>
            <a:off x="324039" y="1525657"/>
            <a:ext cx="4124654" cy="4400995"/>
          </a:xfrm>
          <a:prstGeom prst="rect">
            <a:avLst/>
          </a:prstGeom>
        </p:spPr>
        <p:txBody>
          <a:bodyPr vert="horz" lIns="91440" tIns="45720" rIns="91440" bIns="45720" rtlCol="0">
            <a:normAutofit lnSpcReduction="10000"/>
          </a:bodyPr>
          <a:lstStyle/>
          <a:p>
            <a:pPr>
              <a:lnSpc>
                <a:spcPct val="90000"/>
              </a:lnSpc>
              <a:spcAft>
                <a:spcPts val="600"/>
              </a:spcAft>
            </a:pPr>
            <a:r>
              <a:rPr lang="en-US" sz="1900" b="1" dirty="0"/>
              <a:t>Etudes Phase 3: TRAFFIC/TRANSPORT</a:t>
            </a:r>
          </a:p>
          <a:p>
            <a:pPr algn="ctr">
              <a:lnSpc>
                <a:spcPct val="90000"/>
              </a:lnSpc>
              <a:spcAft>
                <a:spcPts val="600"/>
              </a:spcAft>
            </a:pPr>
            <a:r>
              <a:rPr lang="en-US" sz="1900" dirty="0"/>
              <a:t>Patients avec VEMS 40-90%</a:t>
            </a:r>
          </a:p>
          <a:p>
            <a:pPr algn="ctr">
              <a:lnSpc>
                <a:spcPct val="90000"/>
              </a:lnSpc>
              <a:spcAft>
                <a:spcPts val="600"/>
              </a:spcAft>
            </a:pPr>
            <a:r>
              <a:rPr lang="en-US" sz="1900" dirty="0"/>
              <a:t>12 </a:t>
            </a:r>
            <a:r>
              <a:rPr lang="en-US" sz="1900" dirty="0" err="1"/>
              <a:t>ans</a:t>
            </a:r>
            <a:r>
              <a:rPr lang="en-US" sz="1900" dirty="0"/>
              <a:t> et plus</a:t>
            </a:r>
          </a:p>
          <a:p>
            <a:pPr algn="ctr">
              <a:lnSpc>
                <a:spcPct val="90000"/>
              </a:lnSpc>
              <a:spcAft>
                <a:spcPts val="600"/>
              </a:spcAft>
            </a:pPr>
            <a:endParaRPr lang="en-US" sz="1900" dirty="0"/>
          </a:p>
          <a:p>
            <a:pPr>
              <a:lnSpc>
                <a:spcPct val="90000"/>
              </a:lnSpc>
              <a:spcAft>
                <a:spcPts val="600"/>
              </a:spcAft>
            </a:pPr>
            <a:r>
              <a:rPr lang="en-US" sz="1900" dirty="0"/>
              <a:t>-</a:t>
            </a:r>
            <a:r>
              <a:rPr lang="en-US" sz="1900" b="1" dirty="0" err="1"/>
              <a:t>Efficacité</a:t>
            </a:r>
            <a:r>
              <a:rPr lang="en-US" sz="1900" dirty="0"/>
              <a:t>: function </a:t>
            </a:r>
            <a:r>
              <a:rPr lang="en-US" sz="1900" dirty="0" err="1"/>
              <a:t>respiratoire</a:t>
            </a:r>
            <a:r>
              <a:rPr lang="en-US" sz="1900" dirty="0"/>
              <a:t>, exacerbation</a:t>
            </a:r>
          </a:p>
          <a:p>
            <a:pPr>
              <a:lnSpc>
                <a:spcPct val="90000"/>
              </a:lnSpc>
              <a:spcAft>
                <a:spcPts val="600"/>
              </a:spcAft>
            </a:pPr>
            <a:r>
              <a:rPr lang="en-US" sz="1900" dirty="0"/>
              <a:t>-</a:t>
            </a:r>
            <a:r>
              <a:rPr lang="en-US" sz="1900" b="1" dirty="0" err="1"/>
              <a:t>Taux</a:t>
            </a:r>
            <a:r>
              <a:rPr lang="en-US" sz="1900" b="1" dirty="0"/>
              <a:t> </a:t>
            </a:r>
            <a:r>
              <a:rPr lang="en-US" sz="1900" b="1" dirty="0" err="1"/>
              <a:t>d’arrêt</a:t>
            </a:r>
            <a:r>
              <a:rPr lang="en-US" sz="1900" b="1" dirty="0"/>
              <a:t> du </a:t>
            </a:r>
            <a:r>
              <a:rPr lang="en-US" sz="1900" b="1" dirty="0" err="1"/>
              <a:t>traitement</a:t>
            </a:r>
            <a:endParaRPr lang="en-US" sz="1900" b="1" dirty="0"/>
          </a:p>
          <a:p>
            <a:pPr>
              <a:lnSpc>
                <a:spcPct val="90000"/>
              </a:lnSpc>
              <a:spcAft>
                <a:spcPts val="600"/>
              </a:spcAft>
            </a:pPr>
            <a:r>
              <a:rPr lang="en-US" sz="1900" dirty="0"/>
              <a:t>	-Lumacaftor-ivacaftor: 4.2%</a:t>
            </a:r>
          </a:p>
          <a:p>
            <a:pPr>
              <a:lnSpc>
                <a:spcPct val="90000"/>
              </a:lnSpc>
              <a:spcAft>
                <a:spcPts val="600"/>
              </a:spcAft>
            </a:pPr>
            <a:r>
              <a:rPr lang="en-US" sz="1900" dirty="0"/>
              <a:t>	-Placebo: 1.6%</a:t>
            </a:r>
          </a:p>
          <a:p>
            <a:pPr>
              <a:lnSpc>
                <a:spcPct val="90000"/>
              </a:lnSpc>
              <a:spcAft>
                <a:spcPts val="600"/>
              </a:spcAft>
            </a:pPr>
            <a:endParaRPr lang="en-US" sz="1900" dirty="0"/>
          </a:p>
          <a:p>
            <a:pPr>
              <a:lnSpc>
                <a:spcPct val="90000"/>
              </a:lnSpc>
              <a:spcAft>
                <a:spcPts val="600"/>
              </a:spcAft>
            </a:pPr>
            <a:r>
              <a:rPr lang="en-US" sz="1900" dirty="0" err="1"/>
              <a:t>Juillet</a:t>
            </a:r>
            <a:r>
              <a:rPr lang="en-US" sz="1900" dirty="0"/>
              <a:t> 2015: FDA approval</a:t>
            </a:r>
          </a:p>
          <a:p>
            <a:pPr>
              <a:lnSpc>
                <a:spcPct val="90000"/>
              </a:lnSpc>
              <a:spcAft>
                <a:spcPts val="600"/>
              </a:spcAft>
            </a:pPr>
            <a:r>
              <a:rPr lang="en-US" sz="1900" dirty="0"/>
              <a:t>Nov 2015: EMA approval</a:t>
            </a:r>
          </a:p>
          <a:p>
            <a:pPr>
              <a:lnSpc>
                <a:spcPct val="90000"/>
              </a:lnSpc>
              <a:spcAft>
                <a:spcPts val="600"/>
              </a:spcAft>
            </a:pPr>
            <a:r>
              <a:rPr lang="en-US" sz="1600" b="1" dirty="0" err="1"/>
              <a:t>Orkambi</a:t>
            </a:r>
            <a:r>
              <a:rPr lang="en-US" sz="1600" b="1" dirty="0"/>
              <a:t>™ </a:t>
            </a:r>
            <a:r>
              <a:rPr lang="en-US" sz="1600" dirty="0"/>
              <a:t>(lumacaftor/ivacaftor) to treat F508del/F508del CF patients aged 12 and older</a:t>
            </a:r>
          </a:p>
          <a:p>
            <a:pPr>
              <a:lnSpc>
                <a:spcPct val="90000"/>
              </a:lnSpc>
              <a:spcAft>
                <a:spcPts val="600"/>
              </a:spcAft>
            </a:pPr>
            <a:endParaRPr lang="en-US" sz="1600" dirty="0"/>
          </a:p>
        </p:txBody>
      </p:sp>
      <p:sp>
        <p:nvSpPr>
          <p:cNvPr id="74" name="Rectangle 7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e 8"/>
          <p:cNvGrpSpPr/>
          <p:nvPr/>
        </p:nvGrpSpPr>
        <p:grpSpPr>
          <a:xfrm>
            <a:off x="5430712" y="2187410"/>
            <a:ext cx="6019331" cy="4020531"/>
            <a:chOff x="241300" y="682418"/>
            <a:chExt cx="8902700" cy="5946440"/>
          </a:xfrm>
        </p:grpSpPr>
        <p:pic>
          <p:nvPicPr>
            <p:cNvPr id="114691" name="Image 4" descr="FEV1.tiff"/>
            <p:cNvPicPr>
              <a:picLocks noChangeAspect="1"/>
            </p:cNvPicPr>
            <p:nvPr/>
          </p:nvPicPr>
          <p:blipFill>
            <a:blip r:embed="rId5"/>
            <a:srcRect/>
            <a:stretch>
              <a:fillRect/>
            </a:stretch>
          </p:blipFill>
          <p:spPr bwMode="auto">
            <a:xfrm>
              <a:off x="241300" y="682418"/>
              <a:ext cx="4800600" cy="2782711"/>
            </a:xfrm>
            <a:prstGeom prst="rect">
              <a:avLst/>
            </a:prstGeom>
            <a:noFill/>
            <a:ln w="9525">
              <a:solidFill>
                <a:srgbClr val="000099"/>
              </a:solidFill>
              <a:miter lim="800000"/>
              <a:headEnd/>
              <a:tailEnd/>
            </a:ln>
          </p:spPr>
        </p:pic>
        <p:pic>
          <p:nvPicPr>
            <p:cNvPr id="114692" name="Image 5" descr="resp1.tiff"/>
            <p:cNvPicPr>
              <a:picLocks noChangeAspect="1"/>
            </p:cNvPicPr>
            <p:nvPr/>
          </p:nvPicPr>
          <p:blipFill>
            <a:blip r:embed="rId6"/>
            <a:srcRect/>
            <a:stretch>
              <a:fillRect/>
            </a:stretch>
          </p:blipFill>
          <p:spPr bwMode="auto">
            <a:xfrm>
              <a:off x="5161844" y="682418"/>
              <a:ext cx="3982156" cy="2781300"/>
            </a:xfrm>
            <a:prstGeom prst="rect">
              <a:avLst/>
            </a:prstGeom>
            <a:noFill/>
            <a:ln w="9525">
              <a:solidFill>
                <a:srgbClr val="000099"/>
              </a:solidFill>
              <a:miter lim="800000"/>
              <a:headEnd/>
              <a:tailEnd/>
            </a:ln>
          </p:spPr>
        </p:pic>
        <p:grpSp>
          <p:nvGrpSpPr>
            <p:cNvPr id="8" name="Groupe 7"/>
            <p:cNvGrpSpPr/>
            <p:nvPr/>
          </p:nvGrpSpPr>
          <p:grpSpPr>
            <a:xfrm>
              <a:off x="241301" y="3491150"/>
              <a:ext cx="8902699" cy="3137708"/>
              <a:chOff x="241301" y="3618150"/>
              <a:chExt cx="8902699" cy="3137708"/>
            </a:xfrm>
          </p:grpSpPr>
          <p:pic>
            <p:nvPicPr>
              <p:cNvPr id="2" name="Image 1"/>
              <p:cNvPicPr>
                <a:picLocks noChangeAspect="1"/>
              </p:cNvPicPr>
              <p:nvPr/>
            </p:nvPicPr>
            <p:blipFill>
              <a:blip r:embed="rId7"/>
              <a:stretch>
                <a:fillRect/>
              </a:stretch>
            </p:blipFill>
            <p:spPr>
              <a:xfrm>
                <a:off x="393701" y="3694350"/>
                <a:ext cx="4495799" cy="3061508"/>
              </a:xfrm>
              <a:prstGeom prst="rect">
                <a:avLst/>
              </a:prstGeom>
            </p:spPr>
          </p:pic>
          <p:pic>
            <p:nvPicPr>
              <p:cNvPr id="3" name="Image 2"/>
              <p:cNvPicPr>
                <a:picLocks noChangeAspect="1"/>
              </p:cNvPicPr>
              <p:nvPr/>
            </p:nvPicPr>
            <p:blipFill>
              <a:blip r:embed="rId8"/>
              <a:stretch>
                <a:fillRect/>
              </a:stretch>
            </p:blipFill>
            <p:spPr>
              <a:xfrm>
                <a:off x="5171049" y="3630850"/>
                <a:ext cx="3633229" cy="3098269"/>
              </a:xfrm>
              <a:prstGeom prst="rect">
                <a:avLst/>
              </a:prstGeom>
            </p:spPr>
          </p:pic>
          <p:sp>
            <p:nvSpPr>
              <p:cNvPr id="5" name="ZoneTexte 4"/>
              <p:cNvSpPr txBox="1"/>
              <p:nvPr/>
            </p:nvSpPr>
            <p:spPr>
              <a:xfrm>
                <a:off x="241301" y="3630850"/>
                <a:ext cx="4800600" cy="369332"/>
              </a:xfrm>
              <a:prstGeom prst="rect">
                <a:avLst/>
              </a:prstGeom>
              <a:noFill/>
              <a:ln>
                <a:solidFill>
                  <a:srgbClr val="0070C0"/>
                </a:solidFill>
              </a:ln>
            </p:spPr>
            <p:txBody>
              <a:bodyPr wrap="square" rtlCol="0">
                <a:spAutoFit/>
              </a:bodyPr>
              <a:lstStyle/>
              <a:p>
                <a:endParaRPr lang="fr-FR"/>
              </a:p>
            </p:txBody>
          </p:sp>
          <p:sp>
            <p:nvSpPr>
              <p:cNvPr id="7" name="Rectangle 6"/>
              <p:cNvSpPr/>
              <p:nvPr/>
            </p:nvSpPr>
            <p:spPr>
              <a:xfrm>
                <a:off x="5171049" y="3618150"/>
                <a:ext cx="3972951" cy="30615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6" name="Image 5">
            <a:extLst>
              <a:ext uri="{FF2B5EF4-FFF2-40B4-BE49-F238E27FC236}">
                <a16:creationId xmlns:a16="http://schemas.microsoft.com/office/drawing/2014/main" id="{6FFE5638-C4A2-4F00-AF28-F2F0C7BF3F36}"/>
              </a:ext>
            </a:extLst>
          </p:cNvPr>
          <p:cNvPicPr>
            <a:picLocks noChangeAspect="1"/>
          </p:cNvPicPr>
          <p:nvPr/>
        </p:nvPicPr>
        <p:blipFill>
          <a:blip r:embed="rId9"/>
          <a:stretch>
            <a:fillRect/>
          </a:stretch>
        </p:blipFill>
        <p:spPr>
          <a:xfrm>
            <a:off x="5965414" y="565698"/>
            <a:ext cx="4803354" cy="1504778"/>
          </a:xfrm>
          <a:prstGeom prst="rect">
            <a:avLst/>
          </a:prstGeom>
        </p:spPr>
      </p:pic>
      <p:grpSp>
        <p:nvGrpSpPr>
          <p:cNvPr id="14" name="Group 4">
            <a:extLst>
              <a:ext uri="{FF2B5EF4-FFF2-40B4-BE49-F238E27FC236}">
                <a16:creationId xmlns:a16="http://schemas.microsoft.com/office/drawing/2014/main" id="{6C2E771C-2D05-47E0-9252-33B542C81924}"/>
              </a:ext>
            </a:extLst>
          </p:cNvPr>
          <p:cNvGrpSpPr>
            <a:grpSpLocks noChangeAspect="1"/>
          </p:cNvGrpSpPr>
          <p:nvPr/>
        </p:nvGrpSpPr>
        <p:grpSpPr bwMode="auto">
          <a:xfrm>
            <a:off x="869950" y="5973763"/>
            <a:ext cx="2698750" cy="234950"/>
            <a:chOff x="548" y="3763"/>
            <a:chExt cx="1700" cy="148"/>
          </a:xfrm>
        </p:grpSpPr>
        <p:sp>
          <p:nvSpPr>
            <p:cNvPr id="15" name="AutoShape 3">
              <a:extLst>
                <a:ext uri="{FF2B5EF4-FFF2-40B4-BE49-F238E27FC236}">
                  <a16:creationId xmlns:a16="http://schemas.microsoft.com/office/drawing/2014/main" id="{053E94B9-8F13-441A-A71C-BF165DD17D19}"/>
                </a:ext>
              </a:extLst>
            </p:cNvPr>
            <p:cNvSpPr>
              <a:spLocks noChangeAspect="1" noChangeArrowheads="1" noTextEdit="1"/>
            </p:cNvSpPr>
            <p:nvPr/>
          </p:nvSpPr>
          <p:spPr bwMode="auto">
            <a:xfrm>
              <a:off x="548" y="3763"/>
              <a:ext cx="1700"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5125" name="Picture 5">
              <a:extLst>
                <a:ext uri="{FF2B5EF4-FFF2-40B4-BE49-F238E27FC236}">
                  <a16:creationId xmlns:a16="http://schemas.microsoft.com/office/drawing/2014/main" id="{5B6E2C53-5DA5-4573-B018-5D0DF1DE3C8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 y="3763"/>
              <a:ext cx="1702" cy="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8">
            <a:extLst>
              <a:ext uri="{FF2B5EF4-FFF2-40B4-BE49-F238E27FC236}">
                <a16:creationId xmlns:a16="http://schemas.microsoft.com/office/drawing/2014/main" id="{828D4523-A682-4DE4-AE3F-B05AFA6752C7}"/>
              </a:ext>
            </a:extLst>
          </p:cNvPr>
          <p:cNvGrpSpPr>
            <a:grpSpLocks noChangeAspect="1"/>
          </p:cNvGrpSpPr>
          <p:nvPr/>
        </p:nvGrpSpPr>
        <p:grpSpPr bwMode="auto">
          <a:xfrm>
            <a:off x="1574800" y="6237288"/>
            <a:ext cx="1309688" cy="138112"/>
            <a:chOff x="992" y="3929"/>
            <a:chExt cx="825" cy="87"/>
          </a:xfrm>
        </p:grpSpPr>
        <p:sp>
          <p:nvSpPr>
            <p:cNvPr id="20" name="AutoShape 7">
              <a:extLst>
                <a:ext uri="{FF2B5EF4-FFF2-40B4-BE49-F238E27FC236}">
                  <a16:creationId xmlns:a16="http://schemas.microsoft.com/office/drawing/2014/main" id="{B3DF7254-8225-4DFF-9665-172C05BEB455}"/>
                </a:ext>
              </a:extLst>
            </p:cNvPr>
            <p:cNvSpPr>
              <a:spLocks noChangeAspect="1" noChangeArrowheads="1" noTextEdit="1"/>
            </p:cNvSpPr>
            <p:nvPr/>
          </p:nvSpPr>
          <p:spPr bwMode="auto">
            <a:xfrm>
              <a:off x="992" y="3929"/>
              <a:ext cx="82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5129" name="Picture 9">
              <a:extLst>
                <a:ext uri="{FF2B5EF4-FFF2-40B4-BE49-F238E27FC236}">
                  <a16:creationId xmlns:a16="http://schemas.microsoft.com/office/drawing/2014/main" id="{B8D29B37-058B-4EC2-A00F-DACCB088028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 y="3929"/>
              <a:ext cx="827"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Audio 10">
            <a:hlinkClick r:id="" action="ppaction://media"/>
            <a:extLst>
              <a:ext uri="{FF2B5EF4-FFF2-40B4-BE49-F238E27FC236}">
                <a16:creationId xmlns:a16="http://schemas.microsoft.com/office/drawing/2014/main" id="{33E6F1B7-8BE5-42FD-8ACD-51A352F6585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505942219"/>
      </p:ext>
    </p:extLst>
  </p:cSld>
  <p:clrMapOvr>
    <a:masterClrMapping/>
  </p:clrMapOvr>
  <p:transition spd="slow" advTm="662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3" name="Rectangle 6"/>
          <p:cNvSpPr>
            <a:spLocks noChangeArrowheads="1"/>
          </p:cNvSpPr>
          <p:nvPr/>
        </p:nvSpPr>
        <p:spPr bwMode="auto">
          <a:xfrm>
            <a:off x="457724" y="-165049"/>
            <a:ext cx="3670210" cy="1622321"/>
          </a:xfrm>
          <a:prstGeom prst="rect">
            <a:avLst/>
          </a:prstGeom>
        </p:spPr>
        <p:txBody>
          <a:bodyPr vert="horz" lIns="91440" tIns="45720" rIns="91440" bIns="45720" rtlCol="0" anchor="ctr">
            <a:prstTxWarp prst="textNoShape">
              <a:avLst/>
            </a:prstTxWarp>
            <a:normAutofit/>
          </a:bodyPr>
          <a:lstStyle/>
          <a:p>
            <a:pPr algn="ctr">
              <a:lnSpc>
                <a:spcPct val="90000"/>
              </a:lnSpc>
              <a:spcBef>
                <a:spcPct val="0"/>
              </a:spcBef>
              <a:spcAft>
                <a:spcPts val="600"/>
              </a:spcAft>
            </a:pPr>
            <a:r>
              <a:rPr lang="en-US" sz="2800" b="1" kern="1200" dirty="0">
                <a:solidFill>
                  <a:srgbClr val="002060"/>
                </a:solidFill>
                <a:ea typeface="+mj-ea"/>
                <a:cs typeface="+mj-cs"/>
              </a:rPr>
              <a:t>Lumacaftor + Ivacaftor </a:t>
            </a:r>
            <a:r>
              <a:rPr lang="en-US" sz="2400" b="1" kern="1200" dirty="0">
                <a:solidFill>
                  <a:srgbClr val="002060"/>
                </a:solidFill>
                <a:ea typeface="+mj-ea"/>
                <a:cs typeface="+mj-cs"/>
              </a:rPr>
              <a:t>F508del homozygotes </a:t>
            </a:r>
            <a:endParaRPr lang="en-US" sz="2800" b="1" kern="1200" dirty="0">
              <a:solidFill>
                <a:srgbClr val="002060"/>
              </a:solidFill>
              <a:ea typeface="+mj-ea"/>
              <a:cs typeface="+mj-cs"/>
            </a:endParaRPr>
          </a:p>
        </p:txBody>
      </p:sp>
      <p:sp>
        <p:nvSpPr>
          <p:cNvPr id="10" name="Rectangle 9"/>
          <p:cNvSpPr/>
          <p:nvPr/>
        </p:nvSpPr>
        <p:spPr>
          <a:xfrm>
            <a:off x="324039" y="1525657"/>
            <a:ext cx="3990561" cy="4400995"/>
          </a:xfrm>
          <a:prstGeom prst="rect">
            <a:avLst/>
          </a:prstGeom>
        </p:spPr>
        <p:txBody>
          <a:bodyPr vert="horz" lIns="91440" tIns="45720" rIns="91440" bIns="45720" rtlCol="0">
            <a:normAutofit fontScale="92500" lnSpcReduction="20000"/>
          </a:bodyPr>
          <a:lstStyle/>
          <a:p>
            <a:pPr algn="ctr">
              <a:lnSpc>
                <a:spcPct val="90000"/>
              </a:lnSpc>
              <a:spcAft>
                <a:spcPts val="600"/>
              </a:spcAft>
            </a:pPr>
            <a:r>
              <a:rPr lang="en-US" sz="1900" dirty="0"/>
              <a:t>Patients with VEMS 40-90%</a:t>
            </a:r>
          </a:p>
          <a:p>
            <a:pPr algn="ctr">
              <a:lnSpc>
                <a:spcPct val="90000"/>
              </a:lnSpc>
              <a:spcAft>
                <a:spcPts val="600"/>
              </a:spcAft>
            </a:pPr>
            <a:r>
              <a:rPr lang="en-US" sz="1900" dirty="0"/>
              <a:t>vs.</a:t>
            </a:r>
          </a:p>
          <a:p>
            <a:pPr algn="ctr">
              <a:lnSpc>
                <a:spcPct val="90000"/>
              </a:lnSpc>
              <a:spcAft>
                <a:spcPts val="600"/>
              </a:spcAft>
            </a:pPr>
            <a:r>
              <a:rPr lang="en-US" sz="1900" dirty="0"/>
              <a:t>Patients &lt;40% entre le screening and baseline</a:t>
            </a:r>
          </a:p>
          <a:p>
            <a:pPr algn="ctr">
              <a:lnSpc>
                <a:spcPct val="90000"/>
              </a:lnSpc>
              <a:spcAft>
                <a:spcPts val="600"/>
              </a:spcAft>
            </a:pPr>
            <a:endParaRPr lang="en-US" sz="1900" dirty="0"/>
          </a:p>
          <a:p>
            <a:pPr>
              <a:lnSpc>
                <a:spcPct val="90000"/>
              </a:lnSpc>
              <a:spcAft>
                <a:spcPts val="600"/>
              </a:spcAft>
            </a:pPr>
            <a:r>
              <a:rPr lang="en-US" sz="1900" dirty="0"/>
              <a:t>-</a:t>
            </a:r>
            <a:r>
              <a:rPr lang="en-US" sz="1900" b="1" dirty="0"/>
              <a:t>Efficacy</a:t>
            </a:r>
            <a:r>
              <a:rPr lang="en-US" sz="1900" dirty="0"/>
              <a:t>: </a:t>
            </a:r>
            <a:r>
              <a:rPr lang="en-US" sz="1900" dirty="0" err="1"/>
              <a:t>fonction</a:t>
            </a:r>
            <a:r>
              <a:rPr lang="en-US" sz="1900" dirty="0"/>
              <a:t> </a:t>
            </a:r>
            <a:r>
              <a:rPr lang="en-US" sz="1900" dirty="0" err="1"/>
              <a:t>respiratoire</a:t>
            </a:r>
            <a:r>
              <a:rPr lang="en-US" sz="1900" dirty="0"/>
              <a:t>, exacerbation</a:t>
            </a:r>
          </a:p>
          <a:p>
            <a:pPr>
              <a:lnSpc>
                <a:spcPct val="90000"/>
              </a:lnSpc>
              <a:spcAft>
                <a:spcPts val="600"/>
              </a:spcAft>
            </a:pPr>
            <a:endParaRPr lang="en-US" sz="1900" dirty="0"/>
          </a:p>
          <a:p>
            <a:pPr>
              <a:lnSpc>
                <a:spcPct val="90000"/>
              </a:lnSpc>
              <a:spcAft>
                <a:spcPts val="600"/>
              </a:spcAft>
            </a:pPr>
            <a:r>
              <a:rPr lang="en-US" sz="1900" b="1" dirty="0" err="1"/>
              <a:t>Taux</a:t>
            </a:r>
            <a:r>
              <a:rPr lang="en-US" sz="1900" b="1" dirty="0"/>
              <a:t> </a:t>
            </a:r>
            <a:r>
              <a:rPr lang="en-US" sz="1900" b="1" dirty="0" err="1"/>
              <a:t>d’arrêt</a:t>
            </a:r>
            <a:r>
              <a:rPr lang="en-US" sz="1900" b="1" dirty="0"/>
              <a:t> du </a:t>
            </a:r>
            <a:r>
              <a:rPr lang="en-US" sz="1900" b="1" dirty="0" err="1"/>
              <a:t>traitement</a:t>
            </a:r>
            <a:endParaRPr lang="en-US" sz="1900" b="1" dirty="0"/>
          </a:p>
          <a:p>
            <a:pPr>
              <a:lnSpc>
                <a:spcPct val="90000"/>
              </a:lnSpc>
              <a:spcAft>
                <a:spcPts val="600"/>
              </a:spcAft>
            </a:pPr>
            <a:r>
              <a:rPr lang="en-US" sz="1900" b="1" dirty="0"/>
              <a:t>VEMS&lt;40%</a:t>
            </a:r>
          </a:p>
          <a:p>
            <a:pPr>
              <a:lnSpc>
                <a:spcPct val="90000"/>
              </a:lnSpc>
              <a:spcAft>
                <a:spcPts val="600"/>
              </a:spcAft>
            </a:pPr>
            <a:r>
              <a:rPr lang="en-US" sz="1900" dirty="0" err="1"/>
              <a:t>Luma</a:t>
            </a:r>
            <a:r>
              <a:rPr lang="en-US" sz="1900" dirty="0"/>
              <a:t>-Iva: 4%; Placebo 2%</a:t>
            </a:r>
          </a:p>
          <a:p>
            <a:pPr>
              <a:lnSpc>
                <a:spcPct val="90000"/>
              </a:lnSpc>
              <a:spcAft>
                <a:spcPts val="600"/>
              </a:spcAft>
            </a:pPr>
            <a:endParaRPr lang="en-US" sz="1900" dirty="0"/>
          </a:p>
          <a:p>
            <a:pPr algn="l"/>
            <a:r>
              <a:rPr lang="en-US" sz="1800" b="1" i="0" u="none" strike="noStrike" baseline="0" dirty="0">
                <a:latin typeface="ScalaLancetPro-Bold"/>
              </a:rPr>
              <a:t>“Treatment was generally well tolerated, although the incidence of some respiratory adverse events was higher with lumacaftor/ivacaftor than with placebo in all subgroups”</a:t>
            </a:r>
          </a:p>
          <a:p>
            <a:pPr algn="l"/>
            <a:endParaRPr lang="en-US" sz="1900" dirty="0"/>
          </a:p>
        </p:txBody>
      </p:sp>
      <p:sp>
        <p:nvSpPr>
          <p:cNvPr id="74" name="Rectangle 7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4">
            <a:extLst>
              <a:ext uri="{FF2B5EF4-FFF2-40B4-BE49-F238E27FC236}">
                <a16:creationId xmlns:a16="http://schemas.microsoft.com/office/drawing/2014/main" id="{E05B5173-D65C-44F2-9E51-C391AC89AE42}"/>
              </a:ext>
            </a:extLst>
          </p:cNvPr>
          <p:cNvGrpSpPr>
            <a:grpSpLocks noChangeAspect="1"/>
          </p:cNvGrpSpPr>
          <p:nvPr/>
        </p:nvGrpSpPr>
        <p:grpSpPr bwMode="auto">
          <a:xfrm>
            <a:off x="5826315" y="690509"/>
            <a:ext cx="5178425" cy="1533525"/>
            <a:chOff x="2209" y="1677"/>
            <a:chExt cx="3262" cy="966"/>
          </a:xfrm>
        </p:grpSpPr>
        <p:sp>
          <p:nvSpPr>
            <p:cNvPr id="13" name="AutoShape 3">
              <a:extLst>
                <a:ext uri="{FF2B5EF4-FFF2-40B4-BE49-F238E27FC236}">
                  <a16:creationId xmlns:a16="http://schemas.microsoft.com/office/drawing/2014/main" id="{0AB41DD3-B8CD-4CE7-A862-F3878A66C1CE}"/>
                </a:ext>
              </a:extLst>
            </p:cNvPr>
            <p:cNvSpPr>
              <a:spLocks noChangeAspect="1" noChangeArrowheads="1" noTextEdit="1"/>
            </p:cNvSpPr>
            <p:nvPr/>
          </p:nvSpPr>
          <p:spPr bwMode="auto">
            <a:xfrm>
              <a:off x="2209" y="1677"/>
              <a:ext cx="3262"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6149" name="Picture 5">
              <a:extLst>
                <a:ext uri="{FF2B5EF4-FFF2-40B4-BE49-F238E27FC236}">
                  <a16:creationId xmlns:a16="http://schemas.microsoft.com/office/drawing/2014/main" id="{60C90478-98E1-4AF9-A9F1-E4C4FF9FEB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 y="1677"/>
              <a:ext cx="3264"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Image 16">
            <a:extLst>
              <a:ext uri="{FF2B5EF4-FFF2-40B4-BE49-F238E27FC236}">
                <a16:creationId xmlns:a16="http://schemas.microsoft.com/office/drawing/2014/main" id="{81BDDE96-6E80-46E2-AA84-5D944D237878}"/>
              </a:ext>
            </a:extLst>
          </p:cNvPr>
          <p:cNvPicPr>
            <a:picLocks noChangeAspect="1"/>
          </p:cNvPicPr>
          <p:nvPr/>
        </p:nvPicPr>
        <p:blipFill>
          <a:blip r:embed="rId6"/>
          <a:stretch>
            <a:fillRect/>
          </a:stretch>
        </p:blipFill>
        <p:spPr>
          <a:xfrm>
            <a:off x="1359537" y="5867258"/>
            <a:ext cx="1866584" cy="255557"/>
          </a:xfrm>
          <a:prstGeom prst="rect">
            <a:avLst/>
          </a:prstGeom>
        </p:spPr>
      </p:pic>
      <p:sp>
        <p:nvSpPr>
          <p:cNvPr id="29" name="ZoneTexte 28">
            <a:extLst>
              <a:ext uri="{FF2B5EF4-FFF2-40B4-BE49-F238E27FC236}">
                <a16:creationId xmlns:a16="http://schemas.microsoft.com/office/drawing/2014/main" id="{37D53741-EEBA-4757-912C-C9FDFF6F7280}"/>
              </a:ext>
            </a:extLst>
          </p:cNvPr>
          <p:cNvSpPr txBox="1"/>
          <p:nvPr/>
        </p:nvSpPr>
        <p:spPr>
          <a:xfrm>
            <a:off x="1274162" y="6122815"/>
            <a:ext cx="2726338" cy="523220"/>
          </a:xfrm>
          <a:prstGeom prst="rect">
            <a:avLst/>
          </a:prstGeom>
          <a:noFill/>
        </p:spPr>
        <p:txBody>
          <a:bodyPr wrap="square">
            <a:spAutoFit/>
          </a:bodyPr>
          <a:lstStyle/>
          <a:p>
            <a:r>
              <a:rPr lang="fr-FR" sz="1400" dirty="0"/>
              <a:t>http://dx.doi.org/10.1016/</a:t>
            </a:r>
          </a:p>
          <a:p>
            <a:r>
              <a:rPr lang="fr-FR" sz="1400" dirty="0"/>
              <a:t>S2213-2600(16)30121-7</a:t>
            </a:r>
          </a:p>
        </p:txBody>
      </p:sp>
      <p:grpSp>
        <p:nvGrpSpPr>
          <p:cNvPr id="23" name="Group 8">
            <a:extLst>
              <a:ext uri="{FF2B5EF4-FFF2-40B4-BE49-F238E27FC236}">
                <a16:creationId xmlns:a16="http://schemas.microsoft.com/office/drawing/2014/main" id="{FA8EBC6B-8DA0-4B3D-A0AC-2FFB287FFAD7}"/>
              </a:ext>
            </a:extLst>
          </p:cNvPr>
          <p:cNvGrpSpPr>
            <a:grpSpLocks noChangeAspect="1"/>
          </p:cNvGrpSpPr>
          <p:nvPr/>
        </p:nvGrpSpPr>
        <p:grpSpPr bwMode="auto">
          <a:xfrm>
            <a:off x="5662957" y="2303938"/>
            <a:ext cx="5703709" cy="3818877"/>
            <a:chOff x="3442" y="1640"/>
            <a:chExt cx="2318" cy="1552"/>
          </a:xfrm>
        </p:grpSpPr>
        <p:sp>
          <p:nvSpPr>
            <p:cNvPr id="24" name="AutoShape 7">
              <a:extLst>
                <a:ext uri="{FF2B5EF4-FFF2-40B4-BE49-F238E27FC236}">
                  <a16:creationId xmlns:a16="http://schemas.microsoft.com/office/drawing/2014/main" id="{047F04B2-F29C-43F2-9E56-7644E5ED7CDB}"/>
                </a:ext>
              </a:extLst>
            </p:cNvPr>
            <p:cNvSpPr>
              <a:spLocks noChangeAspect="1" noChangeArrowheads="1" noTextEdit="1"/>
            </p:cNvSpPr>
            <p:nvPr/>
          </p:nvSpPr>
          <p:spPr bwMode="auto">
            <a:xfrm>
              <a:off x="3442" y="1640"/>
              <a:ext cx="2318" cy="1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6153" name="Picture 9">
              <a:extLst>
                <a:ext uri="{FF2B5EF4-FFF2-40B4-BE49-F238E27FC236}">
                  <a16:creationId xmlns:a16="http://schemas.microsoft.com/office/drawing/2014/main" id="{D8148BAB-99ED-4488-B380-A7BA388487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42" y="1640"/>
              <a:ext cx="2320" cy="1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Ellipse 24">
            <a:extLst>
              <a:ext uri="{FF2B5EF4-FFF2-40B4-BE49-F238E27FC236}">
                <a16:creationId xmlns:a16="http://schemas.microsoft.com/office/drawing/2014/main" id="{1F8621EC-CDD1-40AF-A2A2-A21112EE5D95}"/>
              </a:ext>
            </a:extLst>
          </p:cNvPr>
          <p:cNvSpPr/>
          <p:nvPr/>
        </p:nvSpPr>
        <p:spPr>
          <a:xfrm>
            <a:off x="7732643" y="2758111"/>
            <a:ext cx="949187" cy="606287"/>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Audio 2">
            <a:hlinkClick r:id="" action="ppaction://media"/>
            <a:extLst>
              <a:ext uri="{FF2B5EF4-FFF2-40B4-BE49-F238E27FC236}">
                <a16:creationId xmlns:a16="http://schemas.microsoft.com/office/drawing/2014/main" id="{6004B583-915E-409F-8F0B-F0D3360C42F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729861655"/>
      </p:ext>
    </p:extLst>
  </p:cSld>
  <p:clrMapOvr>
    <a:masterClrMapping/>
  </p:clrMapOvr>
  <p:transition spd="slow" advTm="65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E4288A-DFC8-40A2-90E5-70E851A9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63C2D82-D4FA-4A37-BB01-1E7B21E4FF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15"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6"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7" name="Titre 1"/>
          <p:cNvSpPr txBox="1">
            <a:spLocks/>
          </p:cNvSpPr>
          <p:nvPr/>
        </p:nvSpPr>
        <p:spPr>
          <a:xfrm>
            <a:off x="965200" y="1371190"/>
            <a:ext cx="3363170" cy="2183042"/>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90000"/>
              </a:lnSpc>
              <a:spcAft>
                <a:spcPts val="600"/>
              </a:spcAft>
              <a:tabLst>
                <a:tab pos="360363" algn="l"/>
              </a:tabLst>
            </a:pPr>
            <a:r>
              <a:rPr lang="en-US" sz="3200" b="1" dirty="0">
                <a:solidFill>
                  <a:srgbClr val="002060"/>
                </a:solidFill>
                <a:latin typeface="+mn-lt"/>
              </a:rPr>
              <a:t>The French CF Reference Network</a:t>
            </a:r>
          </a:p>
        </p:txBody>
      </p:sp>
      <p:sp>
        <p:nvSpPr>
          <p:cNvPr id="18"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Shape 19">
            <a:extLst>
              <a:ext uri="{FF2B5EF4-FFF2-40B4-BE49-F238E27FC236}">
                <a16:creationId xmlns:a16="http://schemas.microsoft.com/office/drawing/2014/main" id="{0DB06EAB-7D8C-403A-86C5-B5FD79A13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6" name="Picture 2" descr="cid:image002.png@01D18430.D51D5120"/>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6000"/>
                    </a14:imgEffect>
                  </a14:imgLayer>
                </a14:imgProps>
              </a:ext>
              <a:ext uri="{28A0092B-C50C-407E-A947-70E740481C1C}">
                <a14:useLocalDpi xmlns:a14="http://schemas.microsoft.com/office/drawing/2010/main" val="0"/>
              </a:ext>
            </a:extLst>
          </a:blip>
          <a:stretch>
            <a:fillRect/>
          </a:stretch>
        </p:blipFill>
        <p:spPr bwMode="auto">
          <a:xfrm>
            <a:off x="5196964" y="1507465"/>
            <a:ext cx="1846470" cy="10494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8552700" y="6080241"/>
            <a:ext cx="2355496" cy="341248"/>
          </a:xfrm>
          <a:prstGeom prst="rect">
            <a:avLst/>
          </a:prstGeom>
        </p:spPr>
        <p:txBody>
          <a:bodyPr vert="horz" lIns="91440" tIns="45720" rIns="91440" bIns="45720" rtlCol="0">
            <a:normAutofit/>
          </a:bodyPr>
          <a:lstStyle/>
          <a:p>
            <a:pPr>
              <a:lnSpc>
                <a:spcPct val="90000"/>
              </a:lnSpc>
              <a:spcAft>
                <a:spcPts val="600"/>
              </a:spcAft>
            </a:pPr>
            <a:r>
              <a:rPr lang="en-US" b="1" dirty="0">
                <a:solidFill>
                  <a:srgbClr val="002060"/>
                </a:solidFill>
              </a:rPr>
              <a:t>9 transplant centers</a:t>
            </a:r>
          </a:p>
        </p:txBody>
      </p:sp>
      <p:pic>
        <p:nvPicPr>
          <p:cNvPr id="2" name="Picture 2" descr="Y:\Centre de Référence Mucoviscidose\annuaire CRCM\Cartographie des CRCM\Cartographie CRCM.PNG"/>
          <p:cNvPicPr>
            <a:picLocks noChangeAspect="1" noChangeArrowheads="1"/>
          </p:cNvPicPr>
          <p:nvPr/>
        </p:nvPicPr>
        <p:blipFill rotWithShape="1">
          <a:blip r:embed="rId6">
            <a:extLst>
              <a:ext uri="{28A0092B-C50C-407E-A947-70E740481C1C}">
                <a14:useLocalDpi xmlns:a14="http://schemas.microsoft.com/office/drawing/2010/main" val="0"/>
              </a:ext>
            </a:extLst>
          </a:blip>
          <a:srcRect t="8373"/>
          <a:stretch/>
        </p:blipFill>
        <p:spPr bwMode="auto">
          <a:xfrm>
            <a:off x="8050038" y="2306463"/>
            <a:ext cx="2713512" cy="2809389"/>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F95844E5-CCE1-4C20-8D5D-5E6C4A6262BF}"/>
              </a:ext>
            </a:extLst>
          </p:cNvPr>
          <p:cNvSpPr txBox="1"/>
          <p:nvPr/>
        </p:nvSpPr>
        <p:spPr>
          <a:xfrm>
            <a:off x="7846944" y="1093137"/>
            <a:ext cx="3308663" cy="369332"/>
          </a:xfrm>
          <a:prstGeom prst="rect">
            <a:avLst/>
          </a:prstGeom>
          <a:noFill/>
        </p:spPr>
        <p:txBody>
          <a:bodyPr wrap="none" rtlCol="0">
            <a:spAutoFit/>
          </a:bodyPr>
          <a:lstStyle/>
          <a:p>
            <a:r>
              <a:rPr lang="fr-FR" b="1" dirty="0">
                <a:solidFill>
                  <a:srgbClr val="002060"/>
                </a:solidFill>
              </a:rPr>
              <a:t>47 </a:t>
            </a:r>
            <a:r>
              <a:rPr lang="fr-FR" b="1" dirty="0" err="1">
                <a:solidFill>
                  <a:srgbClr val="002060"/>
                </a:solidFill>
              </a:rPr>
              <a:t>pediatric</a:t>
            </a:r>
            <a:r>
              <a:rPr lang="fr-FR" b="1" dirty="0">
                <a:solidFill>
                  <a:srgbClr val="002060"/>
                </a:solidFill>
              </a:rPr>
              <a:t> and </a:t>
            </a:r>
            <a:r>
              <a:rPr lang="fr-FR" b="1" dirty="0" err="1">
                <a:solidFill>
                  <a:srgbClr val="002060"/>
                </a:solidFill>
              </a:rPr>
              <a:t>adult</a:t>
            </a:r>
            <a:r>
              <a:rPr lang="fr-FR" b="1" dirty="0">
                <a:solidFill>
                  <a:srgbClr val="002060"/>
                </a:solidFill>
              </a:rPr>
              <a:t> CF centers</a:t>
            </a:r>
          </a:p>
        </p:txBody>
      </p:sp>
      <p:sp>
        <p:nvSpPr>
          <p:cNvPr id="5" name="ZoneTexte 4">
            <a:extLst>
              <a:ext uri="{FF2B5EF4-FFF2-40B4-BE49-F238E27FC236}">
                <a16:creationId xmlns:a16="http://schemas.microsoft.com/office/drawing/2014/main" id="{EBCD36EB-5B9E-4ECF-BDF4-B27A07A79E9C}"/>
              </a:ext>
            </a:extLst>
          </p:cNvPr>
          <p:cNvSpPr txBox="1"/>
          <p:nvPr/>
        </p:nvSpPr>
        <p:spPr>
          <a:xfrm>
            <a:off x="1490055" y="4427639"/>
            <a:ext cx="5242076" cy="1200329"/>
          </a:xfrm>
          <a:prstGeom prst="rect">
            <a:avLst/>
          </a:prstGeom>
          <a:noFill/>
        </p:spPr>
        <p:txBody>
          <a:bodyPr wrap="none" rtlCol="0">
            <a:spAutoFit/>
          </a:bodyPr>
          <a:lstStyle/>
          <a:p>
            <a:r>
              <a:rPr lang="fr-FR" sz="2400" b="1" dirty="0">
                <a:solidFill>
                  <a:srgbClr val="002060"/>
                </a:solidFill>
              </a:rPr>
              <a:t>7500 patients</a:t>
            </a:r>
          </a:p>
          <a:p>
            <a:r>
              <a:rPr lang="fr-FR" sz="2400" b="1" dirty="0">
                <a:solidFill>
                  <a:srgbClr val="002060"/>
                </a:solidFill>
              </a:rPr>
              <a:t>All </a:t>
            </a:r>
            <a:r>
              <a:rPr lang="fr-FR" sz="2400" b="1" dirty="0" err="1">
                <a:solidFill>
                  <a:srgbClr val="002060"/>
                </a:solidFill>
              </a:rPr>
              <a:t>followed</a:t>
            </a:r>
            <a:r>
              <a:rPr lang="fr-FR" sz="2400" b="1" dirty="0">
                <a:solidFill>
                  <a:srgbClr val="002060"/>
                </a:solidFill>
              </a:rPr>
              <a:t> in the Reference CF centers</a:t>
            </a:r>
          </a:p>
          <a:p>
            <a:r>
              <a:rPr lang="fr-FR" sz="2400" b="1" dirty="0">
                <a:solidFill>
                  <a:srgbClr val="002060"/>
                </a:solidFill>
              </a:rPr>
              <a:t>French CF Registry</a:t>
            </a:r>
          </a:p>
        </p:txBody>
      </p:sp>
      <p:pic>
        <p:nvPicPr>
          <p:cNvPr id="9" name="Audio 8">
            <a:hlinkClick r:id="" action="ppaction://media"/>
            <a:extLst>
              <a:ext uri="{FF2B5EF4-FFF2-40B4-BE49-F238E27FC236}">
                <a16:creationId xmlns:a16="http://schemas.microsoft.com/office/drawing/2014/main" id="{120F54C2-CF0B-430B-8EF4-9BA6DB53B9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3635130668"/>
      </p:ext>
    </p:extLst>
  </p:cSld>
  <p:clrMapOvr>
    <a:masterClrMapping/>
  </p:clrMapOvr>
  <mc:AlternateContent xmlns:mc="http://schemas.openxmlformats.org/markup-compatibility/2006">
    <mc:Choice xmlns:p14="http://schemas.microsoft.com/office/powerpoint/2010/main" Requires="p14">
      <p:transition spd="slow" p14:dur="2000" advTm="29336"/>
    </mc:Choice>
    <mc:Fallback>
      <p:transition spd="slow" advTm="29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a:extLst>
              <a:ext uri="{FF2B5EF4-FFF2-40B4-BE49-F238E27FC236}">
                <a16:creationId xmlns:a16="http://schemas.microsoft.com/office/drawing/2014/main" id="{1BA77D12-984E-460B-91DD-248B7B63918C}"/>
              </a:ext>
            </a:extLst>
          </p:cNvPr>
          <p:cNvGrpSpPr>
            <a:grpSpLocks noChangeAspect="1"/>
          </p:cNvGrpSpPr>
          <p:nvPr/>
        </p:nvGrpSpPr>
        <p:grpSpPr bwMode="auto">
          <a:xfrm>
            <a:off x="276156" y="89314"/>
            <a:ext cx="6829425" cy="1870075"/>
            <a:chOff x="415" y="122"/>
            <a:chExt cx="4302" cy="1178"/>
          </a:xfrm>
        </p:grpSpPr>
        <p:sp>
          <p:nvSpPr>
            <p:cNvPr id="9" name="AutoShape 3">
              <a:extLst>
                <a:ext uri="{FF2B5EF4-FFF2-40B4-BE49-F238E27FC236}">
                  <a16:creationId xmlns:a16="http://schemas.microsoft.com/office/drawing/2014/main" id="{9004AC28-62D6-406F-A3F8-83943ED10090}"/>
                </a:ext>
              </a:extLst>
            </p:cNvPr>
            <p:cNvSpPr>
              <a:spLocks noChangeAspect="1" noChangeArrowheads="1" noTextEdit="1"/>
            </p:cNvSpPr>
            <p:nvPr/>
          </p:nvSpPr>
          <p:spPr bwMode="auto">
            <a:xfrm>
              <a:off x="415" y="122"/>
              <a:ext cx="4302" cy="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4101" name="Picture 5">
              <a:extLst>
                <a:ext uri="{FF2B5EF4-FFF2-40B4-BE49-F238E27FC236}">
                  <a16:creationId xmlns:a16="http://schemas.microsoft.com/office/drawing/2014/main" id="{FB7F6736-E938-4EEB-9DE3-7EC9A0B8E8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415" y="122"/>
              <a:ext cx="4304" cy="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Group 8">
            <a:extLst>
              <a:ext uri="{FF2B5EF4-FFF2-40B4-BE49-F238E27FC236}">
                <a16:creationId xmlns:a16="http://schemas.microsoft.com/office/drawing/2014/main" id="{A00B8478-C9F9-497A-A81D-A164C984CEBB}"/>
              </a:ext>
            </a:extLst>
          </p:cNvPr>
          <p:cNvGrpSpPr>
            <a:grpSpLocks noChangeAspect="1"/>
          </p:cNvGrpSpPr>
          <p:nvPr/>
        </p:nvGrpSpPr>
        <p:grpSpPr bwMode="auto">
          <a:xfrm>
            <a:off x="9144002" y="447260"/>
            <a:ext cx="1799328" cy="1299168"/>
            <a:chOff x="5848" y="360"/>
            <a:chExt cx="867" cy="626"/>
          </a:xfrm>
        </p:grpSpPr>
        <p:sp>
          <p:nvSpPr>
            <p:cNvPr id="15" name="AutoShape 7">
              <a:extLst>
                <a:ext uri="{FF2B5EF4-FFF2-40B4-BE49-F238E27FC236}">
                  <a16:creationId xmlns:a16="http://schemas.microsoft.com/office/drawing/2014/main" id="{C8AE7C49-B3A1-41C2-B88F-0693EE4E44D9}"/>
                </a:ext>
              </a:extLst>
            </p:cNvPr>
            <p:cNvSpPr>
              <a:spLocks noChangeAspect="1" noChangeArrowheads="1" noTextEdit="1"/>
            </p:cNvSpPr>
            <p:nvPr/>
          </p:nvSpPr>
          <p:spPr bwMode="auto">
            <a:xfrm>
              <a:off x="5848" y="360"/>
              <a:ext cx="867" cy="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4105" name="Picture 9">
              <a:extLst>
                <a:ext uri="{FF2B5EF4-FFF2-40B4-BE49-F238E27FC236}">
                  <a16:creationId xmlns:a16="http://schemas.microsoft.com/office/drawing/2014/main" id="{2214A472-65C6-41A8-B37B-31AF797750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8" y="360"/>
              <a:ext cx="869"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ZoneTexte 18">
            <a:extLst>
              <a:ext uri="{FF2B5EF4-FFF2-40B4-BE49-F238E27FC236}">
                <a16:creationId xmlns:a16="http://schemas.microsoft.com/office/drawing/2014/main" id="{76C65BDD-07AB-42D0-A7F8-3DE32BD9E61E}"/>
              </a:ext>
            </a:extLst>
          </p:cNvPr>
          <p:cNvSpPr txBox="1"/>
          <p:nvPr/>
        </p:nvSpPr>
        <p:spPr>
          <a:xfrm>
            <a:off x="7533861" y="6410740"/>
            <a:ext cx="4400894" cy="369332"/>
          </a:xfrm>
          <a:prstGeom prst="rect">
            <a:avLst/>
          </a:prstGeom>
          <a:noFill/>
        </p:spPr>
        <p:txBody>
          <a:bodyPr wrap="square">
            <a:spAutoFit/>
          </a:bodyPr>
          <a:lstStyle/>
          <a:p>
            <a:r>
              <a:rPr lang="en-US" sz="1800" b="0" i="0" u="none" strike="noStrike" baseline="0" dirty="0">
                <a:latin typeface="AdvTT50a2f13e.I"/>
              </a:rPr>
              <a:t>Journal of Cystic Fibrosis 16 (2017) 388</a:t>
            </a:r>
            <a:r>
              <a:rPr lang="en-US" sz="1800" b="0" i="0" u="none" strike="noStrike" baseline="0" dirty="0">
                <a:latin typeface="AdvTT50a2f13e.I+20"/>
              </a:rPr>
              <a:t>–</a:t>
            </a:r>
            <a:r>
              <a:rPr lang="en-US" sz="1800" b="0" i="0" u="none" strike="noStrike" baseline="0" dirty="0">
                <a:latin typeface="AdvTT50a2f13e.I"/>
              </a:rPr>
              <a:t>391</a:t>
            </a:r>
            <a:endParaRPr lang="fr-FR" dirty="0"/>
          </a:p>
        </p:txBody>
      </p:sp>
      <p:grpSp>
        <p:nvGrpSpPr>
          <p:cNvPr id="23" name="Groupe 22">
            <a:extLst>
              <a:ext uri="{FF2B5EF4-FFF2-40B4-BE49-F238E27FC236}">
                <a16:creationId xmlns:a16="http://schemas.microsoft.com/office/drawing/2014/main" id="{2A507BB3-3427-4940-8868-8AF7F6925C6E}"/>
              </a:ext>
            </a:extLst>
          </p:cNvPr>
          <p:cNvGrpSpPr/>
          <p:nvPr/>
        </p:nvGrpSpPr>
        <p:grpSpPr>
          <a:xfrm>
            <a:off x="317500" y="3253823"/>
            <a:ext cx="11712575" cy="2220913"/>
            <a:chOff x="317500" y="2886075"/>
            <a:chExt cx="11712575" cy="2220913"/>
          </a:xfrm>
        </p:grpSpPr>
        <p:grpSp>
          <p:nvGrpSpPr>
            <p:cNvPr id="20" name="Group 12">
              <a:extLst>
                <a:ext uri="{FF2B5EF4-FFF2-40B4-BE49-F238E27FC236}">
                  <a16:creationId xmlns:a16="http://schemas.microsoft.com/office/drawing/2014/main" id="{B83BB0CD-1EDC-4C41-82EE-67389AB75444}"/>
                </a:ext>
              </a:extLst>
            </p:cNvPr>
            <p:cNvGrpSpPr>
              <a:grpSpLocks noChangeAspect="1"/>
            </p:cNvGrpSpPr>
            <p:nvPr/>
          </p:nvGrpSpPr>
          <p:grpSpPr bwMode="auto">
            <a:xfrm>
              <a:off x="317500" y="2886075"/>
              <a:ext cx="11712575" cy="2220913"/>
              <a:chOff x="200" y="1818"/>
              <a:chExt cx="7378" cy="1399"/>
            </a:xfrm>
          </p:grpSpPr>
          <p:sp>
            <p:nvSpPr>
              <p:cNvPr id="21" name="AutoShape 11">
                <a:extLst>
                  <a:ext uri="{FF2B5EF4-FFF2-40B4-BE49-F238E27FC236}">
                    <a16:creationId xmlns:a16="http://schemas.microsoft.com/office/drawing/2014/main" id="{A9A30F74-A1F1-4D09-BBB6-628EAE1C921B}"/>
                  </a:ext>
                </a:extLst>
              </p:cNvPr>
              <p:cNvSpPr>
                <a:spLocks noChangeAspect="1" noChangeArrowheads="1" noTextEdit="1"/>
              </p:cNvSpPr>
              <p:nvPr/>
            </p:nvSpPr>
            <p:spPr bwMode="auto">
              <a:xfrm>
                <a:off x="200" y="1818"/>
                <a:ext cx="7378" cy="1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4109" name="Picture 13">
                <a:extLst>
                  <a:ext uri="{FF2B5EF4-FFF2-40B4-BE49-F238E27FC236}">
                    <a16:creationId xmlns:a16="http://schemas.microsoft.com/office/drawing/2014/main" id="{D055357B-1665-4160-9CCF-198E2CCD81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 y="1818"/>
                <a:ext cx="7381" cy="1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Rectangle 21">
              <a:extLst>
                <a:ext uri="{FF2B5EF4-FFF2-40B4-BE49-F238E27FC236}">
                  <a16:creationId xmlns:a16="http://schemas.microsoft.com/office/drawing/2014/main" id="{70C3D92F-9737-461B-8409-D3C6D8D202A6}"/>
                </a:ext>
              </a:extLst>
            </p:cNvPr>
            <p:cNvSpPr/>
            <p:nvPr/>
          </p:nvSpPr>
          <p:spPr>
            <a:xfrm>
              <a:off x="1068457" y="3887200"/>
              <a:ext cx="9183756" cy="242509"/>
            </a:xfrm>
            <a:prstGeom prst="rect">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4" name="ZoneTexte 23">
            <a:extLst>
              <a:ext uri="{FF2B5EF4-FFF2-40B4-BE49-F238E27FC236}">
                <a16:creationId xmlns:a16="http://schemas.microsoft.com/office/drawing/2014/main" id="{BB837DD8-EF47-4D13-940F-AAC7D7CCD4BD}"/>
              </a:ext>
            </a:extLst>
          </p:cNvPr>
          <p:cNvSpPr txBox="1"/>
          <p:nvPr/>
        </p:nvSpPr>
        <p:spPr>
          <a:xfrm>
            <a:off x="317500" y="2459935"/>
            <a:ext cx="1240789" cy="400110"/>
          </a:xfrm>
          <a:prstGeom prst="rect">
            <a:avLst/>
          </a:prstGeom>
          <a:noFill/>
        </p:spPr>
        <p:txBody>
          <a:bodyPr wrap="none" rtlCol="0">
            <a:spAutoFit/>
          </a:bodyPr>
          <a:lstStyle/>
          <a:p>
            <a:r>
              <a:rPr lang="fr-FR" sz="2000" b="1" dirty="0" err="1">
                <a:solidFill>
                  <a:srgbClr val="002060"/>
                </a:solidFill>
              </a:rPr>
              <a:t>Early</a:t>
            </a:r>
            <a:r>
              <a:rPr lang="fr-FR" sz="2000" b="1" dirty="0">
                <a:solidFill>
                  <a:srgbClr val="002060"/>
                </a:solidFill>
              </a:rPr>
              <a:t> data</a:t>
            </a:r>
          </a:p>
        </p:txBody>
      </p:sp>
      <p:sp>
        <p:nvSpPr>
          <p:cNvPr id="2" name="Rectangle 1">
            <a:extLst>
              <a:ext uri="{FF2B5EF4-FFF2-40B4-BE49-F238E27FC236}">
                <a16:creationId xmlns:a16="http://schemas.microsoft.com/office/drawing/2014/main" id="{93454720-0088-448A-B622-EE08ECE76775}"/>
              </a:ext>
            </a:extLst>
          </p:cNvPr>
          <p:cNvSpPr/>
          <p:nvPr/>
        </p:nvSpPr>
        <p:spPr>
          <a:xfrm>
            <a:off x="6351104" y="4000500"/>
            <a:ext cx="2310848" cy="24250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54507E00-3079-4F55-828B-4A8B3F67A339}"/>
              </a:ext>
            </a:extLst>
          </p:cNvPr>
          <p:cNvSpPr/>
          <p:nvPr/>
        </p:nvSpPr>
        <p:spPr>
          <a:xfrm>
            <a:off x="5710030" y="4254948"/>
            <a:ext cx="929309" cy="24250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Audio 4">
            <a:hlinkClick r:id="" action="ppaction://media"/>
            <a:extLst>
              <a:ext uri="{FF2B5EF4-FFF2-40B4-BE49-F238E27FC236}">
                <a16:creationId xmlns:a16="http://schemas.microsoft.com/office/drawing/2014/main" id="{994CB5E6-97E7-4865-97B7-BC149EF69C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347669359"/>
      </p:ext>
    </p:extLst>
  </p:cSld>
  <p:clrMapOvr>
    <a:masterClrMapping/>
  </p:clrMapOvr>
  <mc:AlternateContent xmlns:mc="http://schemas.openxmlformats.org/markup-compatibility/2006">
    <mc:Choice xmlns:p14="http://schemas.microsoft.com/office/powerpoint/2010/main" Requires="p14">
      <p:transition spd="slow" p14:dur="2000" advTm="74545"/>
    </mc:Choice>
    <mc:Fallback>
      <p:transition spd="slow" advTm="74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C9927F-6A3A-4A35-8FB1-EFC048F0803B}"/>
              </a:ext>
            </a:extLst>
          </p:cNvPr>
          <p:cNvGrpSpPr>
            <a:grpSpLocks noChangeAspect="1"/>
          </p:cNvGrpSpPr>
          <p:nvPr/>
        </p:nvGrpSpPr>
        <p:grpSpPr bwMode="auto">
          <a:xfrm>
            <a:off x="308389" y="89108"/>
            <a:ext cx="6699250" cy="1400175"/>
            <a:chOff x="476" y="125"/>
            <a:chExt cx="4220" cy="882"/>
          </a:xfrm>
        </p:grpSpPr>
        <p:sp>
          <p:nvSpPr>
            <p:cNvPr id="6" name="AutoShape 3">
              <a:extLst>
                <a:ext uri="{FF2B5EF4-FFF2-40B4-BE49-F238E27FC236}">
                  <a16:creationId xmlns:a16="http://schemas.microsoft.com/office/drawing/2014/main" id="{7EB561A0-5905-4492-85E8-0D3E659594DF}"/>
                </a:ext>
              </a:extLst>
            </p:cNvPr>
            <p:cNvSpPr>
              <a:spLocks noChangeAspect="1" noChangeArrowheads="1" noTextEdit="1"/>
            </p:cNvSpPr>
            <p:nvPr/>
          </p:nvSpPr>
          <p:spPr bwMode="auto">
            <a:xfrm>
              <a:off x="476" y="125"/>
              <a:ext cx="4220"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a:extLst>
                <a:ext uri="{FF2B5EF4-FFF2-40B4-BE49-F238E27FC236}">
                  <a16:creationId xmlns:a16="http://schemas.microsoft.com/office/drawing/2014/main" id="{5A9DBC73-9FE3-43A8-96C0-6E1964AD472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000"/>
                      </a14:imgEffect>
                    </a14:imgLayer>
                  </a14:imgProps>
                </a:ext>
                <a:ext uri="{28A0092B-C50C-407E-A947-70E740481C1C}">
                  <a14:useLocalDpi xmlns:a14="http://schemas.microsoft.com/office/drawing/2010/main" val="0"/>
                </a:ext>
              </a:extLst>
            </a:blip>
            <a:srcRect/>
            <a:stretch>
              <a:fillRect/>
            </a:stretch>
          </p:blipFill>
          <p:spPr bwMode="auto">
            <a:xfrm>
              <a:off x="476" y="125"/>
              <a:ext cx="4222"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ZoneTexte 8">
            <a:extLst>
              <a:ext uri="{FF2B5EF4-FFF2-40B4-BE49-F238E27FC236}">
                <a16:creationId xmlns:a16="http://schemas.microsoft.com/office/drawing/2014/main" id="{4DC48B5F-DEB2-4436-8ADD-393D487D89CC}"/>
              </a:ext>
            </a:extLst>
          </p:cNvPr>
          <p:cNvSpPr txBox="1"/>
          <p:nvPr/>
        </p:nvSpPr>
        <p:spPr>
          <a:xfrm>
            <a:off x="5734878" y="6399560"/>
            <a:ext cx="6787182" cy="369332"/>
          </a:xfrm>
          <a:prstGeom prst="rect">
            <a:avLst/>
          </a:prstGeom>
          <a:noFill/>
        </p:spPr>
        <p:txBody>
          <a:bodyPr wrap="square">
            <a:spAutoFit/>
          </a:bodyPr>
          <a:lstStyle/>
          <a:p>
            <a:r>
              <a:rPr lang="en-US" dirty="0"/>
              <a:t>Am J Respir </a:t>
            </a:r>
            <a:r>
              <a:rPr lang="en-US" dirty="0" err="1"/>
              <a:t>Crit</a:t>
            </a:r>
            <a:r>
              <a:rPr lang="en-US" dirty="0"/>
              <a:t> Care Med Vol 201, </a:t>
            </a:r>
            <a:r>
              <a:rPr lang="en-US" dirty="0" err="1"/>
              <a:t>Iss</a:t>
            </a:r>
            <a:r>
              <a:rPr lang="en-US" dirty="0"/>
              <a:t> 2, pp 188–197, Jan 15, 2020</a:t>
            </a:r>
            <a:endParaRPr lang="fr-FR" dirty="0"/>
          </a:p>
        </p:txBody>
      </p:sp>
      <p:grpSp>
        <p:nvGrpSpPr>
          <p:cNvPr id="4" name="Group 4">
            <a:extLst>
              <a:ext uri="{FF2B5EF4-FFF2-40B4-BE49-F238E27FC236}">
                <a16:creationId xmlns:a16="http://schemas.microsoft.com/office/drawing/2014/main" id="{C275C825-2D75-4234-9A4E-7BA9CC2E2ECB}"/>
              </a:ext>
            </a:extLst>
          </p:cNvPr>
          <p:cNvGrpSpPr>
            <a:grpSpLocks noChangeAspect="1"/>
          </p:cNvGrpSpPr>
          <p:nvPr/>
        </p:nvGrpSpPr>
        <p:grpSpPr bwMode="auto">
          <a:xfrm>
            <a:off x="3658014" y="1850923"/>
            <a:ext cx="8000531" cy="4293152"/>
            <a:chOff x="1723" y="1024"/>
            <a:chExt cx="4234" cy="2272"/>
          </a:xfrm>
        </p:grpSpPr>
        <p:sp>
          <p:nvSpPr>
            <p:cNvPr id="7" name="AutoShape 3">
              <a:extLst>
                <a:ext uri="{FF2B5EF4-FFF2-40B4-BE49-F238E27FC236}">
                  <a16:creationId xmlns:a16="http://schemas.microsoft.com/office/drawing/2014/main" id="{504A3234-A086-4F97-8DD4-52860A8FCB6C}"/>
                </a:ext>
              </a:extLst>
            </p:cNvPr>
            <p:cNvSpPr>
              <a:spLocks noChangeAspect="1" noChangeArrowheads="1" noTextEdit="1"/>
            </p:cNvSpPr>
            <p:nvPr/>
          </p:nvSpPr>
          <p:spPr bwMode="auto">
            <a:xfrm>
              <a:off x="1723" y="1024"/>
              <a:ext cx="4234" cy="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2053" name="Picture 5">
              <a:extLst>
                <a:ext uri="{FF2B5EF4-FFF2-40B4-BE49-F238E27FC236}">
                  <a16:creationId xmlns:a16="http://schemas.microsoft.com/office/drawing/2014/main" id="{D8A7BD73-F7EE-4412-967B-26FBDC7A27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3" y="1024"/>
              <a:ext cx="4236" cy="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ZoneTexte 7">
            <a:extLst>
              <a:ext uri="{FF2B5EF4-FFF2-40B4-BE49-F238E27FC236}">
                <a16:creationId xmlns:a16="http://schemas.microsoft.com/office/drawing/2014/main" id="{90FC5689-15C1-4124-A6A9-124FA27D1F8D}"/>
              </a:ext>
            </a:extLst>
          </p:cNvPr>
          <p:cNvSpPr txBox="1"/>
          <p:nvPr/>
        </p:nvSpPr>
        <p:spPr>
          <a:xfrm>
            <a:off x="308389" y="2012340"/>
            <a:ext cx="2895280" cy="3970318"/>
          </a:xfrm>
          <a:prstGeom prst="rect">
            <a:avLst/>
          </a:prstGeom>
          <a:noFill/>
        </p:spPr>
        <p:txBody>
          <a:bodyPr wrap="none" rtlCol="0">
            <a:spAutoFit/>
          </a:bodyPr>
          <a:lstStyle/>
          <a:p>
            <a:r>
              <a:rPr lang="fr-FR" b="1" dirty="0">
                <a:solidFill>
                  <a:srgbClr val="002060"/>
                </a:solidFill>
              </a:rPr>
              <a:t>Patients ≥12 ans</a:t>
            </a:r>
          </a:p>
          <a:p>
            <a:r>
              <a:rPr lang="fr-FR" b="1" dirty="0">
                <a:solidFill>
                  <a:srgbClr val="002060"/>
                </a:solidFill>
              </a:rPr>
              <a:t>ayant débuté</a:t>
            </a:r>
          </a:p>
          <a:p>
            <a:r>
              <a:rPr lang="fr-FR" b="1" dirty="0" err="1">
                <a:solidFill>
                  <a:srgbClr val="002060"/>
                </a:solidFill>
              </a:rPr>
              <a:t>Lumacaftor-Ivacaftor</a:t>
            </a:r>
            <a:endParaRPr lang="fr-FR" b="1" dirty="0">
              <a:solidFill>
                <a:srgbClr val="002060"/>
              </a:solidFill>
            </a:endParaRPr>
          </a:p>
          <a:p>
            <a:r>
              <a:rPr lang="fr-FR" b="1" dirty="0">
                <a:solidFill>
                  <a:srgbClr val="002060"/>
                </a:solidFill>
              </a:rPr>
              <a:t>in 2016</a:t>
            </a:r>
          </a:p>
          <a:p>
            <a:endParaRPr lang="fr-FR" b="1" dirty="0">
              <a:solidFill>
                <a:srgbClr val="002060"/>
              </a:solidFill>
            </a:endParaRPr>
          </a:p>
          <a:p>
            <a:r>
              <a:rPr lang="fr-FR" b="1" dirty="0">
                <a:solidFill>
                  <a:srgbClr val="002060"/>
                </a:solidFill>
              </a:rPr>
              <a:t>N=845 patients</a:t>
            </a:r>
          </a:p>
          <a:p>
            <a:endParaRPr lang="fr-FR" b="1" dirty="0">
              <a:solidFill>
                <a:srgbClr val="002060"/>
              </a:solidFill>
            </a:endParaRPr>
          </a:p>
          <a:p>
            <a:r>
              <a:rPr lang="fr-FR" b="1" dirty="0">
                <a:solidFill>
                  <a:srgbClr val="002060"/>
                </a:solidFill>
              </a:rPr>
              <a:t>47 CRCM</a:t>
            </a:r>
          </a:p>
          <a:p>
            <a:endParaRPr lang="fr-FR" b="1" dirty="0">
              <a:solidFill>
                <a:srgbClr val="002060"/>
              </a:solidFill>
            </a:endParaRPr>
          </a:p>
          <a:p>
            <a:r>
              <a:rPr lang="fr-FR" b="1" dirty="0">
                <a:solidFill>
                  <a:srgbClr val="002060"/>
                </a:solidFill>
              </a:rPr>
              <a:t>Suivi prospectif 1 an</a:t>
            </a:r>
          </a:p>
          <a:p>
            <a:endParaRPr lang="fr-FR" b="1" dirty="0">
              <a:solidFill>
                <a:srgbClr val="002060"/>
              </a:solidFill>
            </a:endParaRPr>
          </a:p>
          <a:p>
            <a:r>
              <a:rPr lang="fr-FR" b="1" dirty="0">
                <a:solidFill>
                  <a:srgbClr val="002060"/>
                </a:solidFill>
              </a:rPr>
              <a:t>Recommandation SFM</a:t>
            </a:r>
          </a:p>
          <a:p>
            <a:endParaRPr lang="fr-FR" b="1" dirty="0">
              <a:solidFill>
                <a:srgbClr val="002060"/>
              </a:solidFill>
            </a:endParaRPr>
          </a:p>
          <a:p>
            <a:r>
              <a:rPr lang="fr-FR" b="1" dirty="0">
                <a:solidFill>
                  <a:srgbClr val="002060"/>
                </a:solidFill>
              </a:rPr>
              <a:t>Registre Français de la Muco</a:t>
            </a:r>
          </a:p>
        </p:txBody>
      </p:sp>
      <p:sp>
        <p:nvSpPr>
          <p:cNvPr id="10" name="Ellipse 9">
            <a:extLst>
              <a:ext uri="{FF2B5EF4-FFF2-40B4-BE49-F238E27FC236}">
                <a16:creationId xmlns:a16="http://schemas.microsoft.com/office/drawing/2014/main" id="{1DF3D072-E1D9-4541-875E-C970EE55DEF8}"/>
              </a:ext>
            </a:extLst>
          </p:cNvPr>
          <p:cNvSpPr/>
          <p:nvPr/>
        </p:nvSpPr>
        <p:spPr>
          <a:xfrm>
            <a:off x="7951304" y="1789043"/>
            <a:ext cx="1570383" cy="6758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Audio 2">
            <a:hlinkClick r:id="" action="ppaction://media"/>
            <a:extLst>
              <a:ext uri="{FF2B5EF4-FFF2-40B4-BE49-F238E27FC236}">
                <a16:creationId xmlns:a16="http://schemas.microsoft.com/office/drawing/2014/main" id="{D4CA463D-FDBA-4E49-9815-F67B61DCA5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1872892646"/>
      </p:ext>
    </p:extLst>
  </p:cSld>
  <p:clrMapOvr>
    <a:masterClrMapping/>
  </p:clrMapOvr>
  <mc:AlternateContent xmlns:mc="http://schemas.openxmlformats.org/markup-compatibility/2006">
    <mc:Choice xmlns:p14="http://schemas.microsoft.com/office/powerpoint/2010/main" Requires="p14">
      <p:transition spd="slow" p14:dur="2000" advTm="75219"/>
    </mc:Choice>
    <mc:Fallback>
      <p:transition spd="slow" advTm="75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C9927F-6A3A-4A35-8FB1-EFC048F0803B}"/>
              </a:ext>
            </a:extLst>
          </p:cNvPr>
          <p:cNvGrpSpPr>
            <a:grpSpLocks noChangeAspect="1"/>
          </p:cNvGrpSpPr>
          <p:nvPr/>
        </p:nvGrpSpPr>
        <p:grpSpPr bwMode="auto">
          <a:xfrm>
            <a:off x="308389" y="89108"/>
            <a:ext cx="6699250" cy="1400175"/>
            <a:chOff x="476" y="125"/>
            <a:chExt cx="4220" cy="882"/>
          </a:xfrm>
        </p:grpSpPr>
        <p:sp>
          <p:nvSpPr>
            <p:cNvPr id="6" name="AutoShape 3">
              <a:extLst>
                <a:ext uri="{FF2B5EF4-FFF2-40B4-BE49-F238E27FC236}">
                  <a16:creationId xmlns:a16="http://schemas.microsoft.com/office/drawing/2014/main" id="{7EB561A0-5905-4492-85E8-0D3E659594DF}"/>
                </a:ext>
              </a:extLst>
            </p:cNvPr>
            <p:cNvSpPr>
              <a:spLocks noChangeAspect="1" noChangeArrowheads="1" noTextEdit="1"/>
            </p:cNvSpPr>
            <p:nvPr/>
          </p:nvSpPr>
          <p:spPr bwMode="auto">
            <a:xfrm>
              <a:off x="476" y="125"/>
              <a:ext cx="4220" cy="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29" name="Picture 5">
              <a:extLst>
                <a:ext uri="{FF2B5EF4-FFF2-40B4-BE49-F238E27FC236}">
                  <a16:creationId xmlns:a16="http://schemas.microsoft.com/office/drawing/2014/main" id="{5A9DBC73-9FE3-43A8-96C0-6E1964AD472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8000"/>
                      </a14:imgEffect>
                    </a14:imgLayer>
                  </a14:imgProps>
                </a:ext>
                <a:ext uri="{28A0092B-C50C-407E-A947-70E740481C1C}">
                  <a14:useLocalDpi xmlns:a14="http://schemas.microsoft.com/office/drawing/2010/main" val="0"/>
                </a:ext>
              </a:extLst>
            </a:blip>
            <a:srcRect/>
            <a:stretch>
              <a:fillRect/>
            </a:stretch>
          </p:blipFill>
          <p:spPr bwMode="auto">
            <a:xfrm>
              <a:off x="476" y="125"/>
              <a:ext cx="4222"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ZoneTexte 8">
            <a:extLst>
              <a:ext uri="{FF2B5EF4-FFF2-40B4-BE49-F238E27FC236}">
                <a16:creationId xmlns:a16="http://schemas.microsoft.com/office/drawing/2014/main" id="{4DC48B5F-DEB2-4436-8ADD-393D487D89CC}"/>
              </a:ext>
            </a:extLst>
          </p:cNvPr>
          <p:cNvSpPr txBox="1"/>
          <p:nvPr/>
        </p:nvSpPr>
        <p:spPr>
          <a:xfrm>
            <a:off x="5734878" y="6399560"/>
            <a:ext cx="6787182" cy="369332"/>
          </a:xfrm>
          <a:prstGeom prst="rect">
            <a:avLst/>
          </a:prstGeom>
          <a:noFill/>
        </p:spPr>
        <p:txBody>
          <a:bodyPr wrap="square">
            <a:spAutoFit/>
          </a:bodyPr>
          <a:lstStyle/>
          <a:p>
            <a:r>
              <a:rPr lang="en-US" dirty="0"/>
              <a:t>Am J Respir </a:t>
            </a:r>
            <a:r>
              <a:rPr lang="en-US" dirty="0" err="1"/>
              <a:t>Crit</a:t>
            </a:r>
            <a:r>
              <a:rPr lang="en-US" dirty="0"/>
              <a:t> Care Med Vol 201, </a:t>
            </a:r>
            <a:r>
              <a:rPr lang="en-US" dirty="0" err="1"/>
              <a:t>Iss</a:t>
            </a:r>
            <a:r>
              <a:rPr lang="en-US" dirty="0"/>
              <a:t> 2, pp 188–197, Jan 15, 2020</a:t>
            </a:r>
            <a:endParaRPr lang="fr-FR" dirty="0"/>
          </a:p>
        </p:txBody>
      </p:sp>
      <p:grpSp>
        <p:nvGrpSpPr>
          <p:cNvPr id="11" name="Group 8">
            <a:extLst>
              <a:ext uri="{FF2B5EF4-FFF2-40B4-BE49-F238E27FC236}">
                <a16:creationId xmlns:a16="http://schemas.microsoft.com/office/drawing/2014/main" id="{E2924E8F-D810-48B8-92A7-474AC7C3E744}"/>
              </a:ext>
            </a:extLst>
          </p:cNvPr>
          <p:cNvGrpSpPr>
            <a:grpSpLocks noChangeAspect="1"/>
          </p:cNvGrpSpPr>
          <p:nvPr/>
        </p:nvGrpSpPr>
        <p:grpSpPr bwMode="auto">
          <a:xfrm>
            <a:off x="732252" y="2256040"/>
            <a:ext cx="11145759" cy="3190600"/>
            <a:chOff x="1751" y="1562"/>
            <a:chExt cx="4178" cy="1196"/>
          </a:xfrm>
        </p:grpSpPr>
        <p:sp>
          <p:nvSpPr>
            <p:cNvPr id="12" name="AutoShape 7">
              <a:extLst>
                <a:ext uri="{FF2B5EF4-FFF2-40B4-BE49-F238E27FC236}">
                  <a16:creationId xmlns:a16="http://schemas.microsoft.com/office/drawing/2014/main" id="{1468370C-D6B5-4285-8DAB-E487BD9BC8DC}"/>
                </a:ext>
              </a:extLst>
            </p:cNvPr>
            <p:cNvSpPr>
              <a:spLocks noChangeAspect="1" noChangeArrowheads="1" noTextEdit="1"/>
            </p:cNvSpPr>
            <p:nvPr/>
          </p:nvSpPr>
          <p:spPr bwMode="auto">
            <a:xfrm>
              <a:off x="1751" y="1562"/>
              <a:ext cx="4178" cy="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033" name="Picture 9">
              <a:extLst>
                <a:ext uri="{FF2B5EF4-FFF2-40B4-BE49-F238E27FC236}">
                  <a16:creationId xmlns:a16="http://schemas.microsoft.com/office/drawing/2014/main" id="{26CDFBA9-B858-4EF1-9AC6-CBEF6AA959F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10000"/>
                      </a14:imgEffect>
                    </a14:imgLayer>
                  </a14:imgProps>
                </a:ext>
                <a:ext uri="{28A0092B-C50C-407E-A947-70E740481C1C}">
                  <a14:useLocalDpi xmlns:a14="http://schemas.microsoft.com/office/drawing/2010/main" val="0"/>
                </a:ext>
              </a:extLst>
            </a:blip>
            <a:srcRect/>
            <a:stretch>
              <a:fillRect/>
            </a:stretch>
          </p:blipFill>
          <p:spPr bwMode="auto">
            <a:xfrm>
              <a:off x="1751" y="1562"/>
              <a:ext cx="4180" cy="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oneTexte 12">
            <a:extLst>
              <a:ext uri="{FF2B5EF4-FFF2-40B4-BE49-F238E27FC236}">
                <a16:creationId xmlns:a16="http://schemas.microsoft.com/office/drawing/2014/main" id="{DD829C88-15FA-49AE-A00C-B0091EF5A201}"/>
              </a:ext>
            </a:extLst>
          </p:cNvPr>
          <p:cNvSpPr txBox="1"/>
          <p:nvPr/>
        </p:nvSpPr>
        <p:spPr>
          <a:xfrm>
            <a:off x="2383997" y="1650878"/>
            <a:ext cx="7493718" cy="461665"/>
          </a:xfrm>
          <a:prstGeom prst="rect">
            <a:avLst/>
          </a:prstGeom>
          <a:noFill/>
        </p:spPr>
        <p:txBody>
          <a:bodyPr wrap="none" rtlCol="0">
            <a:spAutoFit/>
          </a:bodyPr>
          <a:lstStyle/>
          <a:p>
            <a:r>
              <a:rPr lang="fr-FR" sz="2400" b="1" dirty="0" err="1">
                <a:solidFill>
                  <a:srgbClr val="002060"/>
                </a:solidFill>
              </a:rPr>
              <a:t>Lumacaftor-Ivacaftor</a:t>
            </a:r>
            <a:r>
              <a:rPr lang="fr-FR" sz="2400" b="1" dirty="0">
                <a:solidFill>
                  <a:srgbClr val="002060"/>
                </a:solidFill>
              </a:rPr>
              <a:t> discontinuation: n=154/845 (18.2%)</a:t>
            </a:r>
          </a:p>
        </p:txBody>
      </p:sp>
      <p:sp>
        <p:nvSpPr>
          <p:cNvPr id="14" name="ZoneTexte 13">
            <a:extLst>
              <a:ext uri="{FF2B5EF4-FFF2-40B4-BE49-F238E27FC236}">
                <a16:creationId xmlns:a16="http://schemas.microsoft.com/office/drawing/2014/main" id="{7C50E9D1-1FA3-4F38-B522-1EE45C6A8E5A}"/>
              </a:ext>
            </a:extLst>
          </p:cNvPr>
          <p:cNvSpPr txBox="1"/>
          <p:nvPr/>
        </p:nvSpPr>
        <p:spPr>
          <a:xfrm>
            <a:off x="2119502" y="5636404"/>
            <a:ext cx="1918602" cy="646331"/>
          </a:xfrm>
          <a:prstGeom prst="rect">
            <a:avLst/>
          </a:prstGeom>
          <a:noFill/>
        </p:spPr>
        <p:txBody>
          <a:bodyPr wrap="none" rtlCol="0">
            <a:spAutoFit/>
          </a:bodyPr>
          <a:lstStyle/>
          <a:p>
            <a:r>
              <a:rPr lang="fr-FR" b="1" dirty="0" err="1">
                <a:solidFill>
                  <a:srgbClr val="002060"/>
                </a:solidFill>
              </a:rPr>
              <a:t>Adults</a:t>
            </a:r>
            <a:r>
              <a:rPr lang="fr-FR" b="1" dirty="0">
                <a:solidFill>
                  <a:srgbClr val="002060"/>
                </a:solidFill>
              </a:rPr>
              <a:t>: 23.5%</a:t>
            </a:r>
          </a:p>
          <a:p>
            <a:r>
              <a:rPr lang="fr-FR" b="1" dirty="0">
                <a:solidFill>
                  <a:srgbClr val="002060"/>
                </a:solidFill>
              </a:rPr>
              <a:t>Adolescents: 8.2%</a:t>
            </a:r>
          </a:p>
        </p:txBody>
      </p:sp>
      <p:sp>
        <p:nvSpPr>
          <p:cNvPr id="15" name="ZoneTexte 14">
            <a:extLst>
              <a:ext uri="{FF2B5EF4-FFF2-40B4-BE49-F238E27FC236}">
                <a16:creationId xmlns:a16="http://schemas.microsoft.com/office/drawing/2014/main" id="{C446F956-7D35-4477-BEC7-90C1C582D84F}"/>
              </a:ext>
            </a:extLst>
          </p:cNvPr>
          <p:cNvSpPr txBox="1"/>
          <p:nvPr/>
        </p:nvSpPr>
        <p:spPr>
          <a:xfrm>
            <a:off x="5884776" y="5636403"/>
            <a:ext cx="1949573" cy="646331"/>
          </a:xfrm>
          <a:prstGeom prst="rect">
            <a:avLst/>
          </a:prstGeom>
          <a:noFill/>
        </p:spPr>
        <p:txBody>
          <a:bodyPr wrap="none" rtlCol="0">
            <a:spAutoFit/>
          </a:bodyPr>
          <a:lstStyle/>
          <a:p>
            <a:r>
              <a:rPr lang="fr-FR" b="1" dirty="0">
                <a:solidFill>
                  <a:srgbClr val="002060"/>
                </a:solidFill>
              </a:rPr>
              <a:t>ppFEV</a:t>
            </a:r>
            <a:r>
              <a:rPr lang="fr-FR" b="1" baseline="-25000" dirty="0">
                <a:solidFill>
                  <a:srgbClr val="002060"/>
                </a:solidFill>
              </a:rPr>
              <a:t>1</a:t>
            </a:r>
            <a:r>
              <a:rPr lang="fr-FR" b="1" dirty="0">
                <a:solidFill>
                  <a:srgbClr val="002060"/>
                </a:solidFill>
              </a:rPr>
              <a:t>&lt;40: 28.2%</a:t>
            </a:r>
          </a:p>
          <a:p>
            <a:r>
              <a:rPr lang="fr-FR" b="1" dirty="0">
                <a:solidFill>
                  <a:srgbClr val="002060"/>
                </a:solidFill>
              </a:rPr>
              <a:t>ppFEV</a:t>
            </a:r>
            <a:r>
              <a:rPr lang="fr-FR" b="1" baseline="-25000" dirty="0">
                <a:solidFill>
                  <a:srgbClr val="002060"/>
                </a:solidFill>
              </a:rPr>
              <a:t>1</a:t>
            </a:r>
            <a:r>
              <a:rPr lang="fr-FR" b="1" dirty="0">
                <a:solidFill>
                  <a:srgbClr val="002060"/>
                </a:solidFill>
              </a:rPr>
              <a:t>≥40: 16.3%</a:t>
            </a:r>
          </a:p>
        </p:txBody>
      </p:sp>
      <p:sp>
        <p:nvSpPr>
          <p:cNvPr id="16" name="ZoneTexte 15">
            <a:extLst>
              <a:ext uri="{FF2B5EF4-FFF2-40B4-BE49-F238E27FC236}">
                <a16:creationId xmlns:a16="http://schemas.microsoft.com/office/drawing/2014/main" id="{67EF92AD-049C-4EF4-813A-A877205958CF}"/>
              </a:ext>
            </a:extLst>
          </p:cNvPr>
          <p:cNvSpPr txBox="1"/>
          <p:nvPr/>
        </p:nvSpPr>
        <p:spPr>
          <a:xfrm>
            <a:off x="9327028" y="5636402"/>
            <a:ext cx="2498120" cy="646331"/>
          </a:xfrm>
          <a:prstGeom prst="rect">
            <a:avLst/>
          </a:prstGeom>
          <a:noFill/>
        </p:spPr>
        <p:txBody>
          <a:bodyPr wrap="none" rtlCol="0">
            <a:spAutoFit/>
          </a:bodyPr>
          <a:lstStyle/>
          <a:p>
            <a:r>
              <a:rPr lang="fr-FR" b="1" dirty="0">
                <a:solidFill>
                  <a:srgbClr val="002060"/>
                </a:solidFill>
              </a:rPr>
              <a:t>0 exacerbation: 12.9%</a:t>
            </a:r>
          </a:p>
          <a:p>
            <a:r>
              <a:rPr lang="fr-FR" b="1" dirty="0">
                <a:solidFill>
                  <a:srgbClr val="002060"/>
                </a:solidFill>
              </a:rPr>
              <a:t>≥2 exacerbations: 25.5%</a:t>
            </a:r>
          </a:p>
        </p:txBody>
      </p:sp>
      <p:sp>
        <p:nvSpPr>
          <p:cNvPr id="18" name="ZoneTexte 17">
            <a:extLst>
              <a:ext uri="{FF2B5EF4-FFF2-40B4-BE49-F238E27FC236}">
                <a16:creationId xmlns:a16="http://schemas.microsoft.com/office/drawing/2014/main" id="{564E3E61-B058-4DB6-98AB-6289D8C63D0F}"/>
              </a:ext>
            </a:extLst>
          </p:cNvPr>
          <p:cNvSpPr txBox="1"/>
          <p:nvPr/>
        </p:nvSpPr>
        <p:spPr>
          <a:xfrm>
            <a:off x="109541" y="5636402"/>
            <a:ext cx="1673279" cy="646331"/>
          </a:xfrm>
          <a:prstGeom prst="rect">
            <a:avLst/>
          </a:prstGeom>
          <a:noFill/>
          <a:ln w="19050">
            <a:solidFill>
              <a:srgbClr val="002060"/>
            </a:solidFill>
          </a:ln>
        </p:spPr>
        <p:txBody>
          <a:bodyPr wrap="none" rtlCol="0">
            <a:spAutoFit/>
          </a:bodyPr>
          <a:lstStyle/>
          <a:p>
            <a:r>
              <a:rPr lang="fr-FR" b="1" dirty="0">
                <a:solidFill>
                  <a:srgbClr val="002060"/>
                </a:solidFill>
              </a:rPr>
              <a:t>Rates of</a:t>
            </a:r>
          </a:p>
          <a:p>
            <a:r>
              <a:rPr lang="fr-FR" b="1" dirty="0">
                <a:solidFill>
                  <a:srgbClr val="002060"/>
                </a:solidFill>
              </a:rPr>
              <a:t>discontinuation</a:t>
            </a:r>
          </a:p>
        </p:txBody>
      </p:sp>
      <p:pic>
        <p:nvPicPr>
          <p:cNvPr id="3" name="Audio 2">
            <a:hlinkClick r:id="" action="ppaction://media"/>
            <a:extLst>
              <a:ext uri="{FF2B5EF4-FFF2-40B4-BE49-F238E27FC236}">
                <a16:creationId xmlns:a16="http://schemas.microsoft.com/office/drawing/2014/main" id="{1D047EBA-F8AF-460D-A0E0-1200FB04E3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72900" y="6438900"/>
            <a:ext cx="203200" cy="203200"/>
          </a:xfrm>
          <a:prstGeom prst="rect">
            <a:avLst/>
          </a:prstGeom>
        </p:spPr>
      </p:pic>
    </p:spTree>
    <p:extLst>
      <p:ext uri="{BB962C8B-B14F-4D97-AF65-F5344CB8AC3E}">
        <p14:creationId xmlns:p14="http://schemas.microsoft.com/office/powerpoint/2010/main" val="2412967808"/>
      </p:ext>
    </p:extLst>
  </p:cSld>
  <p:clrMapOvr>
    <a:masterClrMapping/>
  </p:clrMapOvr>
  <mc:AlternateContent xmlns:mc="http://schemas.openxmlformats.org/markup-compatibility/2006">
    <mc:Choice xmlns:p14="http://schemas.microsoft.com/office/powerpoint/2010/main" Requires="p14">
      <p:transition spd="slow" p14:dur="2000" advTm="82580"/>
    </mc:Choice>
    <mc:Fallback>
      <p:transition spd="slow" advTm="82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1069</Words>
  <Application>Microsoft Office PowerPoint</Application>
  <PresentationFormat>Grand écran</PresentationFormat>
  <Paragraphs>185</Paragraphs>
  <Slides>19</Slides>
  <Notes>2</Notes>
  <HiddenSlides>0</HiddenSlides>
  <MMClips>19</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19</vt:i4>
      </vt:variant>
    </vt:vector>
  </HeadingPairs>
  <TitlesOfParts>
    <vt:vector size="28" baseType="lpstr">
      <vt:lpstr>AdvTT50a2f13e.I</vt:lpstr>
      <vt:lpstr>AdvTT50a2f13e.I+20</vt:lpstr>
      <vt:lpstr>Arial</vt:lpstr>
      <vt:lpstr>Calibri</vt:lpstr>
      <vt:lpstr>Calibri Light</vt:lpstr>
      <vt:lpstr>ScalaLancetPro-Bold</vt:lpstr>
      <vt:lpstr>Times</vt:lpstr>
      <vt:lpstr>Wingdings</vt:lpstr>
      <vt:lpstr>Thème Office</vt:lpstr>
      <vt:lpstr>Evaluation des modulateurs de CFTR en conditions réelles d’utilisation chez l’adolescent et l’adulte</vt:lpstr>
      <vt:lpstr>Présentation PowerPoint</vt:lpstr>
      <vt:lpstr>Programme Orkambi lumacaftor/ivacaftor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Orkambi: Etudes ancillaires en cours/programmées</vt:lpstr>
      <vt:lpstr>Conclusions: Programme Orkambi</vt:lpstr>
      <vt:lpstr>Programme Kaftrio (ATU nominative) elexacaftor/tezacaftor/ivacaftor</vt:lpstr>
      <vt:lpstr>Remerciements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life efficacy of lumacaftor/ivacaftor combination:  the French experience</dc:title>
  <dc:creator>Pierre-Regis Burgel</dc:creator>
  <cp:lastModifiedBy>Pierre-Regis Burgel</cp:lastModifiedBy>
  <cp:revision>20</cp:revision>
  <dcterms:created xsi:type="dcterms:W3CDTF">2020-09-22T05:18:45Z</dcterms:created>
  <dcterms:modified xsi:type="dcterms:W3CDTF">2020-11-16T13:18:02Z</dcterms:modified>
</cp:coreProperties>
</file>