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66" r:id="rId6"/>
    <p:sldId id="262" r:id="rId7"/>
    <p:sldId id="263" r:id="rId8"/>
    <p:sldId id="278" r:id="rId9"/>
    <p:sldId id="267" r:id="rId10"/>
    <p:sldId id="265" r:id="rId11"/>
    <p:sldId id="264" r:id="rId12"/>
    <p:sldId id="279" r:id="rId13"/>
    <p:sldId id="268" r:id="rId14"/>
    <p:sldId id="269" r:id="rId15"/>
    <p:sldId id="280" r:id="rId16"/>
    <p:sldId id="270" r:id="rId17"/>
    <p:sldId id="276" r:id="rId18"/>
    <p:sldId id="277" r:id="rId19"/>
    <p:sldId id="274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A2BFDA-AECD-46A3-839C-05C34C0602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362DD7A-ED4A-439E-9D75-31CB9D304C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C0CF6D-CA55-4015-9103-282CB6F04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03735-09D5-4480-81CF-2E5A9F2B1D88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9A64858-9AA9-4F09-84F5-A59684877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8F55105-2157-40EF-9079-B17813687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B898-49A8-4C1C-96AC-9D4FB22AEB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3473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5F505F-059D-429E-A289-7A0C7CB71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0E5986D-ED02-41FA-AFFE-F3D006FF0D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3A2E81D-9940-47FE-AB3E-80B4DE5DE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03735-09D5-4480-81CF-2E5A9F2B1D88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64C5EA-274C-43FB-91A9-398F0EE71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E5524E-7FF0-4AE8-AAAE-12A8DAF6C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B898-49A8-4C1C-96AC-9D4FB22AEB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3256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160179E-097B-4DAA-9F07-B8C8AFFDD8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04EF4FD-27CA-4C8A-B24C-396A63A94A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888ADE-86F0-46F0-8650-2B95B2094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03735-09D5-4480-81CF-2E5A9F2B1D88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7C59566-15B7-4D52-B65C-FACA73B20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7D1F9D-D5D9-484A-A08D-EA7C359A1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B898-49A8-4C1C-96AC-9D4FB22AEB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0100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2734D0-C553-4635-B709-C6EC794DB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6A0977-6390-4EA2-A800-DF1FD474B2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5123FD3-D2F9-448D-9825-C5762500D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03735-09D5-4480-81CF-2E5A9F2B1D88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05D238-98D0-43F7-9D33-894DF841B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E64B85E-FF67-49B1-8132-51FE8C130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B898-49A8-4C1C-96AC-9D4FB22AEB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7746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7252E7-D212-47DB-880C-614DB4CF8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BF173EF-38A6-4660-B652-88EA15E7B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082CEA3-CD71-4726-A350-02D26B629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03735-09D5-4480-81CF-2E5A9F2B1D88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6D0C8F-DD6D-4619-8E1C-17A5DBA26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3BEA047-9F6B-41B9-AAE5-E881BA567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B898-49A8-4C1C-96AC-9D4FB22AEB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0710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165361-0B8F-4B8D-B74B-CA815A86F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C07539-1EF6-4E60-B94B-0FF40DDF45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2114532-503B-4782-8413-25C71E10A2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3CF9B21-EA2F-4F46-81B3-88456DC54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03735-09D5-4480-81CF-2E5A9F2B1D88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0E70690-6DCD-4343-A09E-5DAEFA2A4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79C9F03-FF91-46D7-A259-BFE5A214E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B898-49A8-4C1C-96AC-9D4FB22AEB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6017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0A0F10-0D5C-43BC-B9C8-6816F6167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CC4541B-A79A-4CAC-AE3A-542FFE7209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C58C8B1-9C42-45BE-B2E2-155A7BC289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C778881-1AC3-4F00-8A62-9FC4AC1B35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2D65D59-C15E-48E1-92B2-493B75423F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AFE94B9-76C6-47B6-B49F-B7C0D0033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03735-09D5-4480-81CF-2E5A9F2B1D88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4479A13-CA7D-46D0-9BB2-8359AC3D4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393DACB-9BD4-4C66-9DD6-971FE9A1F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B898-49A8-4C1C-96AC-9D4FB22AEB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6406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CF6FA3-A83F-4463-B489-D62240D4A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C885F67-C324-4B0B-9B4C-BB3C18314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03735-09D5-4480-81CF-2E5A9F2B1D88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5F9B58B-5288-4DEB-B977-F728054DB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3621456-3441-48F6-BDD3-52B27652A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B898-49A8-4C1C-96AC-9D4FB22AEB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334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886FAFF-DF93-46AD-A2A4-CF9C78D99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03735-09D5-4480-81CF-2E5A9F2B1D88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D2BBFBC-7687-487A-B568-5C0325BF9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E14CADB-A208-465A-AA4D-22F68C801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B898-49A8-4C1C-96AC-9D4FB22AEB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5886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E0DDFA-1E81-4807-9654-C9F631570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52D4E8-CB7B-4368-B632-2E5437B77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0D734F9-F6C8-4D50-BB5C-76E89DCCED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20CE31D-2B11-436D-89A3-A457DB416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03735-09D5-4480-81CF-2E5A9F2B1D88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B08C24E-B9E7-4D78-8D0D-3447E2EA9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635745B-513B-4977-9975-867505DBF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B898-49A8-4C1C-96AC-9D4FB22AEB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3385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11F7EF-D2F8-4B6A-9D97-0EA0C8E74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E951698-F53B-4EC1-B0D5-C3B4AC7255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4FC77A1-18FC-4E52-816F-B8A31F2F2B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578D0DF-352B-406F-81C6-88D10B16C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03735-09D5-4480-81CF-2E5A9F2B1D88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F603312-D6C4-4107-A1C7-1F25B9D6A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F286E49-CDA6-4DFA-8A9D-B1CB5DE4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B898-49A8-4C1C-96AC-9D4FB22AEB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4150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AD1ACA3-7B1B-48F6-980B-96D00E280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7CD8296-0698-4EB4-B036-05D2D59FDE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29BACC6-1BDB-408F-B881-B6884DEC0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03735-09D5-4480-81CF-2E5A9F2B1D88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0634730-BB32-486F-8D42-1762E7D167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641D876-9C27-493C-98AB-A74784BE55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FB898-49A8-4C1C-96AC-9D4FB22AEB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7325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0B829E-4BEF-41B4-A09D-BC6AD3D6DB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8897" y="1192964"/>
            <a:ext cx="9963807" cy="2387600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FFFF00"/>
                </a:solidFill>
              </a:rPr>
              <a:t>Outils d’évaluation des modulateurs de CFTR chez l’enfant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FDC761B-FE9C-4FCA-B750-1D4929B684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41085"/>
            <a:ext cx="9144000" cy="2685746"/>
          </a:xfrm>
        </p:spPr>
        <p:txBody>
          <a:bodyPr>
            <a:normAutofit lnSpcReduction="10000"/>
          </a:bodyPr>
          <a:lstStyle/>
          <a:p>
            <a:r>
              <a:rPr lang="fr-FR" dirty="0">
                <a:solidFill>
                  <a:schemeClr val="bg1"/>
                </a:solidFill>
              </a:rPr>
              <a:t>Journées Scientifiques de la Société Française de la Mucoviscidose</a:t>
            </a:r>
          </a:p>
          <a:p>
            <a:r>
              <a:rPr lang="fr-FR" dirty="0">
                <a:solidFill>
                  <a:schemeClr val="bg1"/>
                </a:solidFill>
              </a:rPr>
              <a:t>Le 17 Novembre 2020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Philippe Reix</a:t>
            </a:r>
          </a:p>
          <a:p>
            <a:r>
              <a:rPr lang="fr-FR" dirty="0">
                <a:solidFill>
                  <a:schemeClr val="bg1"/>
                </a:solidFill>
              </a:rPr>
              <a:t>CRCM Pédiatrique Lyon</a:t>
            </a:r>
          </a:p>
          <a:p>
            <a:r>
              <a:rPr lang="fr-FR" dirty="0">
                <a:solidFill>
                  <a:schemeClr val="bg1"/>
                </a:solidFill>
              </a:rPr>
              <a:t>Hospices Civils de Lyon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04E8489-7216-4FFD-A17B-CF4848AD4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19" y="231169"/>
            <a:ext cx="1399553" cy="139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DEE9F43-404C-424A-8A43-D06BB9E00B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9800" y="193215"/>
            <a:ext cx="1934461" cy="139955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CA01CF9-4232-4398-9842-B409DD0CE5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3140" y="390319"/>
            <a:ext cx="2066925" cy="116205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DC7424B-378D-4AE1-9A7D-B9EA6AA553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9623" y="349920"/>
            <a:ext cx="2750836" cy="124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837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D441D7-DDED-4791-A083-77910349C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FF00"/>
                </a:solidFill>
              </a:rPr>
              <a:t>Paramètres cliniques 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7CD0AC05-1267-4B1C-9952-4C92AB2E3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466" y="1635221"/>
            <a:ext cx="10515600" cy="4351338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Exacerbations de la bronchite</a:t>
            </a:r>
          </a:p>
          <a:p>
            <a:r>
              <a:rPr lang="fr-FR" dirty="0">
                <a:solidFill>
                  <a:schemeClr val="bg1"/>
                </a:solidFill>
              </a:rPr>
              <a:t>Cures d’antibiotiques orales/intraveineuses</a:t>
            </a:r>
          </a:p>
          <a:p>
            <a:r>
              <a:rPr lang="fr-FR" dirty="0">
                <a:solidFill>
                  <a:schemeClr val="bg1"/>
                </a:solidFill>
              </a:rPr>
              <a:t>Symptômes respiratoires (CFQR-Domaine respiratoire)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Intérêt chez les enfants avec atteinte respiratoire légère/modérée? </a:t>
            </a:r>
          </a:p>
          <a:p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416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ACF84C-BA01-4ED6-BE20-6A6415368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FF00"/>
                </a:solidFill>
              </a:rPr>
              <a:t>Evaluation du bénéfice clinique d’Orkambi® chez 29 enfants VEMS&gt;80%*</a:t>
            </a:r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8C4EBBD3-4435-4973-8A33-398698B460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8911480"/>
              </p:ext>
            </p:extLst>
          </p:nvPr>
        </p:nvGraphicFramePr>
        <p:xfrm>
          <a:off x="955158" y="2657594"/>
          <a:ext cx="455250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7502">
                  <a:extLst>
                    <a:ext uri="{9D8B030D-6E8A-4147-A177-3AD203B41FA5}">
                      <a16:colId xmlns:a16="http://schemas.microsoft.com/office/drawing/2014/main" val="1966621940"/>
                    </a:ext>
                  </a:extLst>
                </a:gridCol>
                <a:gridCol w="1517502">
                  <a:extLst>
                    <a:ext uri="{9D8B030D-6E8A-4147-A177-3AD203B41FA5}">
                      <a16:colId xmlns:a16="http://schemas.microsoft.com/office/drawing/2014/main" val="1497920618"/>
                    </a:ext>
                  </a:extLst>
                </a:gridCol>
                <a:gridCol w="1517502">
                  <a:extLst>
                    <a:ext uri="{9D8B030D-6E8A-4147-A177-3AD203B41FA5}">
                      <a16:colId xmlns:a16="http://schemas.microsoft.com/office/drawing/2014/main" val="6561949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>
                          <a:solidFill>
                            <a:schemeClr val="bg1"/>
                          </a:solidFill>
                          <a:latin typeface="+mn-lt"/>
                        </a:rPr>
                        <a:t>Moy</a:t>
                      </a:r>
                      <a:r>
                        <a:rPr lang="fr-FR" sz="1600" dirty="0">
                          <a:solidFill>
                            <a:schemeClr val="bg1"/>
                          </a:solidFill>
                          <a:latin typeface="+mn-lt"/>
                        </a:rPr>
                        <a:t> ± SE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bg1"/>
                          </a:solidFill>
                          <a:latin typeface="+mn-lt"/>
                        </a:rPr>
                        <a:t>[min; max]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8796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Age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kern="1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15,3 ± 2,0</a:t>
                      </a:r>
                      <a:endParaRPr lang="fr-FR" sz="1600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Noto Serif CJK SC"/>
                        <a:cs typeface="Lohit Devanagari"/>
                      </a:endParaRPr>
                    </a:p>
                  </a:txBody>
                  <a:tcPr marL="50853" marR="50853" marT="50853" marB="50853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kern="1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[ 9,2 ; 17,8]</a:t>
                      </a:r>
                      <a:endParaRPr lang="fr-FR" sz="1600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Noto Serif CJK SC"/>
                        <a:cs typeface="Lohit Devanagari"/>
                      </a:endParaRPr>
                    </a:p>
                  </a:txBody>
                  <a:tcPr marL="50853" marR="50853" marT="50853" marB="50853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4442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Sexe (H/F)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bg1"/>
                          </a:solidFill>
                          <a:latin typeface="+mn-lt"/>
                        </a:rPr>
                        <a:t>18/11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0520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VEMS (%)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kern="1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96,2 ± 13,2</a:t>
                      </a:r>
                      <a:endParaRPr lang="fr-FR" sz="1600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Noto Serif CJK SC"/>
                        <a:cs typeface="Lohit Devanagari"/>
                      </a:endParaRPr>
                    </a:p>
                  </a:txBody>
                  <a:tcPr marL="50853" marR="50853" marT="50853" marB="508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kern="1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[ 82 ; 127 ]</a:t>
                      </a:r>
                      <a:endParaRPr lang="fr-FR" sz="1600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Noto Serif CJK SC"/>
                        <a:cs typeface="Lohit Devanagari"/>
                      </a:endParaRPr>
                    </a:p>
                  </a:txBody>
                  <a:tcPr marL="50853" marR="50853" marT="50853" marB="508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7479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Z-score VEMS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kern="1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-1,21 ± 1,15</a:t>
                      </a:r>
                      <a:endParaRPr lang="fr-FR" sz="1600" kern="100">
                        <a:solidFill>
                          <a:schemeClr val="bg1"/>
                        </a:solidFill>
                        <a:effectLst/>
                        <a:latin typeface="+mn-lt"/>
                        <a:ea typeface="Noto Serif CJK SC"/>
                        <a:cs typeface="Lohit Devanagari"/>
                      </a:endParaRPr>
                    </a:p>
                  </a:txBody>
                  <a:tcPr marL="50853" marR="50853" marT="50853" marB="508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kern="1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[ -2,39 ; 2,09 ]</a:t>
                      </a:r>
                      <a:endParaRPr lang="fr-FR" sz="1600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Noto Serif CJK SC"/>
                        <a:cs typeface="Lohit Devanagari"/>
                      </a:endParaRPr>
                    </a:p>
                  </a:txBody>
                  <a:tcPr marL="50853" marR="50853" marT="50853" marB="508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0050811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CFFC95A2-D525-497D-BEC1-DB84878F1D49}"/>
              </a:ext>
            </a:extLst>
          </p:cNvPr>
          <p:cNvSpPr txBox="1"/>
          <p:nvPr/>
        </p:nvSpPr>
        <p:spPr>
          <a:xfrm>
            <a:off x="95114" y="6185916"/>
            <a:ext cx="11792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*Mémoire DES Julien </a:t>
            </a:r>
            <a:r>
              <a:rPr lang="fr-FR" sz="1400" dirty="0" err="1">
                <a:solidFill>
                  <a:schemeClr val="bg1"/>
                </a:solidFill>
              </a:rPr>
              <a:t>Ranchou</a:t>
            </a:r>
            <a:r>
              <a:rPr lang="fr-FR" sz="1400" dirty="0">
                <a:solidFill>
                  <a:schemeClr val="bg1"/>
                </a:solidFill>
              </a:rPr>
              <a:t>, Interne DES Pédiatrie St Etienne, </a:t>
            </a:r>
          </a:p>
          <a:p>
            <a:r>
              <a:rPr lang="fr-FR" sz="1400" dirty="0">
                <a:solidFill>
                  <a:schemeClr val="bg1"/>
                </a:solidFill>
              </a:rPr>
              <a:t>**</a:t>
            </a:r>
            <a:r>
              <a:rPr lang="fr-FR" sz="1400" dirty="0" err="1">
                <a:solidFill>
                  <a:schemeClr val="bg1"/>
                </a:solidFill>
              </a:rPr>
              <a:t>Aalbers</a:t>
            </a:r>
            <a:r>
              <a:rPr lang="fr-FR" sz="1400" dirty="0">
                <a:solidFill>
                  <a:schemeClr val="bg1"/>
                </a:solidFill>
              </a:rPr>
              <a:t> BL et al, </a:t>
            </a:r>
            <a:r>
              <a:rPr lang="en-US" sz="1400" i="0" dirty="0">
                <a:solidFill>
                  <a:schemeClr val="bg1"/>
                </a:solidFill>
                <a:effectLst/>
              </a:rPr>
              <a:t>Clinical effect of lumacaftor/ivacaftor in F508del homozygous CF patients with FEV </a:t>
            </a:r>
            <a:r>
              <a:rPr lang="en-US" sz="1400" i="0" baseline="-25000" dirty="0">
                <a:solidFill>
                  <a:schemeClr val="bg1"/>
                </a:solidFill>
                <a:effectLst/>
              </a:rPr>
              <a:t>1</a:t>
            </a:r>
            <a:r>
              <a:rPr lang="en-US" sz="1400" i="0" dirty="0">
                <a:solidFill>
                  <a:schemeClr val="bg1"/>
                </a:solidFill>
                <a:effectLst/>
              </a:rPr>
              <a:t> ≥ 90% predicted at baseline, </a:t>
            </a:r>
            <a:r>
              <a:rPr lang="en-US" sz="1400" dirty="0">
                <a:solidFill>
                  <a:schemeClr val="bg1"/>
                </a:solidFill>
              </a:rPr>
              <a:t>JCF </a:t>
            </a:r>
            <a:r>
              <a:rPr lang="fr-FR" sz="1400" i="0" dirty="0">
                <a:solidFill>
                  <a:schemeClr val="bg1"/>
                </a:solidFill>
                <a:effectLst/>
              </a:rPr>
              <a:t>2020 Jul;19(4):654-658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D7797AE-63F3-467E-AE19-EDA6F00AAA1F}"/>
              </a:ext>
            </a:extLst>
          </p:cNvPr>
          <p:cNvSpPr txBox="1"/>
          <p:nvPr/>
        </p:nvSpPr>
        <p:spPr>
          <a:xfrm>
            <a:off x="6549655" y="2001913"/>
            <a:ext cx="4687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FFC000"/>
                </a:solidFill>
              </a:rPr>
              <a:t>Evaluation année N-1 vs année N+1</a:t>
            </a:r>
          </a:p>
        </p:txBody>
      </p:sp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0FB4CF30-738A-4855-8013-23123E47BF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689418"/>
              </p:ext>
            </p:extLst>
          </p:nvPr>
        </p:nvGraphicFramePr>
        <p:xfrm>
          <a:off x="6684337" y="2606834"/>
          <a:ext cx="4277830" cy="264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3003">
                  <a:extLst>
                    <a:ext uri="{9D8B030D-6E8A-4147-A177-3AD203B41FA5}">
                      <a16:colId xmlns:a16="http://schemas.microsoft.com/office/drawing/2014/main" val="3492291914"/>
                    </a:ext>
                  </a:extLst>
                </a:gridCol>
                <a:gridCol w="1158948">
                  <a:extLst>
                    <a:ext uri="{9D8B030D-6E8A-4147-A177-3AD203B41FA5}">
                      <a16:colId xmlns:a16="http://schemas.microsoft.com/office/drawing/2014/main" val="3573741906"/>
                    </a:ext>
                  </a:extLst>
                </a:gridCol>
                <a:gridCol w="1148317">
                  <a:extLst>
                    <a:ext uri="{9D8B030D-6E8A-4147-A177-3AD203B41FA5}">
                      <a16:colId xmlns:a16="http://schemas.microsoft.com/office/drawing/2014/main" val="3244583206"/>
                    </a:ext>
                  </a:extLst>
                </a:gridCol>
                <a:gridCol w="967562">
                  <a:extLst>
                    <a:ext uri="{9D8B030D-6E8A-4147-A177-3AD203B41FA5}">
                      <a16:colId xmlns:a16="http://schemas.microsoft.com/office/drawing/2014/main" val="25503719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N-1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N+1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P value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4535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800" b="1" dirty="0" err="1">
                          <a:solidFill>
                            <a:schemeClr val="bg1"/>
                          </a:solidFill>
                          <a:latin typeface="+mn-lt"/>
                        </a:rPr>
                        <a:t>EXp</a:t>
                      </a:r>
                      <a:endParaRPr lang="fr-FR" sz="1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2,4 ± 0,4</a:t>
                      </a:r>
                      <a:endParaRPr lang="fr-FR" sz="18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Noto Serif CJK SC"/>
                        <a:cs typeface="Lohit Devanagari"/>
                      </a:endParaRPr>
                    </a:p>
                  </a:txBody>
                  <a:tcPr marL="54605" marR="54605" marT="54605" marB="5460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1,3 ± 0,2</a:t>
                      </a:r>
                      <a:endParaRPr lang="fr-FR" sz="18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Noto Serif CJK SC"/>
                        <a:cs typeface="Lohit Devanagari"/>
                      </a:endParaRPr>
                    </a:p>
                  </a:txBody>
                  <a:tcPr marL="54605" marR="54605" marT="54605" marB="5460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&lt;0,001</a:t>
                      </a:r>
                      <a:endParaRPr lang="fr-FR" sz="18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Noto Serif CJK SC"/>
                        <a:cs typeface="Lohit Devanagari"/>
                      </a:endParaRPr>
                    </a:p>
                  </a:txBody>
                  <a:tcPr marL="54605" marR="54605" marT="54605" marB="5460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0827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ATB</a:t>
                      </a:r>
                      <a:r>
                        <a:rPr lang="fr-FR" sz="1800" b="1" baseline="-25000" dirty="0">
                          <a:solidFill>
                            <a:schemeClr val="bg1"/>
                          </a:solidFill>
                          <a:latin typeface="+mn-lt"/>
                        </a:rPr>
                        <a:t>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1" kern="1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2,4 ± 0,4</a:t>
                      </a:r>
                      <a:endParaRPr lang="fr-FR" sz="1800" b="1" kern="100">
                        <a:solidFill>
                          <a:schemeClr val="bg1"/>
                        </a:solidFill>
                        <a:effectLst/>
                        <a:latin typeface="+mn-lt"/>
                        <a:ea typeface="Noto Serif CJK SC"/>
                        <a:cs typeface="Lohit Devanagari"/>
                      </a:endParaRPr>
                    </a:p>
                  </a:txBody>
                  <a:tcPr marL="54605" marR="54605" marT="54605" marB="5460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1,2 ± 0,2</a:t>
                      </a:r>
                      <a:endParaRPr lang="fr-FR" sz="18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Noto Serif CJK SC"/>
                        <a:cs typeface="Lohit Devanagari"/>
                      </a:endParaRPr>
                    </a:p>
                  </a:txBody>
                  <a:tcPr marL="54605" marR="54605" marT="54605" marB="5460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&lt;0,001</a:t>
                      </a:r>
                      <a:endParaRPr lang="fr-FR" sz="18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Noto Serif CJK SC"/>
                        <a:cs typeface="Lohit Devanagari"/>
                      </a:endParaRPr>
                    </a:p>
                  </a:txBody>
                  <a:tcPr marL="54605" marR="54605" marT="54605" marB="5460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0322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ATB</a:t>
                      </a:r>
                      <a:r>
                        <a:rPr lang="fr-FR" sz="1800" b="1" baseline="-25000" dirty="0">
                          <a:solidFill>
                            <a:schemeClr val="bg1"/>
                          </a:solidFill>
                          <a:latin typeface="+mn-lt"/>
                        </a:rPr>
                        <a:t>IV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1" kern="1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0,5 ± 0,2</a:t>
                      </a:r>
                      <a:endParaRPr lang="fr-FR" sz="1800" b="1" kern="100">
                        <a:solidFill>
                          <a:schemeClr val="bg1"/>
                        </a:solidFill>
                        <a:effectLst/>
                        <a:latin typeface="+mn-lt"/>
                        <a:ea typeface="Noto Serif CJK SC"/>
                        <a:cs typeface="Lohit Devanagari"/>
                      </a:endParaRPr>
                    </a:p>
                  </a:txBody>
                  <a:tcPr marL="54605" marR="54605" marT="54605" marB="5460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0,2 ± 0,1</a:t>
                      </a:r>
                      <a:endParaRPr lang="fr-FR" sz="18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Noto Serif CJK SC"/>
                        <a:cs typeface="Lohit Devanagari"/>
                      </a:endParaRPr>
                    </a:p>
                  </a:txBody>
                  <a:tcPr marL="54605" marR="54605" marT="54605" marB="5460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0,03</a:t>
                      </a:r>
                      <a:endParaRPr lang="fr-FR" sz="18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Noto Serif CJK SC"/>
                        <a:cs typeface="Lohit Devanagari"/>
                      </a:endParaRPr>
                    </a:p>
                  </a:txBody>
                  <a:tcPr marL="54605" marR="54605" marT="54605" marB="5460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5722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4329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VEMS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-1,2 ± 1,1</a:t>
                      </a:r>
                      <a:endParaRPr lang="fr-FR" sz="18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Noto Serif CJK SC"/>
                        <a:cs typeface="Lohit Devanagari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-1,2 ± 0,9</a:t>
                      </a:r>
                      <a:endParaRPr lang="fr-FR" sz="18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Noto Serif CJK SC"/>
                        <a:cs typeface="Lohit Devanagari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0,41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8632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LCI2,5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Noto Serif CJK SC"/>
                          <a:cs typeface="Lohit Devanagari"/>
                        </a:rPr>
                        <a:t>10,8 </a:t>
                      </a:r>
                      <a:r>
                        <a:rPr lang="fr-FR" sz="18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± 0,6</a:t>
                      </a:r>
                      <a:endParaRPr lang="fr-FR" sz="18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Noto Serif CJK SC"/>
                        <a:cs typeface="Lohit Devanagari"/>
                      </a:endParaRPr>
                    </a:p>
                  </a:txBody>
                  <a:tcPr marL="54605" marR="54605" marT="54605" marB="5460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Noto Serif CJK SC"/>
                          <a:cs typeface="Lohit Devanagari"/>
                        </a:rPr>
                        <a:t>10,5 </a:t>
                      </a:r>
                      <a:r>
                        <a:rPr lang="fr-FR" sz="18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± 0,7</a:t>
                      </a:r>
                      <a:endParaRPr lang="fr-FR" sz="18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Noto Serif CJK SC"/>
                        <a:cs typeface="Lohit Devanagari"/>
                      </a:endParaRPr>
                    </a:p>
                  </a:txBody>
                  <a:tcPr marL="54605" marR="54605" marT="54605" marB="5460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Noto Serif CJK SC"/>
                          <a:cs typeface="Lohit Devanagari"/>
                        </a:rPr>
                        <a:t>0,54</a:t>
                      </a:r>
                    </a:p>
                  </a:txBody>
                  <a:tcPr marL="54605" marR="54605" marT="54605" marB="5460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4399021"/>
                  </a:ext>
                </a:extLst>
              </a:tr>
            </a:tbl>
          </a:graphicData>
        </a:graphic>
      </p:graphicFrame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8F93D021-82D7-45F5-868D-3A9A9345470F}"/>
              </a:ext>
            </a:extLst>
          </p:cNvPr>
          <p:cNvSpPr/>
          <p:nvPr/>
        </p:nvSpPr>
        <p:spPr>
          <a:xfrm>
            <a:off x="1631192" y="5477379"/>
            <a:ext cx="606056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961153D-6F04-4447-906D-51698E51781F}"/>
              </a:ext>
            </a:extLst>
          </p:cNvPr>
          <p:cNvSpPr txBox="1"/>
          <p:nvPr/>
        </p:nvSpPr>
        <p:spPr>
          <a:xfrm>
            <a:off x="2438492" y="5494416"/>
            <a:ext cx="8222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Données comparables à celles de </a:t>
            </a:r>
            <a:r>
              <a:rPr lang="fr-FR" sz="2400" dirty="0" err="1">
                <a:solidFill>
                  <a:schemeClr val="bg1"/>
                </a:solidFill>
              </a:rPr>
              <a:t>Aalbers</a:t>
            </a:r>
            <a:r>
              <a:rPr lang="fr-FR" sz="2400" dirty="0">
                <a:solidFill>
                  <a:schemeClr val="bg1"/>
                </a:solidFill>
              </a:rPr>
              <a:t> et al **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9EA02CE-6C0F-43E0-92C1-BCC576AC1103}"/>
              </a:ext>
            </a:extLst>
          </p:cNvPr>
          <p:cNvSpPr txBox="1"/>
          <p:nvPr/>
        </p:nvSpPr>
        <p:spPr>
          <a:xfrm>
            <a:off x="838200" y="2093803"/>
            <a:ext cx="3866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FFC000"/>
                </a:solidFill>
              </a:rPr>
              <a:t>Caractéristiques des patients</a:t>
            </a:r>
          </a:p>
        </p:txBody>
      </p:sp>
    </p:spTree>
    <p:extLst>
      <p:ext uri="{BB962C8B-B14F-4D97-AF65-F5344CB8AC3E}">
        <p14:creationId xmlns:p14="http://schemas.microsoft.com/office/powerpoint/2010/main" val="171143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B3D8B4-7151-4155-94AF-4765098EF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FF00"/>
                </a:solidFill>
              </a:rPr>
              <a:t>Fonction respiratoire: VEMS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9041CAF-9BFC-4F35-9808-12EBAB43D956}"/>
              </a:ext>
            </a:extLst>
          </p:cNvPr>
          <p:cNvSpPr txBox="1"/>
          <p:nvPr/>
        </p:nvSpPr>
        <p:spPr>
          <a:xfrm>
            <a:off x="188843" y="6450467"/>
            <a:ext cx="96051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>
                <a:solidFill>
                  <a:schemeClr val="bg1"/>
                </a:solidFill>
              </a:rPr>
              <a:t>Al Rahim et al, </a:t>
            </a:r>
            <a:r>
              <a:rPr lang="en-US" sz="1400" i="1" dirty="0">
                <a:solidFill>
                  <a:schemeClr val="bg1"/>
                </a:solidFill>
              </a:rPr>
              <a:t>A Systematic Review of the Clinical Efficacy and Safety of CFTR Modulators in Cystic Fibrosis, Scientific reports 2019</a:t>
            </a:r>
            <a:endParaRPr lang="fr-FR" sz="1400" i="1" dirty="0">
              <a:solidFill>
                <a:schemeClr val="bg1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577AA0C-03D7-4A90-8A3A-81029B3CEA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7452"/>
          <a:stretch/>
        </p:blipFill>
        <p:spPr>
          <a:xfrm>
            <a:off x="337411" y="1887040"/>
            <a:ext cx="5728771" cy="327955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37EAE0D-8D01-40B3-A038-8FE0CF4936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587"/>
          <a:stretch/>
        </p:blipFill>
        <p:spPr>
          <a:xfrm>
            <a:off x="6184933" y="2130707"/>
            <a:ext cx="5728771" cy="302149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28ABF48-E822-4AE2-88FA-8730FD330BD7}"/>
              </a:ext>
            </a:extLst>
          </p:cNvPr>
          <p:cNvSpPr txBox="1"/>
          <p:nvPr/>
        </p:nvSpPr>
        <p:spPr>
          <a:xfrm>
            <a:off x="838200" y="5362946"/>
            <a:ext cx="106552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Amplitude d’amélioration du VEMS variables selon les modulateurs, sévérité; </a:t>
            </a:r>
            <a:r>
              <a:rPr lang="fr-FR" sz="2400" dirty="0" err="1">
                <a:solidFill>
                  <a:schemeClr val="bg1"/>
                </a:solidFill>
              </a:rPr>
              <a:t>age</a:t>
            </a:r>
            <a:r>
              <a:rPr lang="fr-FR" sz="2400" dirty="0">
                <a:solidFill>
                  <a:schemeClr val="bg1"/>
                </a:solidFill>
              </a:rPr>
              <a:t>… </a:t>
            </a:r>
          </a:p>
          <a:p>
            <a:r>
              <a:rPr lang="fr-FR" sz="2400" dirty="0">
                <a:solidFill>
                  <a:schemeClr val="bg1"/>
                </a:solidFill>
              </a:rPr>
              <a:t>Effet « plafond » chez les patients avec bonne fonction respiratoire (</a:t>
            </a:r>
            <a:r>
              <a:rPr lang="fr-FR" sz="2400" dirty="0" err="1">
                <a:solidFill>
                  <a:schemeClr val="bg1"/>
                </a:solidFill>
              </a:rPr>
              <a:t>ie</a:t>
            </a:r>
            <a:r>
              <a:rPr lang="fr-FR" sz="2400" dirty="0">
                <a:solidFill>
                  <a:schemeClr val="bg1"/>
                </a:solidFill>
              </a:rPr>
              <a:t> VEMS &gt; 80%) </a:t>
            </a:r>
          </a:p>
        </p:txBody>
      </p:sp>
    </p:spTree>
    <p:extLst>
      <p:ext uri="{BB962C8B-B14F-4D97-AF65-F5344CB8AC3E}">
        <p14:creationId xmlns:p14="http://schemas.microsoft.com/office/powerpoint/2010/main" val="267261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D441D7-DDED-4791-A083-77910349C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478" y="255795"/>
            <a:ext cx="10515600" cy="1325563"/>
          </a:xfrm>
        </p:spPr>
        <p:txBody>
          <a:bodyPr/>
          <a:lstStyle/>
          <a:p>
            <a:r>
              <a:rPr lang="fr-FR" dirty="0">
                <a:solidFill>
                  <a:srgbClr val="FFFF00"/>
                </a:solidFill>
              </a:rPr>
              <a:t>Lung Clearance Index (LCI)</a:t>
            </a:r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DCFDC29F-7CEB-40A4-A852-8DC1C4B82A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2750743"/>
              </p:ext>
            </p:extLst>
          </p:nvPr>
        </p:nvGraphicFramePr>
        <p:xfrm>
          <a:off x="477079" y="2495207"/>
          <a:ext cx="11022496" cy="358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643">
                  <a:extLst>
                    <a:ext uri="{9D8B030D-6E8A-4147-A177-3AD203B41FA5}">
                      <a16:colId xmlns:a16="http://schemas.microsoft.com/office/drawing/2014/main" val="3708566496"/>
                    </a:ext>
                  </a:extLst>
                </a:gridCol>
                <a:gridCol w="828136">
                  <a:extLst>
                    <a:ext uri="{9D8B030D-6E8A-4147-A177-3AD203B41FA5}">
                      <a16:colId xmlns:a16="http://schemas.microsoft.com/office/drawing/2014/main" val="232133027"/>
                    </a:ext>
                  </a:extLst>
                </a:gridCol>
                <a:gridCol w="1342282">
                  <a:extLst>
                    <a:ext uri="{9D8B030D-6E8A-4147-A177-3AD203B41FA5}">
                      <a16:colId xmlns:a16="http://schemas.microsoft.com/office/drawing/2014/main" val="4206395045"/>
                    </a:ext>
                  </a:extLst>
                </a:gridCol>
                <a:gridCol w="1411357">
                  <a:extLst>
                    <a:ext uri="{9D8B030D-6E8A-4147-A177-3AD203B41FA5}">
                      <a16:colId xmlns:a16="http://schemas.microsoft.com/office/drawing/2014/main" val="920829831"/>
                    </a:ext>
                  </a:extLst>
                </a:gridCol>
                <a:gridCol w="3081130">
                  <a:extLst>
                    <a:ext uri="{9D8B030D-6E8A-4147-A177-3AD203B41FA5}">
                      <a16:colId xmlns:a16="http://schemas.microsoft.com/office/drawing/2014/main" val="957777967"/>
                    </a:ext>
                  </a:extLst>
                </a:gridCol>
                <a:gridCol w="3110948">
                  <a:extLst>
                    <a:ext uri="{9D8B030D-6E8A-4147-A177-3AD203B41FA5}">
                      <a16:colId xmlns:a16="http://schemas.microsoft.com/office/drawing/2014/main" val="23339964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Auteur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Année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Molécule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Ages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dirty="0">
                          <a:solidFill>
                            <a:schemeClr val="bg1"/>
                          </a:solidFill>
                        </a:rPr>
                        <a:t>Δ</a:t>
                      </a:r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 absolue LCI (unités)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>
                          <a:solidFill>
                            <a:schemeClr val="bg1"/>
                          </a:solidFill>
                        </a:rPr>
                        <a:t>Δ</a:t>
                      </a:r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 relative LCI (%)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4631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Davies JC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2013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Iva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6 à 11 ans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-2,16 [</a:t>
                      </a:r>
                      <a:r>
                        <a:rPr lang="fr-FR" sz="18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-2,88 to -1,44]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NR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6864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Ratjen 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2017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>
                          <a:solidFill>
                            <a:schemeClr val="bg1"/>
                          </a:solidFill>
                        </a:rPr>
                        <a:t>Luma</a:t>
                      </a:r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/Iva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6 à 11 ans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-1,09 </a:t>
                      </a:r>
                      <a:r>
                        <a:rPr lang="fr-FR" sz="18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pl-PL" sz="18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−1·43 to −0·75</a:t>
                      </a:r>
                      <a:r>
                        <a:rPr lang="fr-FR" sz="18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NR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5158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Ratjen 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2018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Iva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3 à 6 ans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10.6 [8.9 to 11.2]</a:t>
                      </a:r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 (Baseline)</a:t>
                      </a:r>
                    </a:p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-3,5 (M1)</a:t>
                      </a:r>
                    </a:p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-3,1 (M6)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M1: </a:t>
                      </a:r>
                      <a:r>
                        <a:rPr lang="fr-FR" sz="18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−23.6% [−34.2 to −20.2]</a:t>
                      </a:r>
                    </a:p>
                    <a:p>
                      <a:r>
                        <a:rPr lang="fr-FR" sz="18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M6:−24.6 [−31.4 to −20.4]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1810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Milla 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2017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>
                          <a:solidFill>
                            <a:schemeClr val="bg1"/>
                          </a:solidFill>
                        </a:rPr>
                        <a:t>Luma</a:t>
                      </a:r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/Iva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6 à 11 ans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pl-PL" sz="18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0,88</a:t>
                      </a:r>
                      <a:r>
                        <a:rPr lang="fr-FR" sz="18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[</a:t>
                      </a:r>
                      <a:r>
                        <a:rPr lang="pl-PL" sz="18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−1,40 to −0,37</a:t>
                      </a:r>
                      <a:r>
                        <a:rPr lang="fr-FR" sz="18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NR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5781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Shaw 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2020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chemeClr val="bg1"/>
                          </a:solidFill>
                        </a:rPr>
                        <a:t>Luma</a:t>
                      </a:r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/Iva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12 à 18 ans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-0,81 [-1,37 to -0,24] M1</a:t>
                      </a:r>
                    </a:p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-0,77 [-1,37 to -0,17] M3</a:t>
                      </a:r>
                    </a:p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-0,67 [-1,23 to -0,10] M6</a:t>
                      </a:r>
                    </a:p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-0,55 [-1,37 to -0,28] M12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M1: - 5,3%</a:t>
                      </a:r>
                    </a:p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M3: - 5,9%</a:t>
                      </a:r>
                    </a:p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M6: - 5,9%</a:t>
                      </a:r>
                    </a:p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M12: - 4,3%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5599098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F56F50EC-FC5E-4A62-A805-B84BB550152F}"/>
              </a:ext>
            </a:extLst>
          </p:cNvPr>
          <p:cNvSpPr txBox="1"/>
          <p:nvPr/>
        </p:nvSpPr>
        <p:spPr>
          <a:xfrm>
            <a:off x="117575" y="6231265"/>
            <a:ext cx="11781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Davies JC. Lancet </a:t>
            </a:r>
            <a:r>
              <a:rPr lang="fr-FR" sz="1400" dirty="0" err="1">
                <a:solidFill>
                  <a:schemeClr val="bg1"/>
                </a:solidFill>
              </a:rPr>
              <a:t>Respir</a:t>
            </a:r>
            <a:r>
              <a:rPr lang="fr-FR" sz="1400" dirty="0">
                <a:solidFill>
                  <a:schemeClr val="bg1"/>
                </a:solidFill>
              </a:rPr>
              <a:t> Med. 2013 Oct;1(8):630-638.; </a:t>
            </a:r>
            <a:r>
              <a:rPr lang="en-US" sz="1400" b="0" i="0" dirty="0" err="1">
                <a:solidFill>
                  <a:srgbClr val="FFFFFF"/>
                </a:solidFill>
                <a:effectLst/>
              </a:rPr>
              <a:t>Ratjen</a:t>
            </a:r>
            <a:r>
              <a:rPr lang="en-US" sz="1400" b="0" i="0" dirty="0">
                <a:solidFill>
                  <a:srgbClr val="FFFFFF"/>
                </a:solidFill>
                <a:effectLst/>
              </a:rPr>
              <a:t> F. Lancet Respir Med. 2017 . Jul;5(7): 557-567.; </a:t>
            </a:r>
            <a:r>
              <a:rPr lang="en-US" sz="1400" dirty="0">
                <a:solidFill>
                  <a:schemeClr val="bg1"/>
                </a:solidFill>
              </a:rPr>
              <a:t>Milla CE. Am J Respir Crit Care Med. 2017 Apr 1;195(7):912-920.; Shaw M. J Cyst Fibrosis. </a:t>
            </a:r>
            <a:r>
              <a:rPr lang="en-US" sz="1400" i="1" dirty="0">
                <a:solidFill>
                  <a:schemeClr val="bg1"/>
                </a:solidFill>
              </a:rPr>
              <a:t>In press</a:t>
            </a:r>
            <a:endParaRPr lang="fr-FR" sz="1400" i="1" dirty="0">
              <a:solidFill>
                <a:schemeClr val="bg1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C5837F8-079F-43AD-8D6C-5BD7EF97291D}"/>
              </a:ext>
            </a:extLst>
          </p:cNvPr>
          <p:cNvSpPr txBox="1"/>
          <p:nvPr/>
        </p:nvSpPr>
        <p:spPr>
          <a:xfrm>
            <a:off x="1087016" y="1345785"/>
            <a:ext cx="94058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dirty="0">
                <a:solidFill>
                  <a:srgbClr val="FFC000"/>
                </a:solidFill>
              </a:rPr>
              <a:t>Biomarqueur des petites voies aériennes (+ précoce que VEMS)</a:t>
            </a:r>
          </a:p>
          <a:p>
            <a:pPr algn="ctr"/>
            <a:r>
              <a:rPr lang="fr-FR" sz="280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↘LCI =&gt; AMELIORATION</a:t>
            </a:r>
            <a:r>
              <a:rPr lang="fr-FR" sz="28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fr-FR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973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D441D7-DDED-4791-A083-77910349C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440" y="321440"/>
            <a:ext cx="10515600" cy="1325563"/>
          </a:xfrm>
        </p:spPr>
        <p:txBody>
          <a:bodyPr/>
          <a:lstStyle/>
          <a:p>
            <a:r>
              <a:rPr lang="fr-FR" dirty="0">
                <a:solidFill>
                  <a:srgbClr val="FFFF00"/>
                </a:solidFill>
              </a:rPr>
              <a:t>Données de LCI en vie réelle *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7CD0AC05-1267-4B1C-9952-4C92AB2E3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440" y="128919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>
                <a:solidFill>
                  <a:schemeClr val="bg1"/>
                </a:solidFill>
              </a:rPr>
              <a:t>Cohorte « Orkambi chez les plus de 12 ans » (n = 845 patients)</a:t>
            </a:r>
          </a:p>
          <a:p>
            <a:pPr marL="0" indent="0">
              <a:buNone/>
            </a:pPr>
            <a:r>
              <a:rPr lang="fr-FR" sz="2400" dirty="0">
                <a:solidFill>
                  <a:schemeClr val="bg1"/>
                </a:solidFill>
              </a:rPr>
              <a:t>63 patients LCI mesurées à M0-M6 et/ou M12</a:t>
            </a:r>
          </a:p>
          <a:p>
            <a:pPr lvl="1"/>
            <a:r>
              <a:rPr lang="fr-FR" sz="2000" dirty="0">
                <a:solidFill>
                  <a:schemeClr val="bg1"/>
                </a:solidFill>
              </a:rPr>
              <a:t>Age médian : 16 ans ; VEMS médian 73%</a:t>
            </a:r>
          </a:p>
          <a:p>
            <a:pPr lvl="1"/>
            <a:r>
              <a:rPr lang="fr-FR" sz="2000" dirty="0">
                <a:solidFill>
                  <a:schemeClr val="bg1"/>
                </a:solidFill>
              </a:rPr>
              <a:t>34 LCI à M0 et M6, 46 M0 et M12, 23 M0, M6 et M12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A91201F-580B-4BB9-A2F6-D43E15CD7C86}"/>
              </a:ext>
            </a:extLst>
          </p:cNvPr>
          <p:cNvSpPr txBox="1"/>
          <p:nvPr/>
        </p:nvSpPr>
        <p:spPr>
          <a:xfrm>
            <a:off x="0" y="6027085"/>
            <a:ext cx="16514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*Données non publiées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1BA0562-3CF2-4B0C-83CB-C89E6E45BBAB}"/>
              </a:ext>
            </a:extLst>
          </p:cNvPr>
          <p:cNvSpPr txBox="1"/>
          <p:nvPr/>
        </p:nvSpPr>
        <p:spPr>
          <a:xfrm>
            <a:off x="0" y="6211276"/>
            <a:ext cx="12016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chemeClr val="bg1"/>
                </a:solidFill>
              </a:rPr>
              <a:t>*Remerciements :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Aurélie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Tatopoulos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, Iulia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Ioan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, Muriel Le bourgeois,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Stéphanie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 Bui, Marie Luce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Choukroun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, Katia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Bessaci-Kabouya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, Michelle Girardin,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Plamen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Bokov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, Jennifer Da Silva, Jean-Louis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Paillasseur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, Pierre Regis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Burgel</a:t>
            </a:r>
            <a:r>
              <a:rPr lang="en-US" sz="1600" i="1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; patients; </a:t>
            </a:r>
            <a:r>
              <a:rPr lang="en-US" sz="1600" i="1" dirty="0" err="1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familles</a:t>
            </a:r>
            <a:endParaRPr lang="fr-FR" sz="1600" i="1" dirty="0">
              <a:solidFill>
                <a:schemeClr val="bg1"/>
              </a:solidFill>
            </a:endParaRPr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77DAB632-0C06-4451-A6EA-CF0FC51982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772085"/>
              </p:ext>
            </p:extLst>
          </p:nvPr>
        </p:nvGraphicFramePr>
        <p:xfrm>
          <a:off x="589448" y="3057940"/>
          <a:ext cx="8127999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32226314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10645489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8856236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M0-M6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M0-M12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0673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b="1" dirty="0">
                          <a:solidFill>
                            <a:schemeClr val="bg1"/>
                          </a:solidFill>
                        </a:rPr>
                        <a:t>LCI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1038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Changement absolu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↗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ea typeface="SimSun" panose="02010600030101010101" pitchFamily="2" charset="-122"/>
                        </a:rPr>
                        <a:t>0,13±2,34 (NS)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↗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a typeface="SimSun" panose="02010600030101010101" pitchFamily="2" charset="-122"/>
                        </a:rPr>
                        <a:t>0,6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ea typeface="SimSun" panose="02010600030101010101" pitchFamily="2" charset="-122"/>
                        </a:rPr>
                        <a:t>±2,70 (NS)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4805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Changement relatif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↗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ea typeface="SimSun" panose="02010600030101010101" pitchFamily="2" charset="-122"/>
                        </a:rPr>
                        <a:t>1,34%±17.74% (NS)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↗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ea typeface="SimSun" panose="02010600030101010101" pitchFamily="2" charset="-122"/>
                        </a:rPr>
                        <a:t>6,7%±22,5% (NS) 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0760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6956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5431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0338633"/>
                  </a:ext>
                </a:extLst>
              </a:tr>
            </a:tbl>
          </a:graphicData>
        </a:graphic>
      </p:graphicFrame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D5598C15-0CEB-454F-B513-4F496653295D}"/>
              </a:ext>
            </a:extLst>
          </p:cNvPr>
          <p:cNvCxnSpPr>
            <a:cxnSpLocks/>
          </p:cNvCxnSpPr>
          <p:nvPr/>
        </p:nvCxnSpPr>
        <p:spPr>
          <a:xfrm>
            <a:off x="690773" y="3057940"/>
            <a:ext cx="733507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DF3D774B-A87D-4F55-AE59-AC34EACA55FA}"/>
              </a:ext>
            </a:extLst>
          </p:cNvPr>
          <p:cNvCxnSpPr>
            <a:cxnSpLocks/>
          </p:cNvCxnSpPr>
          <p:nvPr/>
        </p:nvCxnSpPr>
        <p:spPr>
          <a:xfrm>
            <a:off x="690773" y="3429000"/>
            <a:ext cx="733507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8A665354-F2C2-4BEE-951B-A983A2E309E7}"/>
              </a:ext>
            </a:extLst>
          </p:cNvPr>
          <p:cNvCxnSpPr>
            <a:cxnSpLocks/>
          </p:cNvCxnSpPr>
          <p:nvPr/>
        </p:nvCxnSpPr>
        <p:spPr>
          <a:xfrm>
            <a:off x="690773" y="3776866"/>
            <a:ext cx="733507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1AC4E623-76EA-4142-8E49-377FC07BE95A}"/>
              </a:ext>
            </a:extLst>
          </p:cNvPr>
          <p:cNvCxnSpPr>
            <a:cxnSpLocks/>
          </p:cNvCxnSpPr>
          <p:nvPr/>
        </p:nvCxnSpPr>
        <p:spPr>
          <a:xfrm>
            <a:off x="690773" y="4565375"/>
            <a:ext cx="733507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2071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D441D7-DDED-4791-A083-77910349C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440" y="321440"/>
            <a:ext cx="10515600" cy="1325563"/>
          </a:xfrm>
        </p:spPr>
        <p:txBody>
          <a:bodyPr/>
          <a:lstStyle/>
          <a:p>
            <a:r>
              <a:rPr lang="fr-FR" dirty="0">
                <a:solidFill>
                  <a:srgbClr val="FFFF00"/>
                </a:solidFill>
              </a:rPr>
              <a:t>Données de LCI en vie réelle *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7CD0AC05-1267-4B1C-9952-4C92AB2E3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440" y="128919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>
                <a:solidFill>
                  <a:schemeClr val="bg1"/>
                </a:solidFill>
              </a:rPr>
              <a:t>Cohorte « Orkambi chez les plus de 12 ans » (n = 845 patients)</a:t>
            </a:r>
          </a:p>
          <a:p>
            <a:pPr marL="0" indent="0">
              <a:buNone/>
            </a:pPr>
            <a:r>
              <a:rPr lang="fr-FR" sz="2400" dirty="0">
                <a:solidFill>
                  <a:schemeClr val="bg1"/>
                </a:solidFill>
              </a:rPr>
              <a:t>63 patients LCI mesurées à M0-M6 et/ou M12</a:t>
            </a:r>
          </a:p>
          <a:p>
            <a:pPr lvl="1"/>
            <a:r>
              <a:rPr lang="fr-FR" sz="2000" dirty="0">
                <a:solidFill>
                  <a:schemeClr val="bg1"/>
                </a:solidFill>
              </a:rPr>
              <a:t>Age médian : 16 ans ; VEMS médian 73%</a:t>
            </a:r>
          </a:p>
          <a:p>
            <a:pPr lvl="1"/>
            <a:r>
              <a:rPr lang="fr-FR" sz="2000" dirty="0">
                <a:solidFill>
                  <a:schemeClr val="bg1"/>
                </a:solidFill>
              </a:rPr>
              <a:t>34 LCI à M0 et M6, 46 M0 et M12, 23 M0, M6 et M12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A91201F-580B-4BB9-A2F6-D43E15CD7C86}"/>
              </a:ext>
            </a:extLst>
          </p:cNvPr>
          <p:cNvSpPr txBox="1"/>
          <p:nvPr/>
        </p:nvSpPr>
        <p:spPr>
          <a:xfrm>
            <a:off x="581440" y="5728935"/>
            <a:ext cx="16514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*Données non publiées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1BA0562-3CF2-4B0C-83CB-C89E6E45BBAB}"/>
              </a:ext>
            </a:extLst>
          </p:cNvPr>
          <p:cNvSpPr txBox="1"/>
          <p:nvPr/>
        </p:nvSpPr>
        <p:spPr>
          <a:xfrm>
            <a:off x="0" y="6211276"/>
            <a:ext cx="12016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chemeClr val="bg1"/>
                </a:solidFill>
              </a:rPr>
              <a:t>*Remerciements :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Aurélie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Tatopoulos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, Iulia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Ioan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, Muriel Le bourgeois,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Stéphanie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 Bui, Marie Luce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Choukroun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, Katia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Bessaci-Kabouya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, Michelle Girardin,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Plamen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Bokov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, Jennifer Da Silva, Jean-Louis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Paillasseur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, Pierre Regis </a:t>
            </a:r>
            <a:r>
              <a:rPr lang="en-US" sz="16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Burgel</a:t>
            </a:r>
            <a:r>
              <a:rPr lang="en-US" sz="1600" i="1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; patients; </a:t>
            </a:r>
            <a:r>
              <a:rPr lang="en-US" sz="1600" i="1" dirty="0" err="1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familles</a:t>
            </a:r>
            <a:endParaRPr lang="fr-FR" sz="1600" i="1" dirty="0">
              <a:solidFill>
                <a:schemeClr val="bg1"/>
              </a:solidFill>
            </a:endParaRPr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77DAB632-0C06-4451-A6EA-CF0FC51982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393459"/>
              </p:ext>
            </p:extLst>
          </p:nvPr>
        </p:nvGraphicFramePr>
        <p:xfrm>
          <a:off x="589448" y="3057940"/>
          <a:ext cx="8127999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32226314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10645489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8856236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M0-M6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M0-M12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0673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b="1" dirty="0">
                          <a:solidFill>
                            <a:schemeClr val="bg1"/>
                          </a:solidFill>
                        </a:rPr>
                        <a:t>LCI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1038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Changement absolu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↗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ea typeface="SimSun" panose="02010600030101010101" pitchFamily="2" charset="-122"/>
                        </a:rPr>
                        <a:t>0,13±2,34 (NS)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↗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a typeface="SimSun" panose="02010600030101010101" pitchFamily="2" charset="-122"/>
                        </a:rPr>
                        <a:t>0,6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ea typeface="SimSun" panose="02010600030101010101" pitchFamily="2" charset="-122"/>
                        </a:rPr>
                        <a:t>±2,70 (NS)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4805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Changement relatif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↗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ea typeface="SimSun" panose="02010600030101010101" pitchFamily="2" charset="-122"/>
                        </a:rPr>
                        <a:t>1,34%±17.74% (NS)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↗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ea typeface="SimSun" panose="02010600030101010101" pitchFamily="2" charset="-122"/>
                        </a:rPr>
                        <a:t>6,7%±22,5% (NS) 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0760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VEMS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6956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Changement absolu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↗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1,45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ea typeface="SimSun" panose="02010600030101010101" pitchFamily="2" charset="-122"/>
                        </a:rPr>
                        <a:t>±8,16 (NS)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↗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2,09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ea typeface="SimSun" panose="02010600030101010101" pitchFamily="2" charset="-122"/>
                        </a:rPr>
                        <a:t>±9,74 (NS)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5431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Changement relatif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↗</a:t>
                      </a:r>
                      <a:r>
                        <a:rPr lang="en-US" sz="18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1,8% </a:t>
                      </a:r>
                      <a:r>
                        <a:rPr lang="en-US" sz="18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ea typeface="SimSun" panose="02010600030101010101" pitchFamily="2" charset="-122"/>
                        </a:rPr>
                        <a:t>±11,62%(NS)</a:t>
                      </a:r>
                      <a:endParaRPr lang="fr-FR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↗</a:t>
                      </a:r>
                      <a:r>
                        <a:rPr lang="en-US" sz="18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3,46% </a:t>
                      </a:r>
                      <a:r>
                        <a:rPr lang="en-US" sz="18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ea typeface="SimSun" panose="02010600030101010101" pitchFamily="2" charset="-122"/>
                        </a:rPr>
                        <a:t>±14,84% (NS)</a:t>
                      </a:r>
                      <a:endParaRPr lang="fr-FR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0338633"/>
                  </a:ext>
                </a:extLst>
              </a:tr>
            </a:tbl>
          </a:graphicData>
        </a:graphic>
      </p:graphicFrame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D5598C15-0CEB-454F-B513-4F496653295D}"/>
              </a:ext>
            </a:extLst>
          </p:cNvPr>
          <p:cNvCxnSpPr>
            <a:cxnSpLocks/>
          </p:cNvCxnSpPr>
          <p:nvPr/>
        </p:nvCxnSpPr>
        <p:spPr>
          <a:xfrm>
            <a:off x="690773" y="3057940"/>
            <a:ext cx="733507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DF3D774B-A87D-4F55-AE59-AC34EACA55FA}"/>
              </a:ext>
            </a:extLst>
          </p:cNvPr>
          <p:cNvCxnSpPr>
            <a:cxnSpLocks/>
          </p:cNvCxnSpPr>
          <p:nvPr/>
        </p:nvCxnSpPr>
        <p:spPr>
          <a:xfrm>
            <a:off x="690773" y="3429000"/>
            <a:ext cx="733507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8A665354-F2C2-4BEE-951B-A983A2E309E7}"/>
              </a:ext>
            </a:extLst>
          </p:cNvPr>
          <p:cNvCxnSpPr>
            <a:cxnSpLocks/>
          </p:cNvCxnSpPr>
          <p:nvPr/>
        </p:nvCxnSpPr>
        <p:spPr>
          <a:xfrm>
            <a:off x="690773" y="3776866"/>
            <a:ext cx="733507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1AC4E623-76EA-4142-8E49-377FC07BE95A}"/>
              </a:ext>
            </a:extLst>
          </p:cNvPr>
          <p:cNvCxnSpPr>
            <a:cxnSpLocks/>
          </p:cNvCxnSpPr>
          <p:nvPr/>
        </p:nvCxnSpPr>
        <p:spPr>
          <a:xfrm>
            <a:off x="690773" y="4565375"/>
            <a:ext cx="733507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FCF1E1B1-A5B2-430C-BD9E-6089047FDF74}"/>
              </a:ext>
            </a:extLst>
          </p:cNvPr>
          <p:cNvCxnSpPr>
            <a:cxnSpLocks/>
          </p:cNvCxnSpPr>
          <p:nvPr/>
        </p:nvCxnSpPr>
        <p:spPr>
          <a:xfrm>
            <a:off x="690773" y="4913241"/>
            <a:ext cx="733507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5D0E085F-D741-4F4D-B628-EE78A71711E2}"/>
              </a:ext>
            </a:extLst>
          </p:cNvPr>
          <p:cNvCxnSpPr>
            <a:cxnSpLocks/>
          </p:cNvCxnSpPr>
          <p:nvPr/>
        </p:nvCxnSpPr>
        <p:spPr>
          <a:xfrm>
            <a:off x="690773" y="5708368"/>
            <a:ext cx="733507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E9E616E4-8837-4135-BA9F-FB88153050FD}"/>
              </a:ext>
            </a:extLst>
          </p:cNvPr>
          <p:cNvSpPr txBox="1"/>
          <p:nvPr/>
        </p:nvSpPr>
        <p:spPr>
          <a:xfrm>
            <a:off x="8962608" y="3906915"/>
            <a:ext cx="24159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Pas de 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changement significatif 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LCI ou VEMS </a:t>
            </a:r>
          </a:p>
        </p:txBody>
      </p:sp>
      <p:sp>
        <p:nvSpPr>
          <p:cNvPr id="18" name="Accolade fermante 17">
            <a:extLst>
              <a:ext uri="{FF2B5EF4-FFF2-40B4-BE49-F238E27FC236}">
                <a16:creationId xmlns:a16="http://schemas.microsoft.com/office/drawing/2014/main" id="{41033207-0269-4F2A-BD1F-4FA8079A8468}"/>
              </a:ext>
            </a:extLst>
          </p:cNvPr>
          <p:cNvSpPr/>
          <p:nvPr/>
        </p:nvSpPr>
        <p:spPr>
          <a:xfrm>
            <a:off x="8271013" y="3057939"/>
            <a:ext cx="248479" cy="2670996"/>
          </a:xfrm>
          <a:prstGeom prst="rightBrac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558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434433-70E8-40E7-8615-DCD3ACAD1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913" y="248478"/>
            <a:ext cx="10515600" cy="1325563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FFFF00"/>
                </a:solidFill>
              </a:rPr>
              <a:t>Distribution individuelle hétérogène des paires VEMS/LCI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E40A95F-F908-43C5-8657-B2F039676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563" y="1919448"/>
            <a:ext cx="4990431" cy="348525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84C1085-4606-4CAF-BA30-8E0962F12C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1347" y="1922330"/>
            <a:ext cx="5050262" cy="348237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9BF2DC6-24AA-4962-BF12-B1A7702C7CA1}"/>
              </a:ext>
            </a:extLst>
          </p:cNvPr>
          <p:cNvSpPr txBox="1"/>
          <p:nvPr/>
        </p:nvSpPr>
        <p:spPr>
          <a:xfrm>
            <a:off x="2593445" y="1343614"/>
            <a:ext cx="941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à M6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FE0EDA4-952D-49E6-8F15-E95D71E72339}"/>
              </a:ext>
            </a:extLst>
          </p:cNvPr>
          <p:cNvSpPr txBox="1"/>
          <p:nvPr/>
        </p:nvSpPr>
        <p:spPr>
          <a:xfrm>
            <a:off x="7854465" y="1325383"/>
            <a:ext cx="1124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à M12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0D6D72F-E0FF-4B20-AF39-FB300812CEBC}"/>
              </a:ext>
            </a:extLst>
          </p:cNvPr>
          <p:cNvSpPr txBox="1"/>
          <p:nvPr/>
        </p:nvSpPr>
        <p:spPr>
          <a:xfrm>
            <a:off x="1608752" y="5675976"/>
            <a:ext cx="8320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FF0000"/>
                </a:solidFill>
              </a:rPr>
              <a:t>≈ 1/3 des patients avec discordance entre LCI et VEMS*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4A1CDE1-353A-4A67-A837-999B2B4D98AD}"/>
              </a:ext>
            </a:extLst>
          </p:cNvPr>
          <p:cNvSpPr txBox="1"/>
          <p:nvPr/>
        </p:nvSpPr>
        <p:spPr>
          <a:xfrm>
            <a:off x="0" y="6474547"/>
            <a:ext cx="6402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* Seuil de variation relative significative à 15% (LCI) et 10% (VEMS)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6EED0E-8AEA-4E86-9B52-544685BC55EC}"/>
              </a:ext>
            </a:extLst>
          </p:cNvPr>
          <p:cNvSpPr/>
          <p:nvPr/>
        </p:nvSpPr>
        <p:spPr>
          <a:xfrm>
            <a:off x="1371599" y="2121510"/>
            <a:ext cx="1559777" cy="164989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8C062C-174D-4022-BF16-074239E225E3}"/>
              </a:ext>
            </a:extLst>
          </p:cNvPr>
          <p:cNvSpPr/>
          <p:nvPr/>
        </p:nvSpPr>
        <p:spPr>
          <a:xfrm>
            <a:off x="6514430" y="2121510"/>
            <a:ext cx="2023282" cy="164989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4BDBE14-B25C-4C00-9E6E-27DC2D3A097D}"/>
              </a:ext>
            </a:extLst>
          </p:cNvPr>
          <p:cNvSpPr/>
          <p:nvPr/>
        </p:nvSpPr>
        <p:spPr>
          <a:xfrm>
            <a:off x="2969983" y="3800329"/>
            <a:ext cx="2377267" cy="99480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A5F66C-E8FD-49D2-9566-DF86F46C6EF8}"/>
              </a:ext>
            </a:extLst>
          </p:cNvPr>
          <p:cNvSpPr/>
          <p:nvPr/>
        </p:nvSpPr>
        <p:spPr>
          <a:xfrm>
            <a:off x="8537712" y="3800329"/>
            <a:ext cx="2023283" cy="925234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7B92F7-123B-4D20-AF6E-111C305BA2DF}"/>
              </a:ext>
            </a:extLst>
          </p:cNvPr>
          <p:cNvSpPr/>
          <p:nvPr/>
        </p:nvSpPr>
        <p:spPr>
          <a:xfrm>
            <a:off x="2969983" y="2121510"/>
            <a:ext cx="2377267" cy="163329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0FE9FC4-ECAD-4622-A4D1-8533271C22EB}"/>
              </a:ext>
            </a:extLst>
          </p:cNvPr>
          <p:cNvSpPr/>
          <p:nvPr/>
        </p:nvSpPr>
        <p:spPr>
          <a:xfrm>
            <a:off x="8577658" y="2121377"/>
            <a:ext cx="2023282" cy="163329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B30270A-2635-465E-8312-51FEC3FF4016}"/>
              </a:ext>
            </a:extLst>
          </p:cNvPr>
          <p:cNvSpPr/>
          <p:nvPr/>
        </p:nvSpPr>
        <p:spPr>
          <a:xfrm>
            <a:off x="6527029" y="3794167"/>
            <a:ext cx="2023282" cy="92523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06F91DA-CCF4-490B-812C-EFDDE5E97A9A}"/>
              </a:ext>
            </a:extLst>
          </p:cNvPr>
          <p:cNvSpPr/>
          <p:nvPr/>
        </p:nvSpPr>
        <p:spPr>
          <a:xfrm>
            <a:off x="1369658" y="3824019"/>
            <a:ext cx="1561717" cy="92523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745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animBg="1"/>
      <p:bldP spid="7" grpId="0" animBg="1"/>
      <p:bldP spid="13" grpId="0" animBg="1"/>
      <p:bldP spid="15" grpId="0" animBg="1"/>
      <p:bldP spid="16" grpId="0" animBg="1"/>
      <p:bldP spid="18" grpId="0" animBg="1"/>
      <p:bldP spid="20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61D1AD1-5883-4770-BB10-06E7270A0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98" y="1042255"/>
            <a:ext cx="4807546" cy="286229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692C67A-8436-4A31-8EFC-48BF79458AFC}"/>
              </a:ext>
            </a:extLst>
          </p:cNvPr>
          <p:cNvSpPr txBox="1"/>
          <p:nvPr/>
        </p:nvSpPr>
        <p:spPr>
          <a:xfrm>
            <a:off x="630894" y="3411725"/>
            <a:ext cx="1554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Pré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A2AED65-21E9-4EE4-A025-3FF787AEFBD3}"/>
              </a:ext>
            </a:extLst>
          </p:cNvPr>
          <p:cNvSpPr txBox="1"/>
          <p:nvPr/>
        </p:nvSpPr>
        <p:spPr>
          <a:xfrm>
            <a:off x="2828775" y="3375828"/>
            <a:ext cx="19554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48 mois post IVA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A798371-0609-4B38-91A3-02447B8F812E}"/>
              </a:ext>
            </a:extLst>
          </p:cNvPr>
          <p:cNvSpPr txBox="1"/>
          <p:nvPr/>
        </p:nvSpPr>
        <p:spPr>
          <a:xfrm>
            <a:off x="386081" y="3873390"/>
            <a:ext cx="29519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i="1" dirty="0" err="1">
                <a:solidFill>
                  <a:schemeClr val="bg1"/>
                </a:solidFill>
              </a:rPr>
              <a:t>Chassagnon</a:t>
            </a:r>
            <a:r>
              <a:rPr lang="fr-FR" sz="1400" i="1" dirty="0">
                <a:solidFill>
                  <a:schemeClr val="bg1"/>
                </a:solidFill>
              </a:rPr>
              <a:t> G et al. ERJ 2016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CD7CE28-DA43-4DB6-A71D-06481D0C539E}"/>
              </a:ext>
            </a:extLst>
          </p:cNvPr>
          <p:cNvSpPr txBox="1"/>
          <p:nvPr/>
        </p:nvSpPr>
        <p:spPr>
          <a:xfrm>
            <a:off x="467598" y="332703"/>
            <a:ext cx="5616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FFFF00"/>
                </a:solidFill>
              </a:rPr>
              <a:t>Scanner thoracique haute résolution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2D31DF4-33C0-447F-BB68-4D3DD4995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50" y="4268030"/>
            <a:ext cx="5638650" cy="2092598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FC9A81F3-DB33-4A96-89D4-D48D4FF79E45}"/>
              </a:ext>
            </a:extLst>
          </p:cNvPr>
          <p:cNvSpPr txBox="1"/>
          <p:nvPr/>
        </p:nvSpPr>
        <p:spPr>
          <a:xfrm>
            <a:off x="625315" y="5853180"/>
            <a:ext cx="5392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Pré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60F77F2-DDD9-4135-BD33-05F1F238BB66}"/>
              </a:ext>
            </a:extLst>
          </p:cNvPr>
          <p:cNvSpPr txBox="1"/>
          <p:nvPr/>
        </p:nvSpPr>
        <p:spPr>
          <a:xfrm>
            <a:off x="3501285" y="5872457"/>
            <a:ext cx="19554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12 mois post IVA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CB1342C1-15C4-40D7-9268-23AD93D79BA2}"/>
              </a:ext>
            </a:extLst>
          </p:cNvPr>
          <p:cNvSpPr txBox="1"/>
          <p:nvPr/>
        </p:nvSpPr>
        <p:spPr>
          <a:xfrm>
            <a:off x="386081" y="6379905"/>
            <a:ext cx="60976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i="1" dirty="0">
                <a:solidFill>
                  <a:schemeClr val="bg1"/>
                </a:solidFill>
              </a:rPr>
              <a:t>Sheikh S et al. JCF 2015</a:t>
            </a:r>
            <a:endParaRPr lang="fr-FR" sz="1400" i="1" dirty="0"/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5586E329-12F6-4CE9-BC6D-60261ABF6B9E}"/>
              </a:ext>
            </a:extLst>
          </p:cNvPr>
          <p:cNvSpPr txBox="1">
            <a:spLocks/>
          </p:cNvSpPr>
          <p:nvPr/>
        </p:nvSpPr>
        <p:spPr>
          <a:xfrm>
            <a:off x="6096000" y="1282148"/>
            <a:ext cx="6097655" cy="516834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r>
              <a:rPr lang="fr-FR" dirty="0">
                <a:solidFill>
                  <a:schemeClr val="bg1"/>
                </a:solidFill>
              </a:rPr>
              <a:t>Disponible dans tous les centres</a:t>
            </a:r>
          </a:p>
          <a:p>
            <a:pPr lvl="1">
              <a:lnSpc>
                <a:spcPct val="150000"/>
              </a:lnSpc>
            </a:pPr>
            <a:r>
              <a:rPr lang="fr-FR" dirty="0">
                <a:solidFill>
                  <a:schemeClr val="bg1"/>
                </a:solidFill>
              </a:rPr>
              <a:t>Enfants de tous âges</a:t>
            </a:r>
          </a:p>
          <a:p>
            <a:pPr lvl="1">
              <a:lnSpc>
                <a:spcPct val="150000"/>
              </a:lnSpc>
            </a:pPr>
            <a:r>
              <a:rPr lang="fr-FR" dirty="0">
                <a:solidFill>
                  <a:schemeClr val="bg1"/>
                </a:solidFill>
              </a:rPr>
              <a:t>Protocoles standardisés « basse dose »</a:t>
            </a:r>
          </a:p>
          <a:p>
            <a:pPr lvl="1">
              <a:lnSpc>
                <a:spcPct val="150000"/>
              </a:lnSpc>
            </a:pPr>
            <a:r>
              <a:rPr lang="fr-FR" dirty="0">
                <a:solidFill>
                  <a:schemeClr val="bg1"/>
                </a:solidFill>
              </a:rPr>
              <a:t>Scores radiologiques validés</a:t>
            </a:r>
          </a:p>
          <a:p>
            <a:pPr lvl="2">
              <a:lnSpc>
                <a:spcPct val="150000"/>
              </a:lnSpc>
            </a:pPr>
            <a:r>
              <a:rPr lang="fr-FR" dirty="0">
                <a:solidFill>
                  <a:schemeClr val="bg1"/>
                </a:solidFill>
              </a:rPr>
              <a:t>Brody </a:t>
            </a:r>
          </a:p>
          <a:p>
            <a:pPr lvl="2">
              <a:lnSpc>
                <a:spcPct val="150000"/>
              </a:lnSpc>
            </a:pPr>
            <a:r>
              <a:rPr lang="fr-FR" dirty="0" err="1">
                <a:solidFill>
                  <a:schemeClr val="bg1"/>
                </a:solidFill>
              </a:rPr>
              <a:t>Pragma</a:t>
            </a:r>
            <a:r>
              <a:rPr lang="fr-FR" dirty="0">
                <a:solidFill>
                  <a:schemeClr val="bg1"/>
                </a:solidFill>
              </a:rPr>
              <a:t> CF </a:t>
            </a:r>
          </a:p>
          <a:p>
            <a:pPr lvl="2">
              <a:lnSpc>
                <a:spcPct val="150000"/>
              </a:lnSpc>
            </a:pPr>
            <a:r>
              <a:rPr lang="fr-FR" dirty="0">
                <a:solidFill>
                  <a:schemeClr val="bg1"/>
                </a:solidFill>
              </a:rPr>
              <a:t>Analyse semi-automatique </a:t>
            </a:r>
            <a:br>
              <a:rPr lang="fr-FR" dirty="0">
                <a:solidFill>
                  <a:schemeClr val="bg1"/>
                </a:solidFill>
              </a:rPr>
            </a:b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858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FCD7CE28-DA43-4DB6-A71D-06481D0C539E}"/>
              </a:ext>
            </a:extLst>
          </p:cNvPr>
          <p:cNvSpPr txBox="1"/>
          <p:nvPr/>
        </p:nvSpPr>
        <p:spPr>
          <a:xfrm>
            <a:off x="467598" y="330547"/>
            <a:ext cx="79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FFFF00"/>
                </a:solidFill>
              </a:rPr>
              <a:t>IRM</a:t>
            </a:r>
            <a:endParaRPr lang="fr-FR" sz="2800" b="1" baseline="30000" dirty="0">
              <a:solidFill>
                <a:srgbClr val="FFFF00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E2E01E2-BC55-4052-94ED-8DDF69CDC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97" y="1282456"/>
            <a:ext cx="5326915" cy="472166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79C3F4D1-E5E0-4B44-96CE-FA487352EF34}"/>
              </a:ext>
            </a:extLst>
          </p:cNvPr>
          <p:cNvSpPr txBox="1"/>
          <p:nvPr/>
        </p:nvSpPr>
        <p:spPr>
          <a:xfrm>
            <a:off x="5983356" y="913124"/>
            <a:ext cx="68386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fr-FR" sz="2000" b="1" dirty="0">
                <a:solidFill>
                  <a:srgbClr val="FFFF00"/>
                </a:solidFill>
              </a:rPr>
              <a:t>IRM proton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0D39044-82AB-47C1-9437-9C03A8C65305}"/>
              </a:ext>
            </a:extLst>
          </p:cNvPr>
          <p:cNvSpPr txBox="1"/>
          <p:nvPr/>
        </p:nvSpPr>
        <p:spPr>
          <a:xfrm>
            <a:off x="378146" y="6019298"/>
            <a:ext cx="68927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i="1" baseline="30000" dirty="0">
                <a:solidFill>
                  <a:schemeClr val="bg1"/>
                </a:solidFill>
              </a:rPr>
              <a:t>1</a:t>
            </a:r>
            <a:r>
              <a:rPr lang="fr-FR" sz="1600" i="1" dirty="0">
                <a:solidFill>
                  <a:schemeClr val="bg1"/>
                </a:solidFill>
              </a:rPr>
              <a:t>Altes T et al. JCF 2017 </a:t>
            </a:r>
            <a:endParaRPr lang="fr-FR" sz="1600" i="1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692C67A-8436-4A31-8EFC-48BF79458AFC}"/>
              </a:ext>
            </a:extLst>
          </p:cNvPr>
          <p:cNvSpPr txBox="1"/>
          <p:nvPr/>
        </p:nvSpPr>
        <p:spPr>
          <a:xfrm>
            <a:off x="716076" y="1330764"/>
            <a:ext cx="897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Pré-IVA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A2AED65-21E9-4EE4-A025-3FF787AEFBD3}"/>
              </a:ext>
            </a:extLst>
          </p:cNvPr>
          <p:cNvSpPr txBox="1"/>
          <p:nvPr/>
        </p:nvSpPr>
        <p:spPr>
          <a:xfrm>
            <a:off x="716076" y="2864605"/>
            <a:ext cx="3615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Après 4 semaines d’IVA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60F77F2-DDD9-4135-BD33-05F1F238BB66}"/>
              </a:ext>
            </a:extLst>
          </p:cNvPr>
          <p:cNvSpPr txBox="1"/>
          <p:nvPr/>
        </p:nvSpPr>
        <p:spPr>
          <a:xfrm>
            <a:off x="716076" y="4446754"/>
            <a:ext cx="337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2 semaines après arrêt IVA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0E2201D-D77A-46F2-BCBD-E0E22A445E6D}"/>
              </a:ext>
            </a:extLst>
          </p:cNvPr>
          <p:cNvSpPr txBox="1"/>
          <p:nvPr/>
        </p:nvSpPr>
        <p:spPr>
          <a:xfrm>
            <a:off x="467598" y="853767"/>
            <a:ext cx="67138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FFFF00"/>
                </a:solidFill>
              </a:rPr>
              <a:t>fonctionnel avec He polarisé</a:t>
            </a:r>
            <a:r>
              <a:rPr lang="fr-FR" sz="2000" b="1" baseline="30000" dirty="0">
                <a:solidFill>
                  <a:srgbClr val="FFFF00"/>
                </a:solidFill>
              </a:rPr>
              <a:t>1</a:t>
            </a:r>
            <a:endParaRPr lang="fr-FR" sz="2000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A1F6492-F8AF-4180-9FF6-98986364ABE9}"/>
              </a:ext>
            </a:extLst>
          </p:cNvPr>
          <p:cNvSpPr txBox="1"/>
          <p:nvPr/>
        </p:nvSpPr>
        <p:spPr>
          <a:xfrm>
            <a:off x="8550233" y="2169208"/>
            <a:ext cx="1170513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6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627269E-DD52-4CA4-8675-4DB5314174F9}"/>
              </a:ext>
            </a:extLst>
          </p:cNvPr>
          <p:cNvSpPr/>
          <p:nvPr/>
        </p:nvSpPr>
        <p:spPr>
          <a:xfrm>
            <a:off x="6490253" y="1330764"/>
            <a:ext cx="4899991" cy="4614111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96643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58962B-2BBB-425D-A0B4-1224BCAA7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FF00"/>
                </a:solidFill>
              </a:rPr>
              <a:t>Conclusion(s)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4ACA367-689E-45C2-928C-1F4A06264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60765" cy="435133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Evaluation « multi dimensionnelle »</a:t>
            </a:r>
          </a:p>
          <a:p>
            <a:r>
              <a:rPr lang="fr-FR" dirty="0">
                <a:solidFill>
                  <a:schemeClr val="bg1"/>
                </a:solidFill>
              </a:rPr>
              <a:t>Nombreux outils (liste non exhaustive)</a:t>
            </a:r>
          </a:p>
          <a:p>
            <a:r>
              <a:rPr lang="fr-FR" dirty="0">
                <a:solidFill>
                  <a:schemeClr val="bg1"/>
                </a:solidFill>
              </a:rPr>
              <a:t>La clinique compte !</a:t>
            </a:r>
          </a:p>
          <a:p>
            <a:r>
              <a:rPr lang="fr-FR" dirty="0">
                <a:solidFill>
                  <a:schemeClr val="bg1"/>
                </a:solidFill>
              </a:rPr>
              <a:t>Fonction respiratoire importante (VEMS) </a:t>
            </a:r>
          </a:p>
          <a:p>
            <a:r>
              <a:rPr lang="fr-FR" dirty="0">
                <a:solidFill>
                  <a:schemeClr val="bg1"/>
                </a:solidFill>
              </a:rPr>
              <a:t>Place de la LCI interessant pour ceux dont VEMS &gt; 80% (</a:t>
            </a:r>
            <a:r>
              <a:rPr lang="fr-FR" dirty="0" err="1">
                <a:solidFill>
                  <a:schemeClr val="bg1"/>
                </a:solidFill>
              </a:rPr>
              <a:t>i.e</a:t>
            </a:r>
            <a:r>
              <a:rPr lang="fr-FR" dirty="0">
                <a:solidFill>
                  <a:schemeClr val="bg1"/>
                </a:solidFill>
              </a:rPr>
              <a:t> MODUL CF)</a:t>
            </a:r>
          </a:p>
          <a:p>
            <a:r>
              <a:rPr lang="fr-FR" dirty="0">
                <a:solidFill>
                  <a:schemeClr val="bg1"/>
                </a:solidFill>
              </a:rPr>
              <a:t>Scanner avantages/IRM proton (pas de données actuellement)</a:t>
            </a:r>
          </a:p>
          <a:p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758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083D0C-A6A2-4214-8811-7A894A817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FF00"/>
                </a:solidFill>
              </a:rPr>
              <a:t>Liens d’intérêt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9B88F3-C543-41B5-B68E-B5838C3D2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Laboratoire Vertex Pharmaceuticals</a:t>
            </a:r>
          </a:p>
          <a:p>
            <a:pPr lvl="1"/>
            <a:r>
              <a:rPr lang="fr-FR" dirty="0">
                <a:solidFill>
                  <a:schemeClr val="bg1"/>
                </a:solidFill>
              </a:rPr>
              <a:t>Activité de consultant </a:t>
            </a:r>
          </a:p>
          <a:p>
            <a:pPr lvl="1"/>
            <a:r>
              <a:rPr lang="fr-FR" dirty="0">
                <a:solidFill>
                  <a:schemeClr val="bg1"/>
                </a:solidFill>
              </a:rPr>
              <a:t>Bourse d’éducation et de recherche</a:t>
            </a:r>
          </a:p>
          <a:p>
            <a:pPr lvl="1"/>
            <a:r>
              <a:rPr lang="fr-FR" dirty="0">
                <a:solidFill>
                  <a:schemeClr val="bg1"/>
                </a:solidFill>
              </a:rPr>
              <a:t>Participation à des congrés </a:t>
            </a:r>
          </a:p>
          <a:p>
            <a:pPr lvl="1"/>
            <a:r>
              <a:rPr lang="fr-FR" dirty="0">
                <a:solidFill>
                  <a:schemeClr val="bg1"/>
                </a:solidFill>
              </a:rPr>
              <a:t>Organisation de formations</a:t>
            </a:r>
          </a:p>
          <a:p>
            <a:pPr marL="457200" lvl="1" indent="0">
              <a:buNone/>
            </a:pPr>
            <a:endParaRPr lang="fr-F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866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06219C-844D-4B9F-AA84-C9E13C761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FF00"/>
                </a:solidFill>
              </a:rPr>
              <a:t>Modulateurs actuellement disponibles chez les enfants en France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012A2B00-B462-4925-8472-72AD123683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0692839"/>
              </p:ext>
            </p:extLst>
          </p:nvPr>
        </p:nvGraphicFramePr>
        <p:xfrm>
          <a:off x="987285" y="1825625"/>
          <a:ext cx="9925878" cy="4285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8973">
                  <a:extLst>
                    <a:ext uri="{9D8B030D-6E8A-4147-A177-3AD203B41FA5}">
                      <a16:colId xmlns:a16="http://schemas.microsoft.com/office/drawing/2014/main" val="4096355429"/>
                    </a:ext>
                  </a:extLst>
                </a:gridCol>
                <a:gridCol w="1442442">
                  <a:extLst>
                    <a:ext uri="{9D8B030D-6E8A-4147-A177-3AD203B41FA5}">
                      <a16:colId xmlns:a16="http://schemas.microsoft.com/office/drawing/2014/main" val="2946517875"/>
                    </a:ext>
                  </a:extLst>
                </a:gridCol>
                <a:gridCol w="3585239">
                  <a:extLst>
                    <a:ext uri="{9D8B030D-6E8A-4147-A177-3AD203B41FA5}">
                      <a16:colId xmlns:a16="http://schemas.microsoft.com/office/drawing/2014/main" val="4134876515"/>
                    </a:ext>
                  </a:extLst>
                </a:gridCol>
                <a:gridCol w="1759224">
                  <a:extLst>
                    <a:ext uri="{9D8B030D-6E8A-4147-A177-3AD203B41FA5}">
                      <a16:colId xmlns:a16="http://schemas.microsoft.com/office/drawing/2014/main" val="3017674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FFFF00"/>
                          </a:solidFill>
                        </a:rPr>
                        <a:t>Molécule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FF00"/>
                          </a:solidFill>
                        </a:rPr>
                        <a:t>Age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FF00"/>
                          </a:solidFill>
                        </a:rPr>
                        <a:t>Poids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FF00"/>
                          </a:solidFill>
                        </a:rPr>
                        <a:t>Posologie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513378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r>
                        <a:rPr lang="fr-FR" b="1" dirty="0" err="1">
                          <a:solidFill>
                            <a:srgbClr val="FFFF00"/>
                          </a:solidFill>
                        </a:rPr>
                        <a:t>Ivacaftor</a:t>
                      </a:r>
                      <a:r>
                        <a:rPr lang="fr-FR" b="1" dirty="0">
                          <a:solidFill>
                            <a:srgbClr val="FFFF00"/>
                          </a:solidFill>
                        </a:rPr>
                        <a:t> (</a:t>
                      </a:r>
                      <a:r>
                        <a:rPr lang="fr-FR" b="1" dirty="0" err="1">
                          <a:solidFill>
                            <a:srgbClr val="FFFF00"/>
                          </a:solidFill>
                        </a:rPr>
                        <a:t>Kalydeco</a:t>
                      </a:r>
                      <a:r>
                        <a:rPr lang="fr-FR" b="1" dirty="0">
                          <a:solidFill>
                            <a:srgbClr val="FFFF00"/>
                          </a:solidFill>
                        </a:rPr>
                        <a:t>®)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1765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Kalydeco</a:t>
                      </a:r>
                      <a:r>
                        <a:rPr lang="fr-F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sachet 50 mg</a:t>
                      </a:r>
                    </a:p>
                  </a:txBody>
                  <a:tcPr marL="6350" marR="6350" marT="635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adapté aux patients de plus de 6 mois</a:t>
                      </a:r>
                    </a:p>
                  </a:txBody>
                  <a:tcPr marL="6350" marR="6350" marT="635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de 5 à 6,99 kg: 25-0-25                                                                   de 7 à 13,99 kg: 50-0-50                                                         de 14 à 24,99kg: 75-0-75                                                ≥25kg: 150-0-150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1-0-1</a:t>
                      </a:r>
                      <a:endParaRPr lang="fr-F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0584803"/>
                  </a:ext>
                </a:extLst>
              </a:tr>
              <a:tr h="948055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Kalydeco</a:t>
                      </a:r>
                      <a:r>
                        <a:rPr lang="fr-F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sachet 75 mg</a:t>
                      </a:r>
                    </a:p>
                  </a:txBody>
                  <a:tcPr marL="6350" marR="6350" marT="635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1-0-1</a:t>
                      </a:r>
                    </a:p>
                  </a:txBody>
                  <a:tcPr marL="6350" marR="6350" marT="635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5699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Kalydeco</a:t>
                      </a:r>
                      <a:r>
                        <a:rPr lang="fr-F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comprimé 150 mg</a:t>
                      </a:r>
                    </a:p>
                  </a:txBody>
                  <a:tcPr marL="6350" marR="6350" marT="635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adapté aux patients de plus de 25 kg</a:t>
                      </a:r>
                    </a:p>
                  </a:txBody>
                  <a:tcPr marL="6350" marR="6350" marT="635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1-0-1</a:t>
                      </a:r>
                    </a:p>
                  </a:txBody>
                  <a:tcPr marL="6350" marR="6350" marT="635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6864626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l" fontAlgn="t"/>
                      <a:r>
                        <a:rPr lang="fr-F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800" b="1" i="0" u="none" strike="noStrike" dirty="0" err="1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Lumacaftor</a:t>
                      </a:r>
                      <a:r>
                        <a:rPr lang="fr-FR" sz="18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fr-FR" sz="1800" b="1" i="0" u="none" strike="noStrike" dirty="0" err="1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Ivacaftor</a:t>
                      </a:r>
                      <a:r>
                        <a:rPr lang="fr-FR" sz="18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 (Orkambi®)</a:t>
                      </a:r>
                    </a:p>
                  </a:txBody>
                  <a:tcPr marL="6350" marR="6350" marT="635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t"/>
                      <a:endParaRPr lang="fr-FR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1630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Orkambi 100mg/125mg granulés</a:t>
                      </a:r>
                    </a:p>
                  </a:txBody>
                  <a:tcPr marL="6350" marR="6350" marT="635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2-5 ans </a:t>
                      </a:r>
                    </a:p>
                  </a:txBody>
                  <a:tcPr marL="6350" marR="6350" marT="635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adapté aux patients de 2 à 5  ans et poids ≤ 14 kg</a:t>
                      </a:r>
                      <a:endParaRPr lang="fr-F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1-0-1</a:t>
                      </a:r>
                      <a:endParaRPr lang="fr-F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149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Orkambi 150mg/188mg granulés</a:t>
                      </a:r>
                    </a:p>
                  </a:txBody>
                  <a:tcPr marL="6350" marR="6350" marT="635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2-5 ans</a:t>
                      </a:r>
                    </a:p>
                  </a:txBody>
                  <a:tcPr marL="6350" marR="6350" marT="635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adapté aux patients de 2 à 5  ans et poids ≥ 14 kg</a:t>
                      </a:r>
                    </a:p>
                  </a:txBody>
                  <a:tcPr marL="6350" marR="6350" marT="635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1-0-1</a:t>
                      </a:r>
                      <a:endParaRPr lang="fr-F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2701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Orkambi 100mg/125mg comprimés</a:t>
                      </a:r>
                    </a:p>
                  </a:txBody>
                  <a:tcPr marL="6350" marR="6350" marT="635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6-11 ans</a:t>
                      </a:r>
                    </a:p>
                  </a:txBody>
                  <a:tcPr marL="6350" marR="6350" marT="635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adapté aux patients de 6 à 11  ans </a:t>
                      </a:r>
                    </a:p>
                  </a:txBody>
                  <a:tcPr marL="6350" marR="6350" marT="635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2-0-2</a:t>
                      </a:r>
                    </a:p>
                  </a:txBody>
                  <a:tcPr marL="6350" marR="6350" marT="635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1866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Orkambi 200mg/125mg comprimés</a:t>
                      </a:r>
                    </a:p>
                  </a:txBody>
                  <a:tcPr marL="6350" marR="6350" marT="635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≥ 12 ans</a:t>
                      </a:r>
                    </a:p>
                  </a:txBody>
                  <a:tcPr marL="6350" marR="6350" marT="635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adapté aux patients de 12 ans et plus</a:t>
                      </a:r>
                    </a:p>
                  </a:txBody>
                  <a:tcPr marL="6350" marR="6350" marT="635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2-0-2</a:t>
                      </a:r>
                    </a:p>
                  </a:txBody>
                  <a:tcPr marL="6350" marR="6350" marT="635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1611064"/>
                  </a:ext>
                </a:extLst>
              </a:tr>
            </a:tbl>
          </a:graphicData>
        </a:graphic>
      </p:graphicFrame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DA1BD264-0882-4C64-96E8-18E38038A6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47559"/>
              </p:ext>
            </p:extLst>
          </p:nvPr>
        </p:nvGraphicFramePr>
        <p:xfrm>
          <a:off x="987285" y="1789043"/>
          <a:ext cx="9876185" cy="365760"/>
        </p:xfrm>
        <a:graphic>
          <a:graphicData uri="http://schemas.openxmlformats.org/drawingml/2006/table">
            <a:tbl>
              <a:tblPr/>
              <a:tblGrid>
                <a:gridCol w="9876185">
                  <a:extLst>
                    <a:ext uri="{9D8B030D-6E8A-4147-A177-3AD203B41FA5}">
                      <a16:colId xmlns:a16="http://schemas.microsoft.com/office/drawing/2014/main" val="25507712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bg1"/>
                      </a:solidFill>
                      <a:prstDash val="solid"/>
                    </a:lnT>
                    <a:lnB w="12700" cmpd="sng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4712159"/>
                  </a:ext>
                </a:extLst>
              </a:tr>
            </a:tbl>
          </a:graphicData>
        </a:graphic>
      </p:graphicFrame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75654D9D-9824-4A44-B272-48540ED4AC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174457"/>
              </p:ext>
            </p:extLst>
          </p:nvPr>
        </p:nvGraphicFramePr>
        <p:xfrm>
          <a:off x="1003852" y="4273826"/>
          <a:ext cx="9919252" cy="365760"/>
        </p:xfrm>
        <a:graphic>
          <a:graphicData uri="http://schemas.openxmlformats.org/drawingml/2006/table">
            <a:tbl>
              <a:tblPr/>
              <a:tblGrid>
                <a:gridCol w="9919252">
                  <a:extLst>
                    <a:ext uri="{9D8B030D-6E8A-4147-A177-3AD203B41FA5}">
                      <a16:colId xmlns:a16="http://schemas.microsoft.com/office/drawing/2014/main" val="31160931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bg1"/>
                      </a:solidFill>
                      <a:prstDash val="solid"/>
                    </a:lnT>
                    <a:lnB w="12700" cmpd="sng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5754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332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C2FE78-E352-4CE8-8689-6F19A667B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FF00"/>
                </a:solidFill>
              </a:rPr>
              <a:t>« Outils » de surveillance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DD10D11-D446-4D56-B86D-C20683F268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2800" dirty="0">
                <a:solidFill>
                  <a:srgbClr val="FFFF00"/>
                </a:solidFill>
              </a:rPr>
              <a:t>Digestif/nutritionnel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04539BB4-8207-4E4B-B262-A7D016A335A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Balance (prise de poids)</a:t>
            </a:r>
          </a:p>
          <a:p>
            <a:r>
              <a:rPr lang="fr-FR" dirty="0">
                <a:solidFill>
                  <a:schemeClr val="bg1"/>
                </a:solidFill>
              </a:rPr>
              <a:t>Elastase fécale 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FC4DB321-1DEE-46BB-9EEC-DD44B5EDBD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fr-FR" sz="2800" dirty="0">
                <a:solidFill>
                  <a:srgbClr val="FFFF00"/>
                </a:solidFill>
              </a:rPr>
              <a:t>Respiratoire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F70ED43C-A9AD-4D52-A32D-CB9477BA7EB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Clinique</a:t>
            </a:r>
          </a:p>
          <a:p>
            <a:r>
              <a:rPr lang="fr-FR" dirty="0">
                <a:solidFill>
                  <a:schemeClr val="bg1"/>
                </a:solidFill>
              </a:rPr>
              <a:t>Fonction respiratoire </a:t>
            </a:r>
          </a:p>
          <a:p>
            <a:r>
              <a:rPr lang="fr-FR" dirty="0">
                <a:solidFill>
                  <a:schemeClr val="bg1"/>
                </a:solidFill>
              </a:rPr>
              <a:t>Imagerie thoracique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1478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C2FE78-E352-4CE8-8689-6F19A667B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FF00"/>
                </a:solidFill>
              </a:rPr>
              <a:t>« Outils » de surveillance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DD10D11-D446-4D56-B86D-C20683F268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2800" dirty="0">
                <a:solidFill>
                  <a:srgbClr val="FFFF00"/>
                </a:solidFill>
              </a:rPr>
              <a:t>Digestif/nutritionnel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04539BB4-8207-4E4B-B262-A7D016A335A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Balance (prise de poids)</a:t>
            </a:r>
          </a:p>
          <a:p>
            <a:r>
              <a:rPr lang="fr-FR" dirty="0">
                <a:solidFill>
                  <a:schemeClr val="bg1"/>
                </a:solidFill>
              </a:rPr>
              <a:t>Elastase fécale 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FC4DB321-1DEE-46BB-9EEC-DD44B5EDBD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fr-F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Respiratoire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F70ED43C-A9AD-4D52-A32D-CB9477BA7EB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Clinique</a:t>
            </a:r>
          </a:p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Fonction respiratoire </a:t>
            </a:r>
          </a:p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Imagerie thoracique </a:t>
            </a:r>
          </a:p>
        </p:txBody>
      </p:sp>
    </p:spTree>
    <p:extLst>
      <p:ext uri="{BB962C8B-B14F-4D97-AF65-F5344CB8AC3E}">
        <p14:creationId xmlns:p14="http://schemas.microsoft.com/office/powerpoint/2010/main" val="2781724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D441D7-DDED-4791-A083-77910349C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156733"/>
            <a:ext cx="10515600" cy="1325563"/>
          </a:xfrm>
        </p:spPr>
        <p:txBody>
          <a:bodyPr/>
          <a:lstStyle/>
          <a:p>
            <a:r>
              <a:rPr lang="fr-FR" dirty="0">
                <a:solidFill>
                  <a:srgbClr val="FFFF00"/>
                </a:solidFill>
              </a:rPr>
              <a:t>Prise de poids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AC951929-4E4F-420E-A2A9-59C89C8164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06895" y="1367825"/>
            <a:ext cx="7983962" cy="352735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7DE288E-B921-415D-AFD4-F6722EB251F1}"/>
              </a:ext>
            </a:extLst>
          </p:cNvPr>
          <p:cNvSpPr txBox="1"/>
          <p:nvPr/>
        </p:nvSpPr>
        <p:spPr>
          <a:xfrm>
            <a:off x="22956" y="6334780"/>
            <a:ext cx="96051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>
                <a:solidFill>
                  <a:schemeClr val="bg1"/>
                </a:solidFill>
              </a:rPr>
              <a:t>Al Rahim et al, </a:t>
            </a:r>
            <a:r>
              <a:rPr lang="en-US" sz="1400" i="1" dirty="0">
                <a:solidFill>
                  <a:schemeClr val="bg1"/>
                </a:solidFill>
              </a:rPr>
              <a:t>A Systematic Review of the Clinical Efficacy and Safety of CFTR Modulators in Cystic Fibrosis, Scientific reports 2019</a:t>
            </a:r>
          </a:p>
          <a:p>
            <a:endParaRPr lang="fr-FR" sz="1400" i="1" dirty="0">
              <a:solidFill>
                <a:schemeClr val="bg1"/>
              </a:solidFill>
            </a:endParaRPr>
          </a:p>
        </p:txBody>
      </p:sp>
      <p:pic>
        <p:nvPicPr>
          <p:cNvPr id="9" name="Picture 10">
            <a:extLst>
              <a:ext uri="{FF2B5EF4-FFF2-40B4-BE49-F238E27FC236}">
                <a16:creationId xmlns:a16="http://schemas.microsoft.com/office/drawing/2014/main" id="{8F6930EE-F2B7-4FF7-9B05-21FAB6D70AA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06896" y="4895181"/>
            <a:ext cx="7983961" cy="144081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75529C8-9687-4FCD-8AF1-D7CAE85414F5}"/>
              </a:ext>
            </a:extLst>
          </p:cNvPr>
          <p:cNvSpPr txBox="1"/>
          <p:nvPr/>
        </p:nvSpPr>
        <p:spPr>
          <a:xfrm>
            <a:off x="596347" y="4583085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IMC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24A50FE-28AE-4CB2-A23C-5444E456E7E9}"/>
              </a:ext>
            </a:extLst>
          </p:cNvPr>
          <p:cNvSpPr txBox="1"/>
          <p:nvPr/>
        </p:nvSpPr>
        <p:spPr>
          <a:xfrm>
            <a:off x="596347" y="5966664"/>
            <a:ext cx="1810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Poids (≠ absolue)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A935EA5-DDC0-4AD0-BD65-1D86CC01A7F6}"/>
              </a:ext>
            </a:extLst>
          </p:cNvPr>
          <p:cNvSpPr txBox="1"/>
          <p:nvPr/>
        </p:nvSpPr>
        <p:spPr>
          <a:xfrm>
            <a:off x="8650828" y="1698755"/>
            <a:ext cx="3133311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Variable en fonction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bg1"/>
                </a:solidFill>
              </a:rPr>
              <a:t>Individus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bg1"/>
                </a:solidFill>
              </a:rPr>
              <a:t>Modulateurs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bg1"/>
                </a:solidFill>
              </a:rPr>
              <a:t>Sévérité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bg1"/>
                </a:solidFill>
              </a:rPr>
              <a:t>Age (adultes &gt; enfants)</a:t>
            </a:r>
            <a:endParaRPr lang="fr-FR" sz="1400" baseline="300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80308" y="3785935"/>
            <a:ext cx="337074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b="1" dirty="0">
                <a:solidFill>
                  <a:schemeClr val="bg1"/>
                </a:solidFill>
              </a:rPr>
              <a:t>Mécanismes multiples</a:t>
            </a:r>
            <a:r>
              <a:rPr lang="fr-FR" b="1" baseline="30000" dirty="0">
                <a:solidFill>
                  <a:schemeClr val="bg1"/>
                </a:solidFill>
              </a:rPr>
              <a:t>1</a:t>
            </a:r>
          </a:p>
          <a:p>
            <a:pPr marL="357188" lvl="1" indent="-2698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bg1"/>
                </a:solidFill>
              </a:rPr>
              <a:t>↘ de la dépense énergétique de repos</a:t>
            </a:r>
          </a:p>
          <a:p>
            <a:pPr marL="357188" lvl="1" indent="-2698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↗</a:t>
            </a:r>
            <a:r>
              <a:rPr lang="fr-FR" sz="1400" dirty="0">
                <a:solidFill>
                  <a:schemeClr val="bg1"/>
                </a:solidFill>
              </a:rPr>
              <a:t> de l’absorption des lipides</a:t>
            </a:r>
          </a:p>
          <a:p>
            <a:pPr marL="357188" lvl="1" indent="-2698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↗</a:t>
            </a:r>
            <a:r>
              <a:rPr lang="fr-FR" sz="1400" dirty="0">
                <a:solidFill>
                  <a:schemeClr val="bg1"/>
                </a:solidFill>
              </a:rPr>
              <a:t> du pH intestinal</a:t>
            </a:r>
          </a:p>
          <a:p>
            <a:pPr marL="357188" lvl="1" indent="-2698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bg1"/>
                </a:solidFill>
              </a:rPr>
              <a:t>↘ de l’inflammation digestive </a:t>
            </a:r>
          </a:p>
          <a:p>
            <a:pPr marL="357188" lvl="1" indent="-2698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bg1"/>
                </a:solidFill>
              </a:rPr>
              <a:t>Modification du microbiote intestinal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8EF2686-687C-4C52-B574-4602F7CE9875}"/>
              </a:ext>
            </a:extLst>
          </p:cNvPr>
          <p:cNvSpPr txBox="1"/>
          <p:nvPr/>
        </p:nvSpPr>
        <p:spPr>
          <a:xfrm>
            <a:off x="0" y="6550223"/>
            <a:ext cx="11618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baseline="30000" dirty="0">
                <a:solidFill>
                  <a:schemeClr val="bg1"/>
                </a:solidFill>
              </a:rPr>
              <a:t>1</a:t>
            </a:r>
            <a:r>
              <a:rPr lang="fr-FR" sz="1400" i="1" dirty="0">
                <a:solidFill>
                  <a:schemeClr val="bg1"/>
                </a:solidFill>
              </a:rPr>
              <a:t> </a:t>
            </a:r>
            <a:r>
              <a:rPr lang="fr-FR" sz="1400" i="1" dirty="0" err="1">
                <a:solidFill>
                  <a:schemeClr val="bg1"/>
                </a:solidFill>
              </a:rPr>
              <a:t>Stallings</a:t>
            </a:r>
            <a:r>
              <a:rPr lang="fr-FR" sz="1400" i="1" dirty="0">
                <a:solidFill>
                  <a:schemeClr val="bg1"/>
                </a:solidFill>
              </a:rPr>
              <a:t> et al, </a:t>
            </a:r>
            <a:r>
              <a:rPr lang="en-US" sz="1400" i="1" dirty="0">
                <a:solidFill>
                  <a:schemeClr val="bg1"/>
                </a:solidFill>
              </a:rPr>
              <a:t>Energy Balance and Mechanisms of Weight Gain with Ivacaftor Treatment of Cystic Fibrosis Gating Mutations, J Pediatrics 2018</a:t>
            </a:r>
            <a:endParaRPr lang="fr-FR" sz="1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293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D441D7-DDED-4791-A083-77910349C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FF00"/>
                </a:solidFill>
              </a:rPr>
              <a:t>Elastase fécale (E1)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746B2C-EAAD-4604-BF22-75A4AD4BE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2401"/>
            <a:ext cx="10515600" cy="4351338"/>
          </a:xfrm>
        </p:spPr>
        <p:txBody>
          <a:bodyPr/>
          <a:lstStyle/>
          <a:p>
            <a:r>
              <a:rPr lang="fr-FR" sz="2400" dirty="0">
                <a:solidFill>
                  <a:schemeClr val="bg1"/>
                </a:solidFill>
              </a:rPr>
              <a:t>Biomarqueur de l’insuffisance pancréatique exocrine</a:t>
            </a:r>
          </a:p>
          <a:p>
            <a:r>
              <a:rPr lang="fr-FR" sz="2400" dirty="0">
                <a:solidFill>
                  <a:schemeClr val="bg1"/>
                </a:solidFill>
              </a:rPr>
              <a:t>Expérience de l’instauration précoce chez enfants avec une mutation </a:t>
            </a:r>
            <a:r>
              <a:rPr lang="fr-FR" sz="2400" i="1" dirty="0" err="1">
                <a:solidFill>
                  <a:schemeClr val="bg1"/>
                </a:solidFill>
              </a:rPr>
              <a:t>gating</a:t>
            </a:r>
            <a:r>
              <a:rPr lang="fr-FR" sz="2400" dirty="0">
                <a:solidFill>
                  <a:schemeClr val="bg1"/>
                </a:solidFill>
              </a:rPr>
              <a:t> </a:t>
            </a:r>
          </a:p>
          <a:p>
            <a:pPr lvl="1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8EF2686-687C-4C52-B574-4602F7CE9875}"/>
              </a:ext>
            </a:extLst>
          </p:cNvPr>
          <p:cNvSpPr txBox="1"/>
          <p:nvPr/>
        </p:nvSpPr>
        <p:spPr>
          <a:xfrm>
            <a:off x="0" y="6482029"/>
            <a:ext cx="11618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baseline="30000" dirty="0">
                <a:solidFill>
                  <a:schemeClr val="bg1"/>
                </a:solidFill>
              </a:rPr>
              <a:t>1</a:t>
            </a:r>
            <a:r>
              <a:rPr lang="fr-FR" sz="1400" i="1" dirty="0">
                <a:solidFill>
                  <a:schemeClr val="bg1"/>
                </a:solidFill>
              </a:rPr>
              <a:t> Davies J, Lancet </a:t>
            </a:r>
            <a:r>
              <a:rPr lang="fr-FR" sz="1400" i="1" dirty="0" err="1">
                <a:solidFill>
                  <a:schemeClr val="bg1"/>
                </a:solidFill>
              </a:rPr>
              <a:t>Respir</a:t>
            </a:r>
            <a:r>
              <a:rPr lang="fr-FR" sz="1400" i="1" dirty="0">
                <a:solidFill>
                  <a:schemeClr val="bg1"/>
                </a:solidFill>
              </a:rPr>
              <a:t> Med, 2016; </a:t>
            </a:r>
            <a:r>
              <a:rPr lang="fr-FR" sz="1400" i="1" baseline="30000" dirty="0">
                <a:solidFill>
                  <a:schemeClr val="bg1"/>
                </a:solidFill>
              </a:rPr>
              <a:t>2</a:t>
            </a:r>
            <a:r>
              <a:rPr lang="fr-FR" sz="1400" i="1" dirty="0">
                <a:solidFill>
                  <a:schemeClr val="bg1"/>
                </a:solidFill>
              </a:rPr>
              <a:t> Rosenfeld M, Lancet </a:t>
            </a:r>
            <a:r>
              <a:rPr lang="fr-FR" sz="1400" i="1" dirty="0" err="1">
                <a:solidFill>
                  <a:schemeClr val="bg1"/>
                </a:solidFill>
              </a:rPr>
              <a:t>Respir</a:t>
            </a:r>
            <a:r>
              <a:rPr lang="fr-FR" sz="1400" i="1" dirty="0">
                <a:solidFill>
                  <a:schemeClr val="bg1"/>
                </a:solidFill>
              </a:rPr>
              <a:t> Med, 2018; </a:t>
            </a:r>
            <a:r>
              <a:rPr lang="fr-FR" sz="1400" i="1" baseline="30000" dirty="0">
                <a:solidFill>
                  <a:schemeClr val="bg1"/>
                </a:solidFill>
              </a:rPr>
              <a:t>3</a:t>
            </a:r>
            <a:r>
              <a:rPr lang="fr-FR" sz="1400" i="1" dirty="0">
                <a:solidFill>
                  <a:schemeClr val="bg1"/>
                </a:solidFill>
              </a:rPr>
              <a:t>Davies J, AJRCCM, 2020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4AD1B8C-D725-4A68-9C69-1E2F3C0A0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0082" y="2972418"/>
            <a:ext cx="3498853" cy="263303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BC7AAB4-962E-4494-ADEF-A21398E05AF1}"/>
              </a:ext>
            </a:extLst>
          </p:cNvPr>
          <p:cNvSpPr txBox="1"/>
          <p:nvPr/>
        </p:nvSpPr>
        <p:spPr>
          <a:xfrm>
            <a:off x="4089498" y="5733972"/>
            <a:ext cx="37660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</a:rPr>
              <a:t>Nourrissons 12-24 mois, </a:t>
            </a:r>
            <a:r>
              <a:rPr lang="fr-FR" sz="1600" dirty="0" err="1">
                <a:solidFill>
                  <a:schemeClr val="bg1"/>
                </a:solidFill>
              </a:rPr>
              <a:t>Ivacaftor</a:t>
            </a:r>
            <a:r>
              <a:rPr lang="fr-FR" sz="1600" dirty="0">
                <a:solidFill>
                  <a:schemeClr val="bg1"/>
                </a:solidFill>
              </a:rPr>
              <a:t> (Arrival</a:t>
            </a:r>
            <a:r>
              <a:rPr lang="fr-FR" sz="1600" baseline="30000" dirty="0">
                <a:solidFill>
                  <a:schemeClr val="bg1"/>
                </a:solidFill>
              </a:rPr>
              <a:t>2</a:t>
            </a:r>
            <a:r>
              <a:rPr lang="fr-FR" sz="1600" dirty="0">
                <a:solidFill>
                  <a:schemeClr val="bg1"/>
                </a:solidFill>
              </a:rPr>
              <a:t>)</a:t>
            </a:r>
          </a:p>
          <a:p>
            <a:r>
              <a:rPr lang="fr-FR" sz="1600" dirty="0">
                <a:solidFill>
                  <a:schemeClr val="bg1"/>
                </a:solidFill>
              </a:rPr>
              <a:t>6/9 PI =&gt;PS (66%)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6BB7E2E-A636-45A0-8B63-F2C3E759E3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39" y="2972417"/>
            <a:ext cx="3498853" cy="263303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18102DB7-2BE6-42E2-B0E7-38777F0E47E2}"/>
              </a:ext>
            </a:extLst>
          </p:cNvPr>
          <p:cNvSpPr txBox="1"/>
          <p:nvPr/>
        </p:nvSpPr>
        <p:spPr>
          <a:xfrm>
            <a:off x="551939" y="5706539"/>
            <a:ext cx="30485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</a:rPr>
              <a:t>Enfants 2 à 5 ans, </a:t>
            </a:r>
            <a:r>
              <a:rPr lang="fr-FR" sz="1600" dirty="0" err="1">
                <a:solidFill>
                  <a:schemeClr val="bg1"/>
                </a:solidFill>
              </a:rPr>
              <a:t>Ivacaftor</a:t>
            </a:r>
            <a:r>
              <a:rPr lang="fr-FR" sz="1600" dirty="0">
                <a:solidFill>
                  <a:schemeClr val="bg1"/>
                </a:solidFill>
              </a:rPr>
              <a:t> (Kiwi</a:t>
            </a:r>
            <a:r>
              <a:rPr lang="fr-FR" sz="1600" baseline="30000" dirty="0">
                <a:solidFill>
                  <a:schemeClr val="bg1"/>
                </a:solidFill>
              </a:rPr>
              <a:t>1</a:t>
            </a:r>
            <a:r>
              <a:rPr lang="fr-FR" sz="1600" dirty="0">
                <a:solidFill>
                  <a:schemeClr val="bg1"/>
                </a:solidFill>
              </a:rPr>
              <a:t>)</a:t>
            </a:r>
            <a:r>
              <a:rPr lang="fr-FR" sz="1600" dirty="0"/>
              <a:t>,</a:t>
            </a:r>
          </a:p>
          <a:p>
            <a:r>
              <a:rPr lang="fr-FR" sz="1600" dirty="0">
                <a:solidFill>
                  <a:schemeClr val="bg1"/>
                </a:solidFill>
              </a:rPr>
              <a:t>6/27 PI =&gt;PS  (22%)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EF49CFF-A7AB-480B-AAF2-675FCA02D772}"/>
              </a:ext>
            </a:extLst>
          </p:cNvPr>
          <p:cNvSpPr txBox="1"/>
          <p:nvPr/>
        </p:nvSpPr>
        <p:spPr>
          <a:xfrm>
            <a:off x="7855529" y="5733972"/>
            <a:ext cx="3937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</a:rPr>
              <a:t>Nourrissons 4-6 (12) mois, </a:t>
            </a:r>
            <a:r>
              <a:rPr lang="fr-FR" sz="1600" dirty="0" err="1">
                <a:solidFill>
                  <a:schemeClr val="bg1"/>
                </a:solidFill>
              </a:rPr>
              <a:t>Ivacaftor</a:t>
            </a:r>
            <a:r>
              <a:rPr lang="fr-FR" sz="1600" dirty="0">
                <a:solidFill>
                  <a:schemeClr val="bg1"/>
                </a:solidFill>
              </a:rPr>
              <a:t> (Arrival</a:t>
            </a:r>
            <a:r>
              <a:rPr lang="fr-FR" sz="1600" baseline="30000" dirty="0">
                <a:solidFill>
                  <a:schemeClr val="bg1"/>
                </a:solidFill>
              </a:rPr>
              <a:t>3</a:t>
            </a:r>
            <a:r>
              <a:rPr lang="fr-FR" sz="1600" dirty="0">
                <a:solidFill>
                  <a:schemeClr val="bg1"/>
                </a:solidFill>
              </a:rPr>
              <a:t>)</a:t>
            </a:r>
          </a:p>
          <a:p>
            <a:r>
              <a:rPr lang="fr-FR" sz="1600" dirty="0">
                <a:solidFill>
                  <a:schemeClr val="bg1"/>
                </a:solidFill>
              </a:rPr>
              <a:t>3PI=&gt;PS (100%)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328A4A8-FAC1-4B3B-8475-5C4A3F7C2B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2682" y="2995423"/>
            <a:ext cx="3481118" cy="256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95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55EC00-4342-4DAA-8594-326799780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FF00"/>
                </a:solidFill>
              </a:rPr>
              <a:t>Autres outils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85F29A-5DE3-4B33-B638-D1027F917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50217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dirty="0">
                <a:solidFill>
                  <a:schemeClr val="bg1"/>
                </a:solidFill>
              </a:rPr>
              <a:t>Questionnaire de qualité de vie, aspect des selles (échelle de Bristol)….</a:t>
            </a:r>
          </a:p>
          <a:p>
            <a:pPr>
              <a:lnSpc>
                <a:spcPct val="150000"/>
              </a:lnSpc>
            </a:pPr>
            <a:r>
              <a:rPr lang="fr-FR" dirty="0" err="1">
                <a:solidFill>
                  <a:schemeClr val="bg1"/>
                </a:solidFill>
              </a:rPr>
              <a:t>Absorptiométrie</a:t>
            </a:r>
            <a:r>
              <a:rPr lang="fr-FR" dirty="0">
                <a:solidFill>
                  <a:schemeClr val="bg1"/>
                </a:solidFill>
              </a:rPr>
              <a:t> (DXA): composition corporelle (peu de données</a:t>
            </a:r>
            <a:r>
              <a:rPr lang="fr-FR" baseline="30000" dirty="0">
                <a:solidFill>
                  <a:schemeClr val="bg1"/>
                </a:solidFill>
              </a:rPr>
              <a:t>1</a:t>
            </a:r>
            <a:r>
              <a:rPr lang="fr-FR" dirty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fr-FR" dirty="0">
                <a:solidFill>
                  <a:schemeClr val="bg1"/>
                </a:solidFill>
              </a:rPr>
              <a:t>Marqueurs biologiques plasmatiques et fécaux (</a:t>
            </a:r>
            <a:r>
              <a:rPr lang="fr-FR" dirty="0" err="1">
                <a:solidFill>
                  <a:schemeClr val="bg1"/>
                </a:solidFill>
              </a:rPr>
              <a:t>calprotectine</a:t>
            </a:r>
            <a:r>
              <a:rPr lang="fr-FR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0" y="6477001"/>
            <a:ext cx="3516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aseline="30000" dirty="0">
                <a:solidFill>
                  <a:schemeClr val="bg1"/>
                </a:solidFill>
              </a:rPr>
              <a:t>1 </a:t>
            </a:r>
            <a:r>
              <a:rPr lang="fr-FR" sz="1400" dirty="0" err="1">
                <a:solidFill>
                  <a:schemeClr val="bg1"/>
                </a:solidFill>
              </a:rPr>
              <a:t>Sermet-Gaudelus</a:t>
            </a:r>
            <a:r>
              <a:rPr lang="fr-FR" sz="1400" dirty="0">
                <a:solidFill>
                  <a:schemeClr val="bg1"/>
                </a:solidFill>
              </a:rPr>
              <a:t> I et al. J </a:t>
            </a:r>
            <a:r>
              <a:rPr lang="fr-FR" sz="1400" dirty="0" err="1">
                <a:solidFill>
                  <a:schemeClr val="bg1"/>
                </a:solidFill>
              </a:rPr>
              <a:t>Cyst</a:t>
            </a:r>
            <a:r>
              <a:rPr lang="fr-FR" sz="1400" dirty="0">
                <a:solidFill>
                  <a:schemeClr val="bg1"/>
                </a:solidFill>
              </a:rPr>
              <a:t> </a:t>
            </a:r>
            <a:r>
              <a:rPr lang="fr-FR" sz="1400" dirty="0" err="1">
                <a:solidFill>
                  <a:schemeClr val="bg1"/>
                </a:solidFill>
              </a:rPr>
              <a:t>Fibrosis</a:t>
            </a:r>
            <a:r>
              <a:rPr lang="fr-FR" sz="1400" dirty="0">
                <a:solidFill>
                  <a:schemeClr val="bg1"/>
                </a:solidFill>
              </a:rPr>
              <a:t>. 2016</a:t>
            </a:r>
          </a:p>
        </p:txBody>
      </p:sp>
    </p:spTree>
    <p:extLst>
      <p:ext uri="{BB962C8B-B14F-4D97-AF65-F5344CB8AC3E}">
        <p14:creationId xmlns:p14="http://schemas.microsoft.com/office/powerpoint/2010/main" val="1677308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C2FE78-E352-4CE8-8689-6F19A667B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FF00"/>
                </a:solidFill>
              </a:rPr>
              <a:t>« Outils » de surveillance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DD10D11-D446-4D56-B86D-C20683F268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Digestif/nutritionnel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04539BB4-8207-4E4B-B262-A7D016A335A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Balance (gain pondéral)</a:t>
            </a:r>
          </a:p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Elastase fécale 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FC4DB321-1DEE-46BB-9EEC-DD44B5EDBD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fr-FR" sz="2800" dirty="0">
                <a:solidFill>
                  <a:srgbClr val="FFFF00"/>
                </a:solidFill>
              </a:rPr>
              <a:t>Respiratoire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F70ED43C-A9AD-4D52-A32D-CB9477BA7EB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Clinique</a:t>
            </a:r>
          </a:p>
          <a:p>
            <a:r>
              <a:rPr lang="fr-FR" dirty="0">
                <a:solidFill>
                  <a:schemeClr val="bg1"/>
                </a:solidFill>
              </a:rPr>
              <a:t>Fonction respiratoire </a:t>
            </a:r>
          </a:p>
          <a:p>
            <a:r>
              <a:rPr lang="fr-FR" dirty="0">
                <a:solidFill>
                  <a:schemeClr val="bg1"/>
                </a:solidFill>
              </a:rPr>
              <a:t>Imagerie thoracique </a:t>
            </a:r>
          </a:p>
        </p:txBody>
      </p:sp>
    </p:spTree>
    <p:extLst>
      <p:ext uri="{BB962C8B-B14F-4D97-AF65-F5344CB8AC3E}">
        <p14:creationId xmlns:p14="http://schemas.microsoft.com/office/powerpoint/2010/main" val="252372305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5302</TotalTime>
  <Words>1528</Words>
  <Application>Microsoft Office PowerPoint</Application>
  <PresentationFormat>Grand écran</PresentationFormat>
  <Paragraphs>278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4" baseType="lpstr">
      <vt:lpstr>SimSun</vt:lpstr>
      <vt:lpstr>Arial</vt:lpstr>
      <vt:lpstr>Calibri</vt:lpstr>
      <vt:lpstr>Calibri Light</vt:lpstr>
      <vt:lpstr>Thème Office</vt:lpstr>
      <vt:lpstr>Outils d’évaluation des modulateurs de CFTR chez l’enfant</vt:lpstr>
      <vt:lpstr>Liens d’intérêt</vt:lpstr>
      <vt:lpstr>Modulateurs actuellement disponibles chez les enfants en France</vt:lpstr>
      <vt:lpstr>« Outils » de surveillance </vt:lpstr>
      <vt:lpstr>« Outils » de surveillance </vt:lpstr>
      <vt:lpstr>Prise de poids</vt:lpstr>
      <vt:lpstr>Elastase fécale (E1)</vt:lpstr>
      <vt:lpstr>Autres outils</vt:lpstr>
      <vt:lpstr>« Outils » de surveillance </vt:lpstr>
      <vt:lpstr>Paramètres cliniques </vt:lpstr>
      <vt:lpstr>Evaluation du bénéfice clinique d’Orkambi® chez 29 enfants VEMS&gt;80%*</vt:lpstr>
      <vt:lpstr>Fonction respiratoire: VEMS</vt:lpstr>
      <vt:lpstr>Lung Clearance Index (LCI)</vt:lpstr>
      <vt:lpstr>Données de LCI en vie réelle *</vt:lpstr>
      <vt:lpstr>Données de LCI en vie réelle *</vt:lpstr>
      <vt:lpstr>Distribution individuelle hétérogène des paires VEMS/LCI</vt:lpstr>
      <vt:lpstr>Présentation PowerPoint</vt:lpstr>
      <vt:lpstr>Présentation PowerPoint</vt:lpstr>
      <vt:lpstr>Conclusion(s)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Outils d’évaluation des modulateurs de CFTR chez l’enfant</dc:title>
  <dc:creator>Philippe Reix</dc:creator>
  <cp:lastModifiedBy>Philippe Reix</cp:lastModifiedBy>
  <cp:revision>195</cp:revision>
  <dcterms:created xsi:type="dcterms:W3CDTF">2020-10-29T10:33:17Z</dcterms:created>
  <dcterms:modified xsi:type="dcterms:W3CDTF">2020-11-10T20:08:50Z</dcterms:modified>
</cp:coreProperties>
</file>