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267" r:id="rId3"/>
    <p:sldId id="271" r:id="rId4"/>
    <p:sldId id="266" r:id="rId5"/>
    <p:sldId id="269" r:id="rId6"/>
    <p:sldId id="268" r:id="rId7"/>
    <p:sldId id="258" r:id="rId8"/>
    <p:sldId id="259" r:id="rId9"/>
    <p:sldId id="261" r:id="rId10"/>
    <p:sldId id="274" r:id="rId11"/>
    <p:sldId id="273" r:id="rId12"/>
    <p:sldId id="275" r:id="rId13"/>
    <p:sldId id="260" r:id="rId14"/>
    <p:sldId id="2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5775" autoAdjust="0"/>
  </p:normalViewPr>
  <p:slideViewPr>
    <p:cSldViewPr snapToGrid="0">
      <p:cViewPr varScale="1">
        <p:scale>
          <a:sx n="87" d="100"/>
          <a:sy n="87" d="100"/>
        </p:scale>
        <p:origin x="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1A4DF-3FF6-4453-A327-5F0DE03CA5F8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8ED2B-FCD4-46C8-A631-A6769DA13D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44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5 patients</a:t>
            </a:r>
          </a:p>
          <a:p>
            <a:r>
              <a:rPr lang="fr-FR" dirty="0" smtClean="0"/>
              <a:t>NGT: pas d’anomalie glucidique</a:t>
            </a:r>
          </a:p>
          <a:p>
            <a:r>
              <a:rPr lang="fr-FR" dirty="0" smtClean="0"/>
              <a:t>IGT: intolérant au glucose </a:t>
            </a:r>
          </a:p>
          <a:p>
            <a:r>
              <a:rPr lang="fr-FR" dirty="0" smtClean="0"/>
              <a:t>À</a:t>
            </a:r>
            <a:r>
              <a:rPr lang="fr-FR" baseline="0" dirty="0" smtClean="0"/>
              <a:t> 1 mois: </a:t>
            </a:r>
          </a:p>
          <a:p>
            <a:r>
              <a:rPr lang="fr-FR" baseline="0" dirty="0" smtClean="0"/>
              <a:t>Mesure insuline à T0, T60, T90, T120dosage insuline et HGPO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CC3DAB-E403-4DD4-BB38-6283A833FF92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9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068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Etude française prospective, observationnelle</a:t>
            </a:r>
          </a:p>
          <a:p>
            <a:r>
              <a:rPr lang="fr-FR" dirty="0" smtClean="0"/>
              <a:t>Objectif:</a:t>
            </a:r>
            <a:r>
              <a:rPr lang="fr-FR" baseline="0" dirty="0" smtClean="0"/>
              <a:t> impact de </a:t>
            </a:r>
            <a:r>
              <a:rPr lang="fr-FR" baseline="0" dirty="0" err="1" smtClean="0"/>
              <a:t>orkambi</a:t>
            </a:r>
            <a:r>
              <a:rPr lang="fr-FR" baseline="0" dirty="0" smtClean="0"/>
              <a:t> à 1 an sur les anomalies de la tolérance glucidique chez 40 Patients CF</a:t>
            </a:r>
          </a:p>
          <a:p>
            <a:r>
              <a:rPr lang="fr-FR" baseline="0" dirty="0" smtClean="0"/>
              <a:t>&gt;12 ans , juin 2016-Avril 2018</a:t>
            </a:r>
          </a:p>
          <a:p>
            <a:r>
              <a:rPr lang="fr-FR" baseline="0" dirty="0" smtClean="0"/>
              <a:t>10 centres français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5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Etude française prospective, observationnelle</a:t>
            </a:r>
          </a:p>
          <a:p>
            <a:r>
              <a:rPr lang="fr-FR" dirty="0" smtClean="0"/>
              <a:t>Objectif:</a:t>
            </a:r>
            <a:r>
              <a:rPr lang="fr-FR" baseline="0" dirty="0" smtClean="0"/>
              <a:t> impact de </a:t>
            </a:r>
            <a:r>
              <a:rPr lang="fr-FR" baseline="0" dirty="0" err="1" smtClean="0"/>
              <a:t>orkambi</a:t>
            </a:r>
            <a:r>
              <a:rPr lang="fr-FR" baseline="0" dirty="0" smtClean="0"/>
              <a:t> à 1 an sur les anomalies de la tolérance glucidique chez 40 Patients CF</a:t>
            </a:r>
          </a:p>
          <a:p>
            <a:r>
              <a:rPr lang="fr-FR" baseline="0" dirty="0" smtClean="0"/>
              <a:t>&gt;12 ans , juin 2016-Avril 2018</a:t>
            </a:r>
          </a:p>
          <a:p>
            <a:r>
              <a:rPr lang="fr-FR" baseline="0" dirty="0" smtClean="0"/>
              <a:t>10 centres français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320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Radiodensité</a:t>
            </a:r>
            <a:r>
              <a:rPr lang="fr-FR" baseline="0" dirty="0" smtClean="0"/>
              <a:t> du foie diminué à 14HU par rapport à la rate à 50HU</a:t>
            </a:r>
          </a:p>
          <a:p>
            <a:r>
              <a:rPr lang="fr-FR" baseline="0" dirty="0" smtClean="0"/>
              <a:t>2 ans après le début de l’</a:t>
            </a:r>
            <a:r>
              <a:rPr lang="fr-FR" baseline="0" dirty="0" err="1" smtClean="0"/>
              <a:t>ivacaftor</a:t>
            </a:r>
            <a:r>
              <a:rPr lang="fr-FR" baseline="0" dirty="0" smtClean="0"/>
              <a:t>: amélioration de la </a:t>
            </a:r>
            <a:r>
              <a:rPr lang="fr-FR" baseline="0" dirty="0" err="1" smtClean="0"/>
              <a:t>radiodensité</a:t>
            </a:r>
            <a:r>
              <a:rPr lang="fr-FR" baseline="0" dirty="0" smtClean="0"/>
              <a:t> du foie à 51 HU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785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Objectif: évaluer l’impact du diabète</a:t>
            </a:r>
            <a:r>
              <a:rPr lang="fr-FR" baseline="0" dirty="0" smtClean="0"/>
              <a:t> sur la </a:t>
            </a:r>
            <a:r>
              <a:rPr lang="fr-FR" baseline="0" dirty="0" err="1" smtClean="0"/>
              <a:t>statose</a:t>
            </a:r>
            <a:r>
              <a:rPr lang="fr-FR" baseline="0" dirty="0" smtClean="0"/>
              <a:t> hépatique et impact </a:t>
            </a:r>
            <a:r>
              <a:rPr lang="fr-FR" dirty="0" smtClean="0"/>
              <a:t>de </a:t>
            </a:r>
            <a:r>
              <a:rPr lang="fr-FR" dirty="0" err="1" smtClean="0"/>
              <a:t>Lumacaftor</a:t>
            </a:r>
            <a:r>
              <a:rPr lang="fr-FR" dirty="0" smtClean="0"/>
              <a:t> et </a:t>
            </a:r>
            <a:r>
              <a:rPr lang="fr-FR" dirty="0" err="1" smtClean="0"/>
              <a:t>ivacaftor</a:t>
            </a:r>
            <a:r>
              <a:rPr lang="fr-FR" dirty="0" smtClean="0"/>
              <a:t> sur</a:t>
            </a:r>
            <a:r>
              <a:rPr lang="fr-FR" baseline="0" dirty="0" smtClean="0"/>
              <a:t> la stéatose hépatique CF</a:t>
            </a:r>
          </a:p>
          <a:p>
            <a:r>
              <a:rPr lang="fr-FR" baseline="0" dirty="0" smtClean="0"/>
              <a:t>USA, </a:t>
            </a:r>
            <a:r>
              <a:rPr lang="fr-FR" baseline="0" dirty="0" err="1" smtClean="0"/>
              <a:t>Janv-déc</a:t>
            </a:r>
            <a:r>
              <a:rPr lang="fr-FR" baseline="0" dirty="0" smtClean="0"/>
              <a:t> 2017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84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249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2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681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Patients appariés Age/sexe/sévérité génotype</a:t>
            </a:r>
          </a:p>
          <a:p>
            <a:r>
              <a:rPr lang="fr-FR" dirty="0" smtClean="0"/>
              <a:t>Patients sous </a:t>
            </a:r>
            <a:r>
              <a:rPr lang="fr-FR" dirty="0" err="1" smtClean="0"/>
              <a:t>ivacaftor</a:t>
            </a:r>
            <a:r>
              <a:rPr lang="fr-FR" dirty="0" smtClean="0"/>
              <a:t> depuis 2 ans USA, 1,3 ans UK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Anxiété</a:t>
            </a:r>
            <a:r>
              <a:rPr lang="fr-FR" baseline="0" dirty="0" smtClean="0"/>
              <a:t> et </a:t>
            </a:r>
            <a:r>
              <a:rPr lang="fr-FR" baseline="0" dirty="0" smtClean="0"/>
              <a:t>dépression majorée par rapport aux personnes de même </a:t>
            </a:r>
            <a:r>
              <a:rPr lang="fr-FR" baseline="0" dirty="0" err="1" smtClean="0"/>
              <a:t>age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meme</a:t>
            </a:r>
            <a:r>
              <a:rPr lang="fr-FR" baseline="0" dirty="0" smtClean="0"/>
              <a:t> sexe.</a:t>
            </a:r>
          </a:p>
          <a:p>
            <a:r>
              <a:rPr lang="fr-FR" baseline="0" dirty="0" smtClean="0"/>
              <a:t>Que des filles adolescentes</a:t>
            </a:r>
          </a:p>
          <a:p>
            <a:r>
              <a:rPr lang="fr-FR" baseline="0" dirty="0" smtClean="0"/>
              <a:t>Interaction LUM/IVA avec traitement antérieur?</a:t>
            </a:r>
            <a:br>
              <a:rPr lang="fr-FR" baseline="0" dirty="0" smtClean="0"/>
            </a:br>
            <a:r>
              <a:rPr lang="fr-FR" baseline="0" dirty="0" smtClean="0"/>
              <a:t>Effet sur le CFTR? 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ED2B-FCD4-46C8-A631-A6769DA13DF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28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52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44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6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08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77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7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67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32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78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94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79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B486-28C5-44FE-B182-86D124A7D205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15D81-6064-48F0-9C03-97901D09F2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20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hyperlink" Target="https://www.google.fr/url?sa=i&amp;rct=j&amp;q=&amp;esrc=s&amp;source=images&amp;cd=&amp;cad=rja&amp;uact=8&amp;ved=0ahUKEwiM96WDtYTYAhVnKsAKHRHbBREQjRwIBw&amp;url=https://www.kalydeco.com/&amp;psig=AOvVaw3uWA_zFwK8bGS0Zc6vf2mU&amp;ust=1513166041722275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hyperlink" Target="https://clinicaltrials.gov/show/NCT04599465" TargetMode="External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hyperlink" Target="https://www.google.fr/url?sa=i&amp;rct=j&amp;q=&amp;esrc=s&amp;source=images&amp;cd=&amp;cad=rja&amp;uact=8&amp;ved=0ahUKEwiM96WDtYTYAhVnKsAKHRHbBREQjRwIBw&amp;url=https://www.kalydeco.com/&amp;psig=AOvVaw3uWA_zFwK8bGS0Zc6vf2mU&amp;ust=1513166041722275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linicaltrials.gov/show/NCT0459946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www.google.fr/url?sa=i&amp;rct=j&amp;q=&amp;esrc=s&amp;source=images&amp;cd=&amp;cad=rja&amp;uact=8&amp;ved=0ahUKEwiM96WDtYTYAhVnKsAKHRHbBREQjRwIBw&amp;url=https://www.kalydeco.com/&amp;psig=AOvVaw3uWA_zFwK8bGS0Zc6vf2mU&amp;ust=1513166041722275" TargetMode="Externa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hyperlink" Target="https://www.google.fr/url?sa=i&amp;rct=j&amp;q=&amp;esrc=s&amp;source=images&amp;cd=&amp;cad=rja&amp;uact=8&amp;ved=0ahUKEwiM96WDtYTYAhVnKsAKHRHbBREQjRwIBw&amp;url=https://www.kalydeco.com/&amp;psig=AOvVaw3uWA_zFwK8bGS0Zc6vf2mU&amp;ust=1513166041722275" TargetMode="External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56345" y="872628"/>
            <a:ext cx="10438701" cy="1247872"/>
          </a:xfrm>
          <a:ln w="28575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Modulateurs</a:t>
            </a:r>
            <a:r>
              <a:rPr lang="en-GB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CFTR et </a:t>
            </a:r>
            <a:r>
              <a:rPr lang="en-GB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en-GB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 sur                    les 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0943DB3-02E7-4058-AFA3-18A9E8D9626D}"/>
              </a:ext>
            </a:extLst>
          </p:cNvPr>
          <p:cNvSpPr txBox="1"/>
          <p:nvPr/>
        </p:nvSpPr>
        <p:spPr>
          <a:xfrm>
            <a:off x="833308" y="2958991"/>
            <a:ext cx="696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Munck</a:t>
            </a:r>
          </a:p>
          <a:p>
            <a:r>
              <a:rPr lang="fr-FR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Hopital Necker Enfants Malades, APHP, Paris France                         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EF81386B-44C8-4A6E-A967-4CC0E223BF8C}"/>
              </a:ext>
            </a:extLst>
          </p:cNvPr>
          <p:cNvSpPr txBox="1"/>
          <p:nvPr/>
        </p:nvSpPr>
        <p:spPr>
          <a:xfrm>
            <a:off x="3210627" y="6100849"/>
            <a:ext cx="7733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Francophones de la </a:t>
            </a:r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Mucoviscidose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Virtuel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 2020 </a:t>
            </a:r>
          </a:p>
        </p:txBody>
      </p:sp>
      <p:pic>
        <p:nvPicPr>
          <p:cNvPr id="6" name="Picture 7" descr="crcm">
            <a:extLst>
              <a:ext uri="{FF2B5EF4-FFF2-40B4-BE49-F238E27FC236}">
                <a16:creationId xmlns="" xmlns:a16="http://schemas.microsoft.com/office/drawing/2014/main" id="{7F8974AF-123F-4136-9776-F7CB690B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548" y="2832725"/>
            <a:ext cx="848451" cy="58509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Necker-H-cs3-pour-WEB">
            <a:extLst>
              <a:ext uri="{FF2B5EF4-FFF2-40B4-BE49-F238E27FC236}">
                <a16:creationId xmlns="" xmlns:a16="http://schemas.microsoft.com/office/drawing/2014/main" id="{DA95346D-896A-4D74-B46E-55192E41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76" y="2820557"/>
            <a:ext cx="1792768" cy="58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APHP">
            <a:extLst>
              <a:ext uri="{FF2B5EF4-FFF2-40B4-BE49-F238E27FC236}">
                <a16:creationId xmlns="" xmlns:a16="http://schemas.microsoft.com/office/drawing/2014/main" id="{AD213049-E6B4-4199-BFD8-09886A710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90" y="3477735"/>
            <a:ext cx="3009499" cy="51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FB702492-1D03-476B-AF4B-3B4F2BE3A7E4}"/>
              </a:ext>
            </a:extLst>
          </p:cNvPr>
          <p:cNvSpPr txBox="1"/>
          <p:nvPr/>
        </p:nvSpPr>
        <p:spPr>
          <a:xfrm>
            <a:off x="742428" y="4354037"/>
            <a:ext cx="696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</a:t>
            </a:r>
            <a:r>
              <a:rPr lang="fr-FR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Prévotat</a:t>
            </a: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FR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 CRCM adulte, CHU Lille</a:t>
            </a:r>
          </a:p>
          <a:p>
            <a:endParaRPr lang="fr-F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Description : Description : Description : Description : Description : cid:image002.png@01D4C9F1.AD5BE8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15" y="4368570"/>
            <a:ext cx="910233" cy="12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" descr="Logo CHU de Lil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248" y="4670320"/>
            <a:ext cx="76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801802" y="6130442"/>
            <a:ext cx="4068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Dimango</a:t>
            </a:r>
            <a:r>
              <a:rPr lang="fr-FR" i="1" dirty="0" smtClean="0"/>
              <a:t>, JCF 2020</a:t>
            </a:r>
          </a:p>
          <a:p>
            <a:r>
              <a:rPr lang="fr-FR" i="1" dirty="0"/>
              <a:t>Douglas JE, Int Forum </a:t>
            </a:r>
            <a:r>
              <a:rPr lang="fr-FR" i="1" dirty="0" err="1"/>
              <a:t>Allergy</a:t>
            </a:r>
            <a:r>
              <a:rPr lang="fr-FR" i="1" dirty="0"/>
              <a:t> </a:t>
            </a:r>
            <a:r>
              <a:rPr lang="fr-FR" i="1" dirty="0" err="1"/>
              <a:t>Rhinol</a:t>
            </a:r>
            <a:r>
              <a:rPr lang="fr-FR" i="1" dirty="0"/>
              <a:t> 2020</a:t>
            </a:r>
          </a:p>
          <a:p>
            <a:endParaRPr lang="fr-FR" i="1" dirty="0" smtClean="0"/>
          </a:p>
          <a:p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333684" y="1419398"/>
            <a:ext cx="4247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43 patients</a:t>
            </a:r>
          </a:p>
          <a:p>
            <a:r>
              <a:rPr lang="fr-FR" dirty="0" smtClean="0"/>
              <a:t>23 patients déjà sous modulateurs, 20 </a:t>
            </a:r>
            <a:r>
              <a:rPr lang="fr-FR" dirty="0" err="1" smtClean="0"/>
              <a:t>naifs</a:t>
            </a:r>
            <a:endParaRPr lang="fr-FR" dirty="0" smtClean="0"/>
          </a:p>
          <a:p>
            <a:r>
              <a:rPr lang="fr-FR" dirty="0" smtClean="0"/>
              <a:t>Amélioration du score SNOT22 à 3 mois</a:t>
            </a:r>
          </a:p>
          <a:p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199" y="262615"/>
            <a:ext cx="1613137" cy="80656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1470"/>
            <a:ext cx="5070916" cy="14085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566" y="1699471"/>
            <a:ext cx="6225010" cy="332558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23900" y="5626638"/>
            <a:ext cx="672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Amélioration similaire chez 25 patients déjà </a:t>
            </a:r>
            <a:r>
              <a:rPr lang="fr-FR" smtClean="0"/>
              <a:t>sous TEZ/IVA ou LUM/IVA</a:t>
            </a:r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444" y="2725250"/>
            <a:ext cx="6545581" cy="264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lipse 4"/>
          <p:cNvSpPr/>
          <p:nvPr/>
        </p:nvSpPr>
        <p:spPr>
          <a:xfrm>
            <a:off x="4822723" y="3849329"/>
            <a:ext cx="707921" cy="383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23819" y="3628103"/>
            <a:ext cx="6179575" cy="339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0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85751" y="281583"/>
            <a:ext cx="1085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Impact of </a:t>
            </a:r>
            <a:r>
              <a:rPr lang="fr-FR" dirty="0" err="1"/>
              <a:t>Elexacaftor-tezacaftor-ivacaftor</a:t>
            </a:r>
            <a:r>
              <a:rPr lang="fr-FR" dirty="0"/>
              <a:t> </a:t>
            </a:r>
            <a:r>
              <a:rPr lang="fr-FR" dirty="0" smtClean="0"/>
              <a:t>on </a:t>
            </a:r>
            <a:r>
              <a:rPr lang="fr-FR" dirty="0"/>
              <a:t>Sinus </a:t>
            </a:r>
            <a:r>
              <a:rPr lang="fr-FR" dirty="0" err="1"/>
              <a:t>Disease</a:t>
            </a:r>
            <a:r>
              <a:rPr lang="fr-FR" dirty="0"/>
              <a:t>: </a:t>
            </a:r>
            <a:endParaRPr lang="fr-FR" dirty="0" smtClean="0"/>
          </a:p>
          <a:p>
            <a:r>
              <a:rPr lang="fr-FR" dirty="0" smtClean="0"/>
              <a:t>Quantitative </a:t>
            </a:r>
            <a:r>
              <a:rPr lang="fr-FR" dirty="0"/>
              <a:t>Sinus </a:t>
            </a:r>
            <a:r>
              <a:rPr lang="fr-FR" dirty="0" err="1"/>
              <a:t>Computed</a:t>
            </a:r>
            <a:r>
              <a:rPr lang="fr-FR" dirty="0"/>
              <a:t> </a:t>
            </a:r>
            <a:r>
              <a:rPr lang="fr-FR" dirty="0" err="1"/>
              <a:t>Tomography</a:t>
            </a:r>
            <a:r>
              <a:rPr lang="fr-FR" dirty="0"/>
              <a:t>, Patient </a:t>
            </a:r>
            <a:r>
              <a:rPr lang="fr-FR" dirty="0" err="1"/>
              <a:t>Reported</a:t>
            </a:r>
            <a:r>
              <a:rPr lang="fr-FR" dirty="0"/>
              <a:t> </a:t>
            </a:r>
            <a:r>
              <a:rPr lang="fr-FR" dirty="0" err="1"/>
              <a:t>Outcomes</a:t>
            </a:r>
            <a:r>
              <a:rPr lang="fr-FR" dirty="0"/>
              <a:t> and Cellular and </a:t>
            </a:r>
            <a:r>
              <a:rPr lang="fr-FR" dirty="0" err="1"/>
              <a:t>Molecular</a:t>
            </a:r>
            <a:r>
              <a:rPr lang="fr-FR" dirty="0"/>
              <a:t> Changes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1144675"/>
            <a:ext cx="1877918" cy="93895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5751" y="1355277"/>
            <a:ext cx="102562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60 patients traités par ELX/IVA/TEZA</a:t>
            </a:r>
          </a:p>
          <a:p>
            <a:r>
              <a:rPr lang="fr-FR" dirty="0" smtClean="0"/>
              <a:t>Ayant une sinusite chronique </a:t>
            </a:r>
          </a:p>
          <a:p>
            <a:r>
              <a:rPr lang="fr-FR" u="sng" dirty="0" smtClean="0"/>
              <a:t>Objectif principal: </a:t>
            </a:r>
          </a:p>
          <a:p>
            <a:r>
              <a:rPr lang="fr-FR" dirty="0" smtClean="0"/>
              <a:t>Déterminer efficacité ELX/TEZ/IVA sur la </a:t>
            </a:r>
            <a:r>
              <a:rPr lang="fr-FR" dirty="0" err="1" smtClean="0"/>
              <a:t>Rhinosinusite</a:t>
            </a:r>
            <a:r>
              <a:rPr lang="fr-FR" dirty="0" smtClean="0"/>
              <a:t> chronique avant et après introduction du traitement </a:t>
            </a:r>
          </a:p>
          <a:p>
            <a:endParaRPr lang="fr-FR" dirty="0"/>
          </a:p>
          <a:p>
            <a:r>
              <a:rPr lang="fr-FR" dirty="0" smtClean="0"/>
              <a:t>Groupe contrôle: </a:t>
            </a:r>
          </a:p>
          <a:p>
            <a:r>
              <a:rPr lang="fr-FR" dirty="0" smtClean="0"/>
              <a:t>10 patients non éligibles au ELX/TEZ/IVA</a:t>
            </a:r>
          </a:p>
          <a:p>
            <a:r>
              <a:rPr lang="fr-FR" dirty="0" smtClean="0"/>
              <a:t>Avec sinusite chronique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06819" y="4017828"/>
            <a:ext cx="309014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Critère de jugement principal:</a:t>
            </a:r>
          </a:p>
          <a:p>
            <a:r>
              <a:rPr lang="fr-FR" dirty="0" smtClean="0"/>
              <a:t>TDM sinus initial et à 6 mois</a:t>
            </a:r>
          </a:p>
          <a:p>
            <a:r>
              <a:rPr lang="fr-FR" dirty="0" smtClean="0"/>
              <a:t>Changement au score SNOT-22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553075" y="3804065"/>
            <a:ext cx="59103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-Critère d’inclusion:</a:t>
            </a:r>
          </a:p>
          <a:p>
            <a:r>
              <a:rPr lang="fr-FR" dirty="0" smtClean="0"/>
              <a:t>Patients de 18 à 89 ans</a:t>
            </a:r>
          </a:p>
          <a:p>
            <a:r>
              <a:rPr lang="fr-FR" dirty="0" err="1" smtClean="0"/>
              <a:t>Rhinosinusite</a:t>
            </a:r>
            <a:r>
              <a:rPr lang="fr-FR" dirty="0" smtClean="0"/>
              <a:t> chronique</a:t>
            </a:r>
          </a:p>
          <a:p>
            <a:r>
              <a:rPr lang="fr-FR" dirty="0" smtClean="0"/>
              <a:t>Patients éligible au TRIKAFTA</a:t>
            </a:r>
          </a:p>
          <a:p>
            <a:r>
              <a:rPr lang="fr-FR" u="sng" dirty="0" smtClean="0"/>
              <a:t>-Critères d’exclusion:</a:t>
            </a:r>
          </a:p>
          <a:p>
            <a:r>
              <a:rPr lang="fr-FR" dirty="0" smtClean="0"/>
              <a:t>&lt;18 ans, &gt; 89 ans </a:t>
            </a:r>
          </a:p>
          <a:p>
            <a:r>
              <a:rPr lang="fr-FR" dirty="0" smtClean="0"/>
              <a:t>Patient non éligible au ELX/TEZ/IVA</a:t>
            </a:r>
          </a:p>
          <a:p>
            <a:r>
              <a:rPr lang="fr-FR" dirty="0" smtClean="0"/>
              <a:t>ATCD chirurgie sinus dans les 6 derniers mois</a:t>
            </a:r>
          </a:p>
          <a:p>
            <a:r>
              <a:rPr lang="fr-FR" dirty="0" smtClean="0"/>
              <a:t>Exacerbation aigue dans les 15 jours précédents visite initiale 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06819" y="5534284"/>
            <a:ext cx="290509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Début Septembre 2019</a:t>
            </a:r>
          </a:p>
          <a:p>
            <a:r>
              <a:rPr lang="fr-FR" dirty="0" smtClean="0"/>
              <a:t>Fin étude: Septembre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14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075" y="127001"/>
            <a:ext cx="3409028" cy="787400"/>
          </a:xfrm>
        </p:spPr>
        <p:txBody>
          <a:bodyPr>
            <a:noAutofit/>
          </a:bodyPr>
          <a:lstStyle/>
          <a:p>
            <a:r>
              <a:rPr lang="fr-FR" sz="3200" dirty="0" smtClean="0"/>
              <a:t>Anxiété dépression 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219075" y="12978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939" y="940707"/>
            <a:ext cx="4592984" cy="558836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861187" y="1970188"/>
            <a:ext cx="648929" cy="1622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509098" y="6162947"/>
            <a:ext cx="3269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Burgel</a:t>
            </a:r>
            <a:r>
              <a:rPr lang="fr-FR" sz="1600" dirty="0" smtClean="0"/>
              <a:t> PR, Am J </a:t>
            </a:r>
            <a:r>
              <a:rPr lang="fr-FR" sz="1600" dirty="0" err="1" smtClean="0"/>
              <a:t>Respir</a:t>
            </a:r>
            <a:r>
              <a:rPr lang="fr-FR" sz="1600" dirty="0" smtClean="0"/>
              <a:t> </a:t>
            </a:r>
            <a:r>
              <a:rPr lang="fr-FR" sz="1600" dirty="0" err="1" smtClean="0"/>
              <a:t>Crit</a:t>
            </a:r>
            <a:r>
              <a:rPr lang="fr-FR" sz="1600" dirty="0" smtClean="0"/>
              <a:t> Care 2020</a:t>
            </a:r>
          </a:p>
          <a:p>
            <a:r>
              <a:rPr lang="fr-FR" sz="1600" dirty="0" smtClean="0"/>
              <a:t>Mc </a:t>
            </a:r>
            <a:r>
              <a:rPr lang="fr-FR" sz="1600" dirty="0" err="1" smtClean="0"/>
              <a:t>Kinzie</a:t>
            </a:r>
            <a:r>
              <a:rPr lang="fr-FR" sz="1600" dirty="0" smtClean="0"/>
              <a:t>, JCF 2017  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12107" y="127001"/>
            <a:ext cx="657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Cause d’arrêt de traitement chez 4% des patients de l’étude observationnelle française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503429"/>
              </p:ext>
            </p:extLst>
          </p:nvPr>
        </p:nvGraphicFramePr>
        <p:xfrm>
          <a:off x="4506878" y="1050331"/>
          <a:ext cx="7685122" cy="4937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94316"/>
                <a:gridCol w="681822"/>
                <a:gridCol w="1474880"/>
                <a:gridCol w="2917565"/>
                <a:gridCol w="1616539"/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 smtClean="0"/>
                        <a:t>Patient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Age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Symptomes</a:t>
                      </a:r>
                      <a:r>
                        <a:rPr lang="fr-FR" dirty="0" smtClean="0"/>
                        <a:t> avant LUM/IVA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Début des </a:t>
                      </a:r>
                      <a:r>
                        <a:rPr lang="fr-FR" dirty="0" err="1" smtClean="0"/>
                        <a:t>symptomes</a:t>
                      </a:r>
                      <a:r>
                        <a:rPr lang="fr-FR" dirty="0" smtClean="0"/>
                        <a:t> après LUM/IVA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Arrêt </a:t>
                      </a:r>
                      <a:r>
                        <a:rPr lang="fr-FR" baseline="0" dirty="0" smtClean="0"/>
                        <a:t> de LUM/IVA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Anxiété</a:t>
                      </a:r>
                      <a:r>
                        <a:rPr lang="fr-FR" baseline="0" dirty="0" smtClean="0"/>
                        <a:t> dépression (BZD)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 jours: idées suicidaires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11 mois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Anxiété dépression (ATD)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 mois: idées suicidaires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 mois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aucun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 mois plus tard: Dépression, idées suicidaires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 mois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aucun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 mois plus tard: Tentative de suicide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r>
                        <a:rPr lang="fr-FR" baseline="0" dirty="0" smtClean="0"/>
                        <a:t> mois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Anxiété dépression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Aggravation </a:t>
                      </a:r>
                      <a:r>
                        <a:rPr lang="fr-FR" dirty="0" err="1" smtClean="0"/>
                        <a:t>symptomes</a:t>
                      </a:r>
                      <a:r>
                        <a:rPr lang="fr-FR" dirty="0" smtClean="0"/>
                        <a:t> dépressifs, tentative</a:t>
                      </a:r>
                      <a:r>
                        <a:rPr lang="fr-FR" baseline="0" dirty="0" smtClean="0"/>
                        <a:t> de suicide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Pas d’amélioration à l’arrêt.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44" descr="Résultat de recherche d'images pour &quot;kalideco drug&quot;">
            <a:hlinkClick r:id="rId4"/>
            <a:extLst>
              <a:ext uri="{FF2B5EF4-FFF2-40B4-BE49-F238E27FC236}">
                <a16:creationId xmlns="" xmlns:a16="http://schemas.microsoft.com/office/drawing/2014/main" id="{B5DAD237-BB7A-4537-B9DD-718CD283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4" y="3668054"/>
            <a:ext cx="1318771" cy="49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3">
            <a:extLst>
              <a:ext uri="{FF2B5EF4-FFF2-40B4-BE49-F238E27FC236}">
                <a16:creationId xmlns="" xmlns:a16="http://schemas.microsoft.com/office/drawing/2014/main" id="{58AC93D2-F455-4E60-BEF1-A4EB36B94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884" y="455480"/>
            <a:ext cx="1351935" cy="48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5">
            <a:extLst>
              <a:ext uri="{FF2B5EF4-FFF2-40B4-BE49-F238E27FC236}">
                <a16:creationId xmlns="" xmlns:a16="http://schemas.microsoft.com/office/drawing/2014/main" id="{79701973-8A20-41EF-89B1-A0DA799029F0}"/>
              </a:ext>
            </a:extLst>
          </p:cNvPr>
          <p:cNvSpPr txBox="1">
            <a:spLocks/>
          </p:cNvSpPr>
          <p:nvPr/>
        </p:nvSpPr>
        <p:spPr>
          <a:xfrm>
            <a:off x="333377" y="150933"/>
            <a:ext cx="2329141" cy="86506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3600" dirty="0" smtClean="0">
                <a:solidFill>
                  <a:schemeClr val="tx1"/>
                </a:solidFill>
              </a:rPr>
              <a:t>Conclusion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7743E180-C558-4C31-981F-83ED295E9FC5}"/>
              </a:ext>
            </a:extLst>
          </p:cNvPr>
          <p:cNvSpPr txBox="1"/>
          <p:nvPr/>
        </p:nvSpPr>
        <p:spPr>
          <a:xfrm>
            <a:off x="333377" y="1227311"/>
            <a:ext cx="11730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cs typeface="Arial" panose="020B0604020202020204" pitchFamily="34" charset="0"/>
              </a:rPr>
              <a:t>Le tractus GI est sensible aux modulateurs du CFTR pris oralement, notamment l’</a:t>
            </a:r>
            <a:r>
              <a:rPr lang="fr-FR" sz="2400" dirty="0" err="1">
                <a:cs typeface="Arial" panose="020B0604020202020204" pitchFamily="34" charset="0"/>
              </a:rPr>
              <a:t>Ivacaftor</a:t>
            </a:r>
            <a:endParaRPr lang="fr-FR" sz="2400" dirty="0">
              <a:cs typeface="Arial" panose="020B0604020202020204" pitchFamily="34" charset="0"/>
            </a:endParaRPr>
          </a:p>
          <a:p>
            <a:endParaRPr lang="fr-FR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cs typeface="Arial" panose="020B0604020202020204" pitchFamily="34" charset="0"/>
              </a:rPr>
              <a:t>Récupération partielle de la fonction pancréatique exocrine chez le jeune enfant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cs typeface="Arial" panose="020B0604020202020204" pitchFamily="34" charset="0"/>
              </a:rPr>
              <a:t>Diminution de l’inflammation intestinale et amélioration du microbiote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cs typeface="Arial" panose="020B0604020202020204" pitchFamily="34" charset="0"/>
              </a:rPr>
              <a:t>Risque diminué ou majoré d’épisode de pancréatite selon le statut pancréatique du patient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cs typeface="Arial" panose="020B0604020202020204" pitchFamily="34" charset="0"/>
              </a:rPr>
              <a:t>Impact possible sur le RGO, histologie duodénale</a:t>
            </a:r>
          </a:p>
          <a:p>
            <a:endParaRPr lang="fr-FR" sz="2400" dirty="0">
              <a:cs typeface="Arial" panose="020B0604020202020204" pitchFamily="34" charset="0"/>
            </a:endParaRPr>
          </a:p>
          <a:p>
            <a:r>
              <a:rPr lang="fr-FR" sz="2400" dirty="0">
                <a:cs typeface="Arial" panose="020B0604020202020204" pitchFamily="34" charset="0"/>
              </a:rPr>
              <a:t>Les  essais cliniques de phase 3 de </a:t>
            </a:r>
            <a:r>
              <a:rPr lang="fr-FR" sz="2400" dirty="0" err="1">
                <a:cs typeface="Arial" panose="020B0604020202020204" pitchFamily="34" charset="0"/>
              </a:rPr>
              <a:t>Elexa</a:t>
            </a:r>
            <a:r>
              <a:rPr lang="fr-FR" sz="2400" dirty="0">
                <a:cs typeface="Arial" panose="020B0604020202020204" pitchFamily="34" charset="0"/>
              </a:rPr>
              <a:t>/Teza/Iva ont montré une efficacité très importante sur la fonction respiratoire et les indices nutritionnels chez les malades porteurs de mutations F508del/F508del or F508del/fonction minimale. </a:t>
            </a:r>
            <a:endParaRPr lang="fr-FR" sz="2400" dirty="0" smtClean="0">
              <a:cs typeface="Arial" panose="020B0604020202020204" pitchFamily="34" charset="0"/>
            </a:endParaRPr>
          </a:p>
          <a:p>
            <a:r>
              <a:rPr lang="fr-FR" sz="2400" dirty="0" smtClean="0">
                <a:cs typeface="Arial" panose="020B0604020202020204" pitchFamily="34" charset="0"/>
              </a:rPr>
              <a:t>Des </a:t>
            </a:r>
            <a:r>
              <a:rPr lang="fr-FR" sz="2400" dirty="0">
                <a:cs typeface="Arial" panose="020B0604020202020204" pitchFamily="34" charset="0"/>
              </a:rPr>
              <a:t>études sont en cours pour évaluer l’impact sur d’autres organes notamment GI</a:t>
            </a: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7833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1279" y="159855"/>
            <a:ext cx="223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Conclusion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806" y="88488"/>
            <a:ext cx="5923935" cy="143539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09550" y="1237892"/>
            <a:ext cx="978274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u="sng" dirty="0" smtClean="0"/>
              <a:t>Diabète:</a:t>
            </a:r>
          </a:p>
          <a:p>
            <a:pPr marL="742950" lvl="1" indent="-285750">
              <a:buFontTx/>
              <a:buChar char="-"/>
            </a:pPr>
            <a:r>
              <a:rPr lang="fr-FR" sz="2400" dirty="0" smtClean="0"/>
              <a:t>Restauration de la sécrétion d’insuline sous IVA </a:t>
            </a:r>
          </a:p>
          <a:p>
            <a:pPr marL="742950" lvl="1" indent="-285750">
              <a:buFontTx/>
              <a:buChar char="-"/>
            </a:pPr>
            <a:r>
              <a:rPr lang="fr-FR" sz="2400" dirty="0" smtClean="0"/>
              <a:t>Amélioration de la tolérance glucidique à 1 an de LUM/IVA</a:t>
            </a:r>
          </a:p>
          <a:p>
            <a:pPr marL="285750" indent="-285750">
              <a:buFontTx/>
              <a:buChar char="-"/>
            </a:pPr>
            <a:r>
              <a:rPr lang="fr-FR" sz="2400" u="sng" dirty="0" err="1" smtClean="0"/>
              <a:t>Hépatopathie</a:t>
            </a:r>
            <a:r>
              <a:rPr lang="fr-FR" sz="2400" u="sng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fr-FR" sz="2400" dirty="0" smtClean="0"/>
              <a:t>Diminution de la stéatose hépatique sous LUM/IVA</a:t>
            </a:r>
          </a:p>
          <a:p>
            <a:pPr marL="285750" indent="-285750">
              <a:buFontTx/>
              <a:buChar char="-"/>
            </a:pPr>
            <a:r>
              <a:rPr lang="fr-FR" sz="2400" u="sng" dirty="0" smtClean="0"/>
              <a:t>ORL:</a:t>
            </a:r>
          </a:p>
          <a:p>
            <a:pPr marL="742950" lvl="1" indent="-285750">
              <a:buFontTx/>
              <a:buChar char="-"/>
            </a:pPr>
            <a:r>
              <a:rPr lang="fr-FR" sz="2400" dirty="0" smtClean="0"/>
              <a:t>Amélioration des symptômes de RS chronique sous IVA et ELX/TEZ/IVA </a:t>
            </a:r>
          </a:p>
          <a:p>
            <a:pPr marL="285750" indent="-285750">
              <a:buFontTx/>
              <a:buChar char="-"/>
            </a:pPr>
            <a:r>
              <a:rPr lang="fr-FR" sz="2400" u="sng" dirty="0" smtClean="0"/>
              <a:t>Dépression</a:t>
            </a:r>
          </a:p>
          <a:p>
            <a:pPr marL="742950" lvl="1" indent="-285750">
              <a:buFontTx/>
              <a:buChar char="-"/>
            </a:pPr>
            <a:r>
              <a:rPr lang="fr-FR" sz="2400" dirty="0" smtClean="0"/>
              <a:t>Potentialisation anxiété/dépression sous LUM/IVA. ELX/TEZ/IVA?</a:t>
            </a:r>
          </a:p>
          <a:p>
            <a:endParaRPr lang="fr-FR" sz="24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09550" y="4987419"/>
            <a:ext cx="11633405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-    </a:t>
            </a:r>
            <a:r>
              <a:rPr lang="fr-FR" sz="2000" b="1" dirty="0" smtClean="0"/>
              <a:t>A prospective </a:t>
            </a:r>
            <a:r>
              <a:rPr lang="fr-FR" sz="2000" b="1" dirty="0" err="1" smtClean="0"/>
              <a:t>study</a:t>
            </a:r>
            <a:r>
              <a:rPr lang="fr-FR" sz="2000" b="1" dirty="0" smtClean="0"/>
              <a:t> to </a:t>
            </a:r>
            <a:r>
              <a:rPr lang="fr-FR" sz="2000" b="1" dirty="0" err="1" smtClean="0"/>
              <a:t>evaluate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biological</a:t>
            </a:r>
            <a:r>
              <a:rPr lang="fr-FR" sz="2000" b="1" dirty="0" smtClean="0"/>
              <a:t> and </a:t>
            </a:r>
            <a:r>
              <a:rPr lang="fr-FR" sz="2000" b="1" dirty="0" err="1" smtClean="0"/>
              <a:t>clinical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effects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significantly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corrected</a:t>
            </a:r>
            <a:r>
              <a:rPr lang="fr-FR" sz="2000" b="1" dirty="0" smtClean="0"/>
              <a:t> CFTR </a:t>
            </a:r>
            <a:r>
              <a:rPr lang="fr-FR" sz="2000" b="1" dirty="0" err="1" smtClean="0"/>
              <a:t>function</a:t>
            </a:r>
            <a:r>
              <a:rPr lang="fr-FR" sz="2000" b="1" dirty="0" smtClean="0"/>
              <a:t> (The PROMISE </a:t>
            </a:r>
            <a:r>
              <a:rPr lang="fr-FR" sz="2000" b="1" dirty="0" err="1" smtClean="0"/>
              <a:t>study</a:t>
            </a:r>
            <a:r>
              <a:rPr lang="fr-FR" sz="2000" b="1" dirty="0" smtClean="0"/>
              <a:t> ) </a:t>
            </a:r>
            <a:r>
              <a:rPr lang="fr-FR" sz="2000" b="1" u="sng" dirty="0" smtClean="0">
                <a:solidFill>
                  <a:srgbClr val="0070C0"/>
                </a:solidFill>
              </a:rPr>
              <a:t>NCT04038047</a:t>
            </a:r>
            <a:endParaRPr lang="fr-FR" sz="2000" b="1" dirty="0"/>
          </a:p>
          <a:p>
            <a:pPr marL="342900" indent="-342900">
              <a:buFontTx/>
              <a:buChar char="-"/>
            </a:pPr>
            <a:r>
              <a:rPr lang="fr-FR" sz="2000" b="1" dirty="0" smtClean="0">
                <a:solidFill>
                  <a:srgbClr val="000000"/>
                </a:solidFill>
              </a:rPr>
              <a:t>A- </a:t>
            </a:r>
            <a:r>
              <a:rPr lang="fr-FR" sz="2000" b="1" dirty="0" err="1">
                <a:solidFill>
                  <a:srgbClr val="000000"/>
                </a:solidFill>
              </a:rPr>
              <a:t>Study</a:t>
            </a:r>
            <a:r>
              <a:rPr lang="fr-FR" sz="2000" b="1" dirty="0">
                <a:solidFill>
                  <a:srgbClr val="000000"/>
                </a:solidFill>
              </a:rPr>
              <a:t> to </a:t>
            </a:r>
            <a:r>
              <a:rPr lang="fr-FR" sz="2000" b="1" dirty="0" err="1">
                <a:solidFill>
                  <a:srgbClr val="000000"/>
                </a:solidFill>
              </a:rPr>
              <a:t>Assess</a:t>
            </a:r>
            <a:r>
              <a:rPr lang="fr-FR" sz="2000" b="1" dirty="0">
                <a:solidFill>
                  <a:srgbClr val="000000"/>
                </a:solidFill>
              </a:rPr>
              <a:t> the </a:t>
            </a:r>
            <a:r>
              <a:rPr lang="fr-FR" sz="2000" b="1" dirty="0" err="1">
                <a:solidFill>
                  <a:srgbClr val="000000"/>
                </a:solidFill>
              </a:rPr>
              <a:t>Effect</a:t>
            </a:r>
            <a:r>
              <a:rPr lang="fr-FR" sz="2000" b="1" dirty="0">
                <a:solidFill>
                  <a:srgbClr val="000000"/>
                </a:solidFill>
              </a:rPr>
              <a:t> of ELX/TEZ/IVA on Glucose </a:t>
            </a:r>
            <a:r>
              <a:rPr lang="fr-FR" sz="2000" b="1" dirty="0" err="1">
                <a:solidFill>
                  <a:srgbClr val="000000"/>
                </a:solidFill>
              </a:rPr>
              <a:t>Tolerance</a:t>
            </a:r>
            <a:r>
              <a:rPr lang="fr-FR" sz="2000" b="1" dirty="0">
                <a:solidFill>
                  <a:srgbClr val="000000"/>
                </a:solidFill>
              </a:rPr>
              <a:t> in Participants </a:t>
            </a:r>
            <a:r>
              <a:rPr lang="fr-FR" sz="2000" b="1" dirty="0" err="1">
                <a:solidFill>
                  <a:srgbClr val="000000"/>
                </a:solidFill>
              </a:rPr>
              <a:t>With</a:t>
            </a:r>
            <a:r>
              <a:rPr lang="fr-FR" sz="2000" b="1" dirty="0">
                <a:solidFill>
                  <a:srgbClr val="000000"/>
                </a:solidFill>
              </a:rPr>
              <a:t> </a:t>
            </a:r>
            <a:r>
              <a:rPr lang="fr-FR" sz="2000" b="1" dirty="0" err="1">
                <a:solidFill>
                  <a:srgbClr val="000000"/>
                </a:solidFill>
              </a:rPr>
              <a:t>Cystic</a:t>
            </a:r>
            <a:r>
              <a:rPr lang="fr-FR" sz="2000" b="1" dirty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Fibrosis</a:t>
            </a:r>
            <a:r>
              <a:rPr lang="fr-FR" sz="2000" b="1" dirty="0">
                <a:solidFill>
                  <a:srgbClr val="000000"/>
                </a:solidFill>
              </a:rPr>
              <a:t> (CF) </a:t>
            </a:r>
            <a:r>
              <a:rPr lang="is-IS" sz="2000" b="1" dirty="0" smtClean="0">
                <a:hlinkClick r:id="rId4" tooltip="Current version of study NCT04599465 on ClinicalTrials.gov"/>
              </a:rPr>
              <a:t>NCT04599465</a:t>
            </a:r>
            <a:r>
              <a:rPr lang="is-IS" sz="2000" b="1" dirty="0"/>
              <a:t> </a:t>
            </a:r>
            <a:endParaRPr lang="is-IS" sz="2000" b="1" dirty="0" smtClean="0"/>
          </a:p>
          <a:p>
            <a:pPr marL="342900" indent="-342900">
              <a:buFontTx/>
              <a:buChar char="-"/>
            </a:pPr>
            <a:r>
              <a:rPr lang="fr-FR" sz="2000" b="1" dirty="0" smtClean="0"/>
              <a:t>Impact </a:t>
            </a:r>
            <a:r>
              <a:rPr lang="fr-FR" sz="2000" b="1" dirty="0"/>
              <a:t>of </a:t>
            </a:r>
            <a:r>
              <a:rPr lang="fr-FR" sz="2000" b="1" dirty="0" err="1"/>
              <a:t>Elexacaftor-tezacaftor-ivacaftor</a:t>
            </a:r>
            <a:r>
              <a:rPr lang="fr-FR" sz="2000" b="1" dirty="0"/>
              <a:t> on Sinus </a:t>
            </a:r>
            <a:r>
              <a:rPr lang="fr-FR" sz="2000" b="1" dirty="0" err="1"/>
              <a:t>Disease</a:t>
            </a:r>
            <a:r>
              <a:rPr lang="fr-FR" sz="2000" b="1" dirty="0"/>
              <a:t>: </a:t>
            </a:r>
            <a:r>
              <a:rPr lang="fr-FR" sz="2000" b="1" u="sng" dirty="0" smtClean="0">
                <a:solidFill>
                  <a:srgbClr val="0070C0"/>
                </a:solidFill>
              </a:rPr>
              <a:t>NCT040556702</a:t>
            </a:r>
            <a:endParaRPr lang="fr-FR" sz="2000" b="1" u="sng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194" y="1925822"/>
            <a:ext cx="1847646" cy="21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8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665" y="382807"/>
            <a:ext cx="2812669" cy="66310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600" dirty="0" smtClean="0"/>
              <a:t>Diabète</a:t>
            </a:r>
            <a:br>
              <a:rPr lang="fr-FR" sz="3600" dirty="0" smtClean="0"/>
            </a:br>
            <a:endParaRPr lang="fr-FR" sz="3600" dirty="0"/>
          </a:p>
        </p:txBody>
      </p:sp>
      <p:sp>
        <p:nvSpPr>
          <p:cNvPr id="117763" name="ZoneTexte 3"/>
          <p:cNvSpPr txBox="1">
            <a:spLocks noChangeArrowheads="1"/>
          </p:cNvSpPr>
          <p:nvPr/>
        </p:nvSpPr>
        <p:spPr bwMode="auto">
          <a:xfrm>
            <a:off x="10367192" y="6027063"/>
            <a:ext cx="16340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prstClr val="black"/>
                </a:solidFill>
              </a:rPr>
              <a:t>Bellin</a:t>
            </a:r>
            <a:r>
              <a:rPr lang="fr-FR" sz="1400" dirty="0">
                <a:solidFill>
                  <a:prstClr val="black"/>
                </a:solidFill>
              </a:rPr>
              <a:t> MD et al , </a:t>
            </a:r>
            <a:r>
              <a:rPr lang="fr-FR" sz="1400" dirty="0" err="1">
                <a:solidFill>
                  <a:prstClr val="black"/>
                </a:solidFill>
              </a:rPr>
              <a:t>Pediatric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Diabetes</a:t>
            </a:r>
            <a:r>
              <a:rPr lang="fr-FR" sz="1400" dirty="0">
                <a:solidFill>
                  <a:prstClr val="black"/>
                </a:solidFill>
              </a:rPr>
              <a:t>, </a:t>
            </a:r>
            <a:r>
              <a:rPr lang="fr-FR" sz="1400" dirty="0" smtClean="0">
                <a:solidFill>
                  <a:prstClr val="black"/>
                </a:solidFill>
              </a:rPr>
              <a:t>2013</a:t>
            </a:r>
            <a:endParaRPr lang="fr-FR" sz="1400" dirty="0">
              <a:solidFill>
                <a:prstClr val="black"/>
              </a:solidFill>
            </a:endParaRPr>
          </a:p>
        </p:txBody>
      </p:sp>
      <p:pic>
        <p:nvPicPr>
          <p:cNvPr id="1177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923" y="4097862"/>
            <a:ext cx="4115906" cy="266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1774" y="2534056"/>
            <a:ext cx="4163531" cy="12609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7766" name="ZoneTexte 7"/>
          <p:cNvSpPr txBox="1">
            <a:spLocks noChangeArrowheads="1"/>
          </p:cNvSpPr>
          <p:nvPr/>
        </p:nvSpPr>
        <p:spPr bwMode="auto">
          <a:xfrm>
            <a:off x="11027774" y="2626910"/>
            <a:ext cx="107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Mutation G551D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6237312"/>
            <a:ext cx="1043608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190773" y="63116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1" name="Picture 44" descr="Résultat de recherche d'images pour &quot;kalideco drug&quot;">
            <a:hlinkClick r:id="rId5"/>
            <a:extLst>
              <a:ext uri="{FF2B5EF4-FFF2-40B4-BE49-F238E27FC236}">
                <a16:creationId xmlns="" xmlns:a16="http://schemas.microsoft.com/office/drawing/2014/main" id="{B5DAD237-BB7A-4537-B9DD-718CD283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191" y="146399"/>
            <a:ext cx="151964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528" y="6224490"/>
            <a:ext cx="203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Moran A , </a:t>
            </a:r>
            <a:r>
              <a:rPr lang="fr-FR" sz="1200" i="1" dirty="0" err="1" smtClean="0"/>
              <a:t>Diabetes</a:t>
            </a:r>
            <a:r>
              <a:rPr lang="fr-FR" sz="1200" i="1" dirty="0" smtClean="0"/>
              <a:t> care 2009</a:t>
            </a:r>
          </a:p>
          <a:p>
            <a:r>
              <a:rPr lang="fr-FR" sz="1200" i="1" dirty="0" smtClean="0"/>
              <a:t>Adler A , </a:t>
            </a:r>
            <a:r>
              <a:rPr lang="fr-FR" sz="1200" i="1" dirty="0" err="1" smtClean="0"/>
              <a:t>Diabetes</a:t>
            </a:r>
            <a:r>
              <a:rPr lang="fr-FR" sz="1200" i="1" dirty="0" smtClean="0"/>
              <a:t> care 2011</a:t>
            </a:r>
          </a:p>
          <a:p>
            <a:r>
              <a:rPr lang="fr-FR" sz="1200" i="1" dirty="0" smtClean="0"/>
              <a:t>Kelly A, AJRCCM 2019</a:t>
            </a:r>
            <a:endParaRPr lang="fr-FR" sz="12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7557" y="4245743"/>
            <a:ext cx="5427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Ivacaftor</a:t>
            </a:r>
            <a:r>
              <a:rPr lang="fr-FR" dirty="0" smtClean="0"/>
              <a:t>:</a:t>
            </a:r>
          </a:p>
          <a:p>
            <a:r>
              <a:rPr lang="fr-FR" dirty="0" smtClean="0"/>
              <a:t>Amélioration de la réponse insulinique précoce sous </a:t>
            </a:r>
            <a:r>
              <a:rPr lang="fr-FR" dirty="0" err="1" smtClean="0"/>
              <a:t>ivacaftor</a:t>
            </a:r>
            <a:endParaRPr lang="fr-FR" dirty="0" smtClean="0"/>
          </a:p>
          <a:p>
            <a:r>
              <a:rPr lang="fr-FR" dirty="0" smtClean="0"/>
              <a:t>Pas de diminution de la valeur de HbA1C</a:t>
            </a:r>
          </a:p>
          <a:p>
            <a:r>
              <a:rPr lang="fr-FR" dirty="0" smtClean="0"/>
              <a:t>Diminution des besoins en insuline chez les patients diabétiques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026061" y="2015637"/>
            <a:ext cx="587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Restauration de la sécrétion d’insuline 1 mois après </a:t>
            </a:r>
            <a:r>
              <a:rPr lang="fr-FR" dirty="0" err="1" smtClean="0"/>
              <a:t>Ivacaftor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867400" y="1933575"/>
            <a:ext cx="6239874" cy="4889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6" y="1421061"/>
            <a:ext cx="3944795" cy="26243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52609" y="-15688"/>
            <a:ext cx="70262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Diabète:</a:t>
            </a:r>
          </a:p>
          <a:p>
            <a:r>
              <a:rPr lang="fr-FR" dirty="0" smtClean="0"/>
              <a:t>38% des patients adultes diabétiques </a:t>
            </a:r>
          </a:p>
          <a:p>
            <a:r>
              <a:rPr lang="fr-FR" dirty="0" smtClean="0"/>
              <a:t>Associé au déclin de la fonction respiratoire</a:t>
            </a:r>
          </a:p>
          <a:p>
            <a:r>
              <a:rPr lang="fr-FR" dirty="0" smtClean="0"/>
              <a:t>Facteur prédictif mortalité (X 6)</a:t>
            </a:r>
          </a:p>
          <a:p>
            <a:r>
              <a:rPr lang="fr-FR" dirty="0" smtClean="0"/>
              <a:t>Aggravation de l’état nutritionnel 4 ans avant le diagnostic de diabète </a:t>
            </a:r>
          </a:p>
          <a:p>
            <a:r>
              <a:rPr lang="fr-FR" dirty="0" smtClean="0"/>
              <a:t>Apparition des complications micro </a:t>
            </a:r>
            <a:r>
              <a:rPr lang="fr-FR" dirty="0" err="1" smtClean="0"/>
              <a:t>angiopathiques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16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="" xmlns:a16="http://schemas.microsoft.com/office/drawing/2014/main" id="{58AC93D2-F455-4E60-BEF1-A4EB36B94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462" y="153208"/>
            <a:ext cx="1859809" cy="66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45755"/>
            <a:ext cx="8965575" cy="77496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33400" y="1079500"/>
            <a:ext cx="43407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40 patients</a:t>
            </a:r>
          </a:p>
          <a:p>
            <a:r>
              <a:rPr lang="fr-FR" dirty="0" smtClean="0"/>
              <a:t>Sous </a:t>
            </a:r>
            <a:r>
              <a:rPr lang="fr-FR" dirty="0" err="1" smtClean="0"/>
              <a:t>orkambi</a:t>
            </a:r>
            <a:r>
              <a:rPr lang="fr-FR" dirty="0" smtClean="0"/>
              <a:t> depuis 1 an</a:t>
            </a:r>
          </a:p>
          <a:p>
            <a:r>
              <a:rPr lang="fr-FR" dirty="0" smtClean="0"/>
              <a:t>Objectif principal: HGPO avec Glycémie à H2</a:t>
            </a:r>
          </a:p>
          <a:p>
            <a:endParaRPr lang="fr-FR" dirty="0"/>
          </a:p>
          <a:p>
            <a:r>
              <a:rPr lang="fr-FR" dirty="0" smtClean="0"/>
              <a:t>Patients inclus: Anomalies à HGPO</a:t>
            </a:r>
          </a:p>
          <a:p>
            <a:r>
              <a:rPr lang="fr-FR" dirty="0" smtClean="0"/>
              <a:t>Exclus: Diabète sous insuline 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08320"/>
              </p:ext>
            </p:extLst>
          </p:nvPr>
        </p:nvGraphicFramePr>
        <p:xfrm>
          <a:off x="197474" y="4549271"/>
          <a:ext cx="4710953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06517"/>
                <a:gridCol w="2704436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Tolérance</a:t>
                      </a:r>
                      <a:r>
                        <a:rPr lang="fr-FR" baseline="0" dirty="0" smtClean="0"/>
                        <a:t> au glucose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Glycémie 2 heures de l’HGPO : g/L (</a:t>
                      </a:r>
                      <a:r>
                        <a:rPr lang="fr-FR" dirty="0" err="1" smtClean="0"/>
                        <a:t>mmol</a:t>
                      </a:r>
                      <a:r>
                        <a:rPr lang="fr-FR" dirty="0" smtClean="0"/>
                        <a:t>/L)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Normale (NGT)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&lt; 1,4  (7,8)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Intolérance</a:t>
                      </a:r>
                      <a:r>
                        <a:rPr lang="fr-FR" baseline="0" dirty="0" smtClean="0"/>
                        <a:t> au glucose  (IGT)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1,4-</a:t>
                      </a:r>
                      <a:r>
                        <a:rPr lang="fr-FR" sz="2000" baseline="0" dirty="0" smtClean="0"/>
                        <a:t> 2 ( 7,8- 11,1)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Diabète</a:t>
                      </a:r>
                      <a:r>
                        <a:rPr lang="fr-FR" baseline="0" dirty="0" smtClean="0"/>
                        <a:t> </a:t>
                      </a:r>
                      <a:endParaRPr lang="fr-FR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≥ 2</a:t>
                      </a:r>
                      <a:r>
                        <a:rPr lang="fr-FR" sz="2000" baseline="0" dirty="0" smtClean="0"/>
                        <a:t> (11,1)</a:t>
                      </a:r>
                      <a:endParaRPr lang="fr-F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906" y="682254"/>
            <a:ext cx="4147895" cy="60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="" xmlns:a16="http://schemas.microsoft.com/office/drawing/2014/main" id="{58AC93D2-F455-4E60-BEF1-A4EB36B94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462" y="153208"/>
            <a:ext cx="1859809" cy="66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4" y="84963"/>
            <a:ext cx="9301501" cy="804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33400" y="1079500"/>
            <a:ext cx="4340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40 patients</a:t>
            </a:r>
          </a:p>
          <a:p>
            <a:r>
              <a:rPr lang="fr-FR" dirty="0" smtClean="0"/>
              <a:t>Sous LUM/IVA depuis 1 an</a:t>
            </a:r>
          </a:p>
          <a:p>
            <a:r>
              <a:rPr lang="fr-FR" dirty="0" smtClean="0"/>
              <a:t>Objectif principal: HGPO avec Glycémie à H2</a:t>
            </a:r>
            <a:endParaRPr lang="fr-FR" dirty="0"/>
          </a:p>
          <a:p>
            <a:r>
              <a:rPr lang="fr-FR" dirty="0" smtClean="0"/>
              <a:t>Patients inclus: Anomalies à HGPO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56154" y="1092200"/>
            <a:ext cx="12014117" cy="5674659"/>
            <a:chOff x="56154" y="1092200"/>
            <a:chExt cx="12014117" cy="567465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3984" y="1092200"/>
              <a:ext cx="6766287" cy="5674659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7644854" y="2556828"/>
              <a:ext cx="10422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12-61 ans </a:t>
              </a:r>
              <a:endParaRPr lang="fr-FR" sz="16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65775" y="3085919"/>
              <a:ext cx="766483" cy="38342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6154" y="5311589"/>
              <a:ext cx="52423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57% des patients améliorent leur tolérance glucidique</a:t>
              </a:r>
            </a:p>
            <a:p>
              <a:r>
                <a:rPr lang="fr-FR" dirty="0" smtClean="0"/>
                <a:t>Pas d’amélioration de HbA1C </a:t>
              </a:r>
              <a:endParaRPr lang="fr-FR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82971" y="4258130"/>
              <a:ext cx="6408312" cy="19067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588" y="3491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Source Sans Pro" charset="0"/>
              </a:rPr>
              <a:t>A </a:t>
            </a:r>
            <a:r>
              <a:rPr lang="fr-FR" b="1" dirty="0" err="1">
                <a:solidFill>
                  <a:srgbClr val="000000"/>
                </a:solidFill>
                <a:latin typeface="Source Sans Pro" charset="0"/>
              </a:rPr>
              <a:t>Study</a:t>
            </a:r>
            <a:r>
              <a:rPr lang="fr-FR" b="1" dirty="0">
                <a:solidFill>
                  <a:srgbClr val="000000"/>
                </a:solidFill>
                <a:latin typeface="Source Sans Pro" charset="0"/>
              </a:rPr>
              <a:t> to </a:t>
            </a:r>
            <a:r>
              <a:rPr lang="fr-FR" b="1" dirty="0" err="1">
                <a:solidFill>
                  <a:srgbClr val="000000"/>
                </a:solidFill>
                <a:latin typeface="Source Sans Pro" charset="0"/>
              </a:rPr>
              <a:t>Assess</a:t>
            </a:r>
            <a:r>
              <a:rPr lang="fr-FR" b="1" dirty="0">
                <a:solidFill>
                  <a:srgbClr val="000000"/>
                </a:solidFill>
                <a:latin typeface="Source Sans Pro" charset="0"/>
              </a:rPr>
              <a:t> the </a:t>
            </a:r>
            <a:r>
              <a:rPr lang="fr-FR" b="1" dirty="0" err="1">
                <a:solidFill>
                  <a:srgbClr val="000000"/>
                </a:solidFill>
                <a:latin typeface="Source Sans Pro" charset="0"/>
              </a:rPr>
              <a:t>Effect</a:t>
            </a:r>
            <a:r>
              <a:rPr lang="fr-FR" b="1" dirty="0">
                <a:solidFill>
                  <a:srgbClr val="000000"/>
                </a:solidFill>
                <a:latin typeface="Source Sans Pro" charset="0"/>
              </a:rPr>
              <a:t> of ELX/TEZ/IVA on Glucose </a:t>
            </a:r>
            <a:r>
              <a:rPr lang="fr-FR" b="1" dirty="0" err="1">
                <a:solidFill>
                  <a:srgbClr val="000000"/>
                </a:solidFill>
                <a:latin typeface="Source Sans Pro" charset="0"/>
              </a:rPr>
              <a:t>Tolerance</a:t>
            </a:r>
            <a:r>
              <a:rPr lang="fr-FR" b="1" dirty="0">
                <a:solidFill>
                  <a:srgbClr val="000000"/>
                </a:solidFill>
                <a:latin typeface="Source Sans Pro" charset="0"/>
              </a:rPr>
              <a:t> in Participants </a:t>
            </a:r>
            <a:r>
              <a:rPr lang="fr-FR" b="1" dirty="0" err="1">
                <a:solidFill>
                  <a:srgbClr val="000000"/>
                </a:solidFill>
                <a:latin typeface="Source Sans Pro" charset="0"/>
              </a:rPr>
              <a:t>With</a:t>
            </a:r>
            <a:r>
              <a:rPr lang="fr-FR" b="1" dirty="0">
                <a:solidFill>
                  <a:srgbClr val="000000"/>
                </a:solidFill>
                <a:latin typeface="Source Sans Pro" charset="0"/>
              </a:rPr>
              <a:t> </a:t>
            </a:r>
            <a:r>
              <a:rPr lang="fr-FR" b="1" dirty="0" err="1">
                <a:solidFill>
                  <a:srgbClr val="000000"/>
                </a:solidFill>
                <a:latin typeface="Source Sans Pro" charset="0"/>
              </a:rPr>
              <a:t>Cystic</a:t>
            </a:r>
            <a:r>
              <a:rPr lang="fr-FR" b="1" dirty="0">
                <a:solidFill>
                  <a:srgbClr val="000000"/>
                </a:solidFill>
                <a:latin typeface="Source Sans Pro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Source Sans Pro" charset="0"/>
              </a:rPr>
              <a:t>Fibrosis</a:t>
            </a:r>
            <a:r>
              <a:rPr lang="fr-FR" b="1" dirty="0">
                <a:solidFill>
                  <a:srgbClr val="000000"/>
                </a:solidFill>
                <a:latin typeface="Source Sans Pro" charset="0"/>
              </a:rPr>
              <a:t> (CF</a:t>
            </a:r>
            <a:r>
              <a:rPr lang="fr-FR" b="1" dirty="0" smtClean="0">
                <a:solidFill>
                  <a:srgbClr val="000000"/>
                </a:solidFill>
                <a:latin typeface="Source Sans Pro" charset="0"/>
              </a:rPr>
              <a:t>) </a:t>
            </a:r>
            <a:r>
              <a:rPr lang="is-IS" dirty="0">
                <a:hlinkClick r:id="rId2" tooltip="Current version of study NCT04599465 on ClinicalTrials.gov"/>
              </a:rPr>
              <a:t>NCT04599465</a:t>
            </a:r>
            <a:r>
              <a:rPr lang="is-IS" dirty="0"/>
              <a:t> </a:t>
            </a:r>
            <a:endParaRPr lang="fr-FR" b="1" i="0" u="none" strike="noStrike" dirty="0">
              <a:solidFill>
                <a:srgbClr val="000000"/>
              </a:solidFill>
              <a:effectLst/>
              <a:latin typeface="Source Sans Pro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5912" y="1510780"/>
            <a:ext cx="88178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Objectif principal:</a:t>
            </a:r>
          </a:p>
          <a:p>
            <a:r>
              <a:rPr lang="fr-FR" dirty="0" smtClean="0"/>
              <a:t>Evaluer efficacité ELX/TEZ/IVA sur la tolérance glucidique chez les patients IG et diabétiques </a:t>
            </a:r>
          </a:p>
          <a:p>
            <a:r>
              <a:rPr lang="fr-FR" dirty="0" smtClean="0"/>
              <a:t>Critère de jugement principal:</a:t>
            </a:r>
          </a:p>
          <a:p>
            <a:r>
              <a:rPr lang="fr-FR" dirty="0" smtClean="0"/>
              <a:t>Modification de HGPO à 2h à la semaine 36 et 48 </a:t>
            </a:r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185912" y="3493422"/>
            <a:ext cx="5726311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u="sng" dirty="0" smtClean="0"/>
              <a:t>Inclusion:</a:t>
            </a:r>
          </a:p>
          <a:p>
            <a:r>
              <a:rPr lang="fr-FR" dirty="0" smtClean="0"/>
              <a:t>≥ 12 ans</a:t>
            </a:r>
          </a:p>
          <a:p>
            <a:r>
              <a:rPr lang="fr-FR" dirty="0" smtClean="0"/>
              <a:t>Hétérozygote F508del/MF</a:t>
            </a:r>
          </a:p>
          <a:p>
            <a:r>
              <a:rPr lang="fr-FR" dirty="0" smtClean="0"/>
              <a:t>VEMS </a:t>
            </a:r>
            <a:r>
              <a:rPr lang="fr-FR" dirty="0"/>
              <a:t>≥ </a:t>
            </a:r>
            <a:r>
              <a:rPr lang="fr-FR" dirty="0" smtClean="0"/>
              <a:t>30%</a:t>
            </a:r>
          </a:p>
          <a:p>
            <a:r>
              <a:rPr lang="fr-FR" dirty="0" smtClean="0"/>
              <a:t>HGPO à  2 h retrouvant une intolérance au glucose/diabète</a:t>
            </a:r>
          </a:p>
          <a:p>
            <a:endParaRPr lang="fr-FR" dirty="0"/>
          </a:p>
          <a:p>
            <a:r>
              <a:rPr lang="fr-FR" u="sng" dirty="0" smtClean="0"/>
              <a:t>Exclusion:</a:t>
            </a:r>
          </a:p>
          <a:p>
            <a:r>
              <a:rPr lang="fr-FR" dirty="0" smtClean="0"/>
              <a:t>Cirrhose hépatique</a:t>
            </a:r>
          </a:p>
          <a:p>
            <a:r>
              <a:rPr lang="fr-FR" dirty="0" smtClean="0"/>
              <a:t>Transplantation d’organes</a:t>
            </a:r>
          </a:p>
          <a:p>
            <a:r>
              <a:rPr lang="fr-FR" dirty="0" smtClean="0"/>
              <a:t>Diabète &gt; 5 ans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817" y="102986"/>
            <a:ext cx="1558365" cy="13465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023" y="1531109"/>
            <a:ext cx="2250142" cy="112507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606996" y="102986"/>
            <a:ext cx="3441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60 patients</a:t>
            </a:r>
          </a:p>
          <a:p>
            <a:r>
              <a:rPr lang="fr-FR" dirty="0" smtClean="0"/>
              <a:t>7 pays</a:t>
            </a:r>
          </a:p>
          <a:p>
            <a:r>
              <a:rPr lang="fr-FR" dirty="0" smtClean="0"/>
              <a:t>41 sites dont 10 centres en France </a:t>
            </a:r>
          </a:p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6394164" y="3714750"/>
            <a:ext cx="1384487" cy="571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Screening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8651" y="3716609"/>
            <a:ext cx="2450247" cy="5696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ELX/TEZ/IVA n=60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28898" y="3716609"/>
            <a:ext cx="982027" cy="569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  <a:r>
              <a:rPr lang="fr-FR" dirty="0" smtClean="0">
                <a:solidFill>
                  <a:schemeClr val="tx1"/>
                </a:solidFill>
              </a:rPr>
              <a:t>uivi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327948" y="440082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48 semaines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2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B8DF052-153F-465F-B6A5-6B89914EF312}"/>
              </a:ext>
            </a:extLst>
          </p:cNvPr>
          <p:cNvSpPr/>
          <p:nvPr/>
        </p:nvSpPr>
        <p:spPr>
          <a:xfrm>
            <a:off x="159542" y="332693"/>
            <a:ext cx="841533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fr-FR" sz="2800" dirty="0">
                <a:solidFill>
                  <a:srgbClr val="002060"/>
                </a:solidFill>
                <a:latin typeface="Arial "/>
                <a:cs typeface="Arial" charset="0"/>
              </a:rPr>
              <a:t> </a:t>
            </a:r>
            <a:r>
              <a:rPr lang="en-US" altLang="fr-FR" sz="3600" dirty="0" err="1" smtClean="0">
                <a:latin typeface="+mj-lt"/>
                <a:cs typeface="Arial" charset="0"/>
              </a:rPr>
              <a:t>Hépatopathie</a:t>
            </a:r>
            <a:endParaRPr lang="en-US" altLang="fr-FR" sz="3600" i="1" dirty="0">
              <a:latin typeface="+mj-lt"/>
              <a:cs typeface="Arial" charset="0"/>
            </a:endParaRPr>
          </a:p>
        </p:txBody>
      </p:sp>
      <p:sp>
        <p:nvSpPr>
          <p:cNvPr id="78851" name="ZoneTexte 5">
            <a:extLst>
              <a:ext uri="{FF2B5EF4-FFF2-40B4-BE49-F238E27FC236}">
                <a16:creationId xmlns="" xmlns:a16="http://schemas.microsoft.com/office/drawing/2014/main" id="{9D488A53-0F9E-4DB0-9518-6A75A4F80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2" y="1343852"/>
            <a:ext cx="6324874" cy="440092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169" tIns="45583" rIns="91169" bIns="455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+mn-lt"/>
              </a:rPr>
              <a:t>Jeune femme 17 ans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+mn-lt"/>
              </a:rPr>
              <a:t>F508del/G551D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000" dirty="0" smtClean="0">
              <a:latin typeface="+mn-lt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err="1">
                <a:latin typeface="+mn-lt"/>
              </a:rPr>
              <a:t>B</a:t>
            </a:r>
            <a:r>
              <a:rPr lang="fr-FR" altLang="fr-FR" sz="2000" dirty="0" err="1" smtClean="0">
                <a:latin typeface="+mn-lt"/>
              </a:rPr>
              <a:t>iopsieà</a:t>
            </a:r>
            <a:r>
              <a:rPr lang="fr-FR" altLang="fr-FR" sz="2000" dirty="0" smtClean="0">
                <a:latin typeface="+mn-lt"/>
              </a:rPr>
              <a:t> l’âge de 10 ans: </a:t>
            </a:r>
            <a:endParaRPr lang="fr-FR" altLang="fr-FR" sz="2000" dirty="0">
              <a:latin typeface="+mn-lt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+mn-lt"/>
              </a:rPr>
              <a:t>stéatose </a:t>
            </a:r>
            <a:r>
              <a:rPr lang="fr-FR" altLang="fr-FR" sz="2000" dirty="0">
                <a:latin typeface="+mn-lt"/>
              </a:rPr>
              <a:t>nette, inflammation portale modérée et fibrose.   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+mn-lt"/>
              </a:rPr>
              <a:t>         </a:t>
            </a:r>
            <a:endParaRPr lang="fr-FR" altLang="fr-FR" sz="2000" dirty="0">
              <a:latin typeface="+mn-lt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>
                <a:latin typeface="+mn-lt"/>
              </a:rPr>
              <a:t>Scanner: faible </a:t>
            </a:r>
            <a:r>
              <a:rPr lang="fr-FR" altLang="fr-FR" sz="2000" dirty="0" err="1">
                <a:latin typeface="+mn-lt"/>
              </a:rPr>
              <a:t>radiodensité</a:t>
            </a:r>
            <a:r>
              <a:rPr lang="fr-FR" altLang="fr-FR" sz="2000" dirty="0">
                <a:latin typeface="+mn-lt"/>
              </a:rPr>
              <a:t> du foie/rate, stéatose modérée.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>
                <a:latin typeface="+mn-lt"/>
              </a:rPr>
              <a:t>Débute </a:t>
            </a:r>
            <a:r>
              <a:rPr lang="fr-FR" altLang="fr-FR" sz="2000" dirty="0" err="1">
                <a:latin typeface="+mn-lt"/>
              </a:rPr>
              <a:t>Ivacaftor</a:t>
            </a:r>
            <a:r>
              <a:rPr lang="fr-FR" altLang="fr-FR" sz="2000" dirty="0">
                <a:latin typeface="+mn-lt"/>
              </a:rPr>
              <a:t> </a:t>
            </a:r>
            <a:r>
              <a:rPr lang="fr-FR" altLang="fr-FR" sz="2000" dirty="0" smtClean="0">
                <a:latin typeface="+mn-lt"/>
              </a:rPr>
              <a:t>à 14 </a:t>
            </a:r>
            <a:r>
              <a:rPr lang="fr-FR" altLang="fr-FR" sz="2000" dirty="0">
                <a:latin typeface="+mn-lt"/>
              </a:rPr>
              <a:t>ans.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+mn-lt"/>
              </a:rPr>
              <a:t>Très </a:t>
            </a:r>
            <a:r>
              <a:rPr lang="fr-FR" altLang="fr-FR" sz="2000" dirty="0">
                <a:latin typeface="+mn-lt"/>
              </a:rPr>
              <a:t>bonne </a:t>
            </a:r>
            <a:r>
              <a:rPr lang="fr-FR" altLang="fr-FR" sz="2000" dirty="0" smtClean="0">
                <a:latin typeface="+mn-lt"/>
              </a:rPr>
              <a:t>réponse: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fr-FR" altLang="fr-FR" sz="2000" dirty="0" smtClean="0">
                <a:latin typeface="+mn-lt"/>
              </a:rPr>
              <a:t>Test de sueur ( 124 </a:t>
            </a:r>
            <a:r>
              <a:rPr lang="fr-FR" altLang="fr-FR" sz="2000" dirty="0" err="1" smtClean="0">
                <a:latin typeface="+mn-lt"/>
              </a:rPr>
              <a:t>mmo</a:t>
            </a:r>
            <a:r>
              <a:rPr lang="fr-FR" altLang="fr-FR" sz="2000" dirty="0" smtClean="0">
                <a:latin typeface="+mn-lt"/>
              </a:rPr>
              <a:t>/L à 24 </a:t>
            </a:r>
            <a:r>
              <a:rPr lang="fr-FR" altLang="fr-FR" sz="2000" dirty="0" err="1" smtClean="0">
                <a:latin typeface="+mn-lt"/>
              </a:rPr>
              <a:t>mmol</a:t>
            </a:r>
            <a:r>
              <a:rPr lang="fr-FR" altLang="fr-FR" sz="2000" dirty="0" smtClean="0">
                <a:latin typeface="+mn-lt"/>
              </a:rPr>
              <a:t>)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fr-FR" altLang="fr-FR" sz="2000" dirty="0" smtClean="0">
                <a:latin typeface="+mn-lt"/>
              </a:rPr>
              <a:t>VEMS</a:t>
            </a:r>
            <a:endParaRPr lang="fr-FR" altLang="fr-FR" sz="2000" dirty="0">
              <a:latin typeface="+mn-lt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fr-FR" altLang="fr-FR" sz="2000" dirty="0" smtClean="0">
                <a:latin typeface="+mn-lt"/>
              </a:rPr>
              <a:t> </a:t>
            </a:r>
            <a:r>
              <a:rPr lang="fr-FR" altLang="fr-FR" sz="2000" dirty="0">
                <a:latin typeface="+mn-lt"/>
              </a:rPr>
              <a:t>BMI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>
                <a:latin typeface="+mn-lt"/>
              </a:rPr>
              <a:t>Après 2 ans scanner : </a:t>
            </a:r>
            <a:r>
              <a:rPr lang="fr-FR" altLang="fr-FR" sz="2000" dirty="0" err="1">
                <a:latin typeface="+mn-lt"/>
              </a:rPr>
              <a:t>radiodensité</a:t>
            </a:r>
            <a:r>
              <a:rPr lang="fr-FR" altLang="fr-FR" sz="2000" dirty="0">
                <a:latin typeface="+mn-lt"/>
              </a:rPr>
              <a:t> hépatique normale</a:t>
            </a:r>
          </a:p>
        </p:txBody>
      </p:sp>
      <p:pic>
        <p:nvPicPr>
          <p:cNvPr id="78852" name="Image 1">
            <a:extLst>
              <a:ext uri="{FF2B5EF4-FFF2-40B4-BE49-F238E27FC236}">
                <a16:creationId xmlns="" xmlns:a16="http://schemas.microsoft.com/office/drawing/2014/main" id="{D7F8F909-1759-4050-B5B2-F37127035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87" y="1685925"/>
            <a:ext cx="4933354" cy="460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6">
            <a:extLst>
              <a:ext uri="{FF2B5EF4-FFF2-40B4-BE49-F238E27FC236}">
                <a16:creationId xmlns="" xmlns:a16="http://schemas.microsoft.com/office/drawing/2014/main" id="{1FF0C7E6-0B46-40AC-9110-F94018C0B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2" y="6357019"/>
            <a:ext cx="2087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i="1" dirty="0">
                <a:latin typeface="Arial "/>
              </a:rPr>
              <a:t>Hayes D JPGN 2015</a:t>
            </a:r>
            <a:endParaRPr lang="fr-FR" altLang="fr-FR" sz="1600" dirty="0">
              <a:latin typeface="Arial "/>
            </a:endParaRPr>
          </a:p>
        </p:txBody>
      </p:sp>
      <p:pic>
        <p:nvPicPr>
          <p:cNvPr id="13" name="Picture 44" descr="Résultat de recherche d'images pour &quot;kalideco drug&quot;">
            <a:hlinkClick r:id="rId4"/>
            <a:extLst>
              <a:ext uri="{FF2B5EF4-FFF2-40B4-BE49-F238E27FC236}">
                <a16:creationId xmlns="" xmlns:a16="http://schemas.microsoft.com/office/drawing/2014/main" id="{B5DAD237-BB7A-4537-B9DD-718CD283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168" y="332693"/>
            <a:ext cx="151964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812098" y="1068966"/>
            <a:ext cx="6242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Hépatopathie</a:t>
            </a:r>
            <a:r>
              <a:rPr lang="fr-FR" sz="2000" dirty="0" smtClean="0"/>
              <a:t>: facteur de risque de mortalité indépendant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3260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8DF052-153F-465F-B6A5-6B89914EF312}"/>
              </a:ext>
            </a:extLst>
          </p:cNvPr>
          <p:cNvSpPr/>
          <p:nvPr/>
        </p:nvSpPr>
        <p:spPr>
          <a:xfrm>
            <a:off x="186435" y="108745"/>
            <a:ext cx="841533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fr-FR" sz="2800" dirty="0">
                <a:solidFill>
                  <a:srgbClr val="002060"/>
                </a:solidFill>
                <a:latin typeface="Arial "/>
                <a:cs typeface="Arial" charset="0"/>
              </a:rPr>
              <a:t> </a:t>
            </a:r>
            <a:r>
              <a:rPr lang="en-US" altLang="fr-FR" sz="3600" dirty="0" err="1" smtClean="0">
                <a:latin typeface="+mj-lt"/>
                <a:cs typeface="Arial" charset="0"/>
              </a:rPr>
              <a:t>Hépatopathie</a:t>
            </a:r>
            <a:endParaRPr lang="en-US" altLang="fr-FR" sz="3600" i="1" dirty="0">
              <a:latin typeface="+mj-lt"/>
              <a:cs typeface="Arial" charset="0"/>
            </a:endParaRPr>
          </a:p>
        </p:txBody>
      </p:sp>
      <p:sp>
        <p:nvSpPr>
          <p:cNvPr id="5" name="ZoneTexte 5">
            <a:extLst>
              <a:ext uri="{FF2B5EF4-FFF2-40B4-BE49-F238E27FC236}">
                <a16:creationId xmlns="" xmlns:a16="http://schemas.microsoft.com/office/drawing/2014/main" id="{EDF631A3-38CC-4D9B-94B9-88F500699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35" y="836570"/>
            <a:ext cx="10225926" cy="2862045"/>
          </a:xfrm>
          <a:prstGeom prst="rect">
            <a:avLst/>
          </a:prstGeom>
          <a:noFill/>
          <a:ln w="63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169" tIns="45583" rIns="91169" bIns="455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>
                <a:latin typeface="Arial "/>
              </a:rPr>
              <a:t>Cohorte rétrospective</a:t>
            </a:r>
            <a:r>
              <a:rPr lang="fr-FR" altLang="fr-FR" sz="2000" dirty="0" smtClean="0">
                <a:latin typeface="Arial "/>
              </a:rPr>
              <a:t>,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Arial "/>
              </a:rPr>
              <a:t>20 </a:t>
            </a:r>
            <a:r>
              <a:rPr lang="fr-FR" altLang="fr-FR" sz="2000" dirty="0" smtClean="0">
                <a:latin typeface="Arial "/>
              </a:rPr>
              <a:t>patients </a:t>
            </a:r>
            <a:r>
              <a:rPr lang="fr-FR" altLang="fr-FR" sz="2000" dirty="0">
                <a:latin typeface="Arial "/>
              </a:rPr>
              <a:t>de 10 à 40 ans. </a:t>
            </a:r>
            <a:endParaRPr lang="fr-FR" altLang="fr-FR" sz="2000" dirty="0" smtClean="0">
              <a:latin typeface="Arial 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Arial "/>
              </a:rPr>
              <a:t>Patients insuffisant pancréatique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Arial "/>
              </a:rPr>
              <a:t>12 </a:t>
            </a:r>
            <a:r>
              <a:rPr lang="fr-FR" altLang="fr-FR" sz="2000" dirty="0" smtClean="0">
                <a:latin typeface="Arial "/>
              </a:rPr>
              <a:t>Diabète /8 </a:t>
            </a:r>
            <a:r>
              <a:rPr lang="fr-FR" altLang="fr-FR" sz="2000" dirty="0" smtClean="0">
                <a:latin typeface="Arial "/>
              </a:rPr>
              <a:t>pas d’anomalies glucidiques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000" dirty="0">
              <a:latin typeface="Arial 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Arial "/>
              </a:rPr>
              <a:t>F508del/F508del </a:t>
            </a:r>
            <a:r>
              <a:rPr lang="fr-FR" altLang="fr-FR" sz="2000" dirty="0" err="1">
                <a:latin typeface="Arial "/>
              </a:rPr>
              <a:t>Luma</a:t>
            </a:r>
            <a:r>
              <a:rPr lang="fr-FR" altLang="fr-FR" sz="2000" dirty="0">
                <a:latin typeface="Arial "/>
              </a:rPr>
              <a:t>/Iva (n=9) </a:t>
            </a:r>
            <a:r>
              <a:rPr lang="fr-FR" altLang="fr-FR" sz="2000" dirty="0" smtClean="0">
                <a:latin typeface="Arial "/>
              </a:rPr>
              <a:t>pendant 12 </a:t>
            </a:r>
            <a:r>
              <a:rPr lang="fr-FR" altLang="fr-FR" sz="2000" dirty="0" smtClean="0">
                <a:latin typeface="Arial "/>
              </a:rPr>
              <a:t>mois vs groupe </a:t>
            </a:r>
            <a:r>
              <a:rPr lang="fr-FR" altLang="fr-FR" sz="2000" dirty="0">
                <a:latin typeface="Arial "/>
              </a:rPr>
              <a:t>contrôle (n=11</a:t>
            </a:r>
            <a:r>
              <a:rPr lang="fr-FR" altLang="fr-FR" sz="2000" dirty="0" smtClean="0">
                <a:latin typeface="Arial "/>
              </a:rPr>
              <a:t>).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Arial "/>
              </a:rPr>
              <a:t>Pas de pathologie hépatique établie</a:t>
            </a:r>
            <a:endParaRPr lang="fr-FR" altLang="fr-FR" sz="2000" dirty="0">
              <a:latin typeface="Arial 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000" dirty="0">
              <a:latin typeface="Arial 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dirty="0" smtClean="0">
                <a:latin typeface="Arial "/>
              </a:rPr>
              <a:t>IRM hépatique: «</a:t>
            </a:r>
            <a:r>
              <a:rPr lang="fr-FR" altLang="fr-FR" sz="2000" dirty="0">
                <a:latin typeface="Arial "/>
              </a:rPr>
              <a:t> proton </a:t>
            </a:r>
            <a:r>
              <a:rPr lang="fr-FR" altLang="fr-FR" sz="2000" dirty="0" err="1">
                <a:latin typeface="Arial "/>
              </a:rPr>
              <a:t>density</a:t>
            </a:r>
            <a:r>
              <a:rPr lang="fr-FR" altLang="fr-FR" sz="2000" dirty="0">
                <a:latin typeface="Arial "/>
              </a:rPr>
              <a:t> fat </a:t>
            </a:r>
            <a:r>
              <a:rPr lang="fr-FR" altLang="fr-FR" sz="2000" dirty="0" smtClean="0">
                <a:latin typeface="Arial "/>
              </a:rPr>
              <a:t>fraction » &gt;5</a:t>
            </a:r>
            <a:r>
              <a:rPr lang="fr-FR" altLang="fr-FR" sz="2000" dirty="0">
                <a:latin typeface="Arial "/>
              </a:rPr>
              <a:t>% </a:t>
            </a:r>
            <a:r>
              <a:rPr lang="fr-FR" altLang="fr-FR" sz="2000" dirty="0" smtClean="0">
                <a:latin typeface="Arial "/>
              </a:rPr>
              <a:t>=stéatose hépatique </a:t>
            </a:r>
            <a:endParaRPr lang="fr-FR" altLang="fr-FR" sz="2000" dirty="0">
              <a:latin typeface="Arial 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8BCA75-7727-40B9-A2C5-45292897A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800" y="6488668"/>
            <a:ext cx="335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i="1" dirty="0" err="1">
                <a:latin typeface="Arial "/>
              </a:rPr>
              <a:t>Kutney</a:t>
            </a:r>
            <a:r>
              <a:rPr lang="fr-FR" altLang="fr-FR" i="1" dirty="0">
                <a:latin typeface="Arial "/>
              </a:rPr>
              <a:t> K </a:t>
            </a:r>
            <a:r>
              <a:rPr lang="fr-FR" altLang="fr-FR" i="1" dirty="0" smtClean="0">
                <a:latin typeface="Arial "/>
              </a:rPr>
              <a:t>Word J </a:t>
            </a:r>
            <a:r>
              <a:rPr lang="fr-FR" altLang="fr-FR" i="1" dirty="0" err="1" smtClean="0">
                <a:latin typeface="Arial "/>
              </a:rPr>
              <a:t>Hepatol</a:t>
            </a:r>
            <a:r>
              <a:rPr lang="fr-FR" altLang="fr-FR" i="1" dirty="0" smtClean="0">
                <a:latin typeface="Arial "/>
              </a:rPr>
              <a:t> </a:t>
            </a:r>
            <a:r>
              <a:rPr lang="fr-FR" altLang="fr-FR" i="1" dirty="0">
                <a:latin typeface="Arial "/>
              </a:rPr>
              <a:t>2019</a:t>
            </a:r>
            <a:endParaRPr lang="fr-FR" altLang="fr-FR" dirty="0">
              <a:latin typeface="Arial 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1602"/>
            <a:ext cx="5847474" cy="2996398"/>
          </a:xfrm>
          <a:prstGeom prst="rect">
            <a:avLst/>
          </a:prstGeom>
        </p:spPr>
      </p:pic>
      <p:pic>
        <p:nvPicPr>
          <p:cNvPr id="9" name="Image 3">
            <a:extLst>
              <a:ext uri="{FF2B5EF4-FFF2-40B4-BE49-F238E27FC236}">
                <a16:creationId xmlns="" xmlns:a16="http://schemas.microsoft.com/office/drawing/2014/main" id="{58AC93D2-F455-4E60-BEF1-A4EB36B94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521" y="169060"/>
            <a:ext cx="1859809" cy="66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2">
            <a:extLst>
              <a:ext uri="{FF2B5EF4-FFF2-40B4-BE49-F238E27FC236}">
                <a16:creationId xmlns="" xmlns:a16="http://schemas.microsoft.com/office/drawing/2014/main" id="{CAD9A42D-235A-4BF4-A46B-D05444CAD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437" y="4766211"/>
            <a:ext cx="71694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000" dirty="0" smtClean="0"/>
              <a:t>Pas </a:t>
            </a:r>
            <a:r>
              <a:rPr lang="fr-FR" altLang="fr-FR" sz="2000" dirty="0"/>
              <a:t>de CFTR au niveau des hépatocytes</a:t>
            </a:r>
            <a:r>
              <a:rPr lang="fr-FR" altLang="fr-FR" sz="2000" dirty="0" smtClean="0"/>
              <a:t>.</a:t>
            </a:r>
          </a:p>
          <a:p>
            <a:r>
              <a:rPr lang="fr-FR" altLang="fr-FR" sz="2000" dirty="0" smtClean="0"/>
              <a:t> </a:t>
            </a:r>
            <a:r>
              <a:rPr lang="fr-FR" altLang="fr-FR" sz="2000" dirty="0"/>
              <a:t>L’augmentation de la fonction CFTR pourrait agir sur d’autres organes?  </a:t>
            </a:r>
            <a:endParaRPr lang="fr-FR" altLang="fr-FR" sz="2000" dirty="0" smtClean="0"/>
          </a:p>
          <a:p>
            <a:r>
              <a:rPr lang="fr-FR" altLang="fr-FR" sz="2000" dirty="0"/>
              <a:t>A</a:t>
            </a:r>
            <a:r>
              <a:rPr lang="fr-FR" altLang="fr-FR" sz="2000" dirty="0" smtClean="0"/>
              <a:t>méliorer </a:t>
            </a:r>
            <a:r>
              <a:rPr lang="fr-FR" altLang="fr-FR" sz="2000" dirty="0"/>
              <a:t>le métabolisme des graisses?  </a:t>
            </a:r>
          </a:p>
        </p:txBody>
      </p:sp>
    </p:spTree>
    <p:extLst>
      <p:ext uri="{BB962C8B-B14F-4D97-AF65-F5344CB8AC3E}">
        <p14:creationId xmlns:p14="http://schemas.microsoft.com/office/powerpoint/2010/main" val="252512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851" y="259342"/>
            <a:ext cx="2250142" cy="11250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742" y="1640541"/>
            <a:ext cx="4616217" cy="19479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" y="9948"/>
            <a:ext cx="8332694" cy="137446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65471" y="1873045"/>
            <a:ext cx="65482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7 cas cliniques</a:t>
            </a:r>
          </a:p>
          <a:p>
            <a:r>
              <a:rPr lang="fr-FR" sz="2000" dirty="0" smtClean="0"/>
              <a:t>5 F508del homozygotes, 2 autres</a:t>
            </a:r>
          </a:p>
          <a:p>
            <a:r>
              <a:rPr lang="fr-FR" sz="2000" dirty="0" smtClean="0"/>
              <a:t>5 patients: pas d’</a:t>
            </a:r>
            <a:r>
              <a:rPr lang="fr-FR" sz="2000" dirty="0" err="1" smtClean="0"/>
              <a:t>hépatopathie</a:t>
            </a:r>
            <a:r>
              <a:rPr lang="fr-FR" sz="2000" dirty="0" smtClean="0"/>
              <a:t> </a:t>
            </a:r>
            <a:r>
              <a:rPr lang="fr-FR" sz="2000" dirty="0" err="1" smtClean="0"/>
              <a:t>pré-existante</a:t>
            </a:r>
            <a:r>
              <a:rPr lang="fr-FR" sz="2000" dirty="0" smtClean="0"/>
              <a:t> </a:t>
            </a:r>
          </a:p>
          <a:p>
            <a:r>
              <a:rPr lang="fr-FR" sz="2000" dirty="0" smtClean="0"/>
              <a:t>IPE 7/7</a:t>
            </a:r>
          </a:p>
          <a:p>
            <a:r>
              <a:rPr lang="fr-FR" sz="2000" dirty="0" smtClean="0"/>
              <a:t>De 1 à 27 jours après début ELX/TEZ/IVA:</a:t>
            </a:r>
          </a:p>
          <a:p>
            <a:r>
              <a:rPr lang="fr-FR" sz="2000" dirty="0" smtClean="0"/>
              <a:t>Douleurs abdominales épigastriques/hypochondre D</a:t>
            </a:r>
          </a:p>
          <a:p>
            <a:r>
              <a:rPr lang="fr-FR" sz="2000" dirty="0" smtClean="0"/>
              <a:t>Nausées</a:t>
            </a:r>
          </a:p>
          <a:p>
            <a:r>
              <a:rPr lang="fr-FR" sz="2000" dirty="0" smtClean="0"/>
              <a:t>Cytolyse hépatique</a:t>
            </a:r>
          </a:p>
          <a:p>
            <a:r>
              <a:rPr lang="fr-FR" sz="2000" dirty="0" smtClean="0"/>
              <a:t>Echo abdominale: signes de </a:t>
            </a:r>
            <a:r>
              <a:rPr lang="fr-FR" sz="2000" dirty="0" err="1" smtClean="0"/>
              <a:t>cholecystite</a:t>
            </a:r>
            <a:r>
              <a:rPr lang="fr-FR" sz="2000" dirty="0" smtClean="0"/>
              <a:t>  </a:t>
            </a:r>
          </a:p>
          <a:p>
            <a:r>
              <a:rPr lang="fr-FR" sz="2000" dirty="0" smtClean="0"/>
              <a:t>6/7: </a:t>
            </a:r>
            <a:r>
              <a:rPr lang="fr-FR" sz="2000" dirty="0" err="1" smtClean="0"/>
              <a:t>cholecystectomie</a:t>
            </a:r>
            <a:r>
              <a:rPr lang="fr-FR" sz="2000" dirty="0" smtClean="0"/>
              <a:t> </a:t>
            </a:r>
          </a:p>
          <a:p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531103" y="5654886"/>
            <a:ext cx="895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Hypothèse: </a:t>
            </a:r>
            <a:r>
              <a:rPr lang="fr-FR" dirty="0" err="1" smtClean="0"/>
              <a:t>fludification</a:t>
            </a:r>
            <a:r>
              <a:rPr lang="fr-FR" dirty="0" smtClean="0"/>
              <a:t> de la bile qui provoque la mobilisation de calculs biliaire </a:t>
            </a:r>
            <a:r>
              <a:rPr lang="fr-FR" dirty="0" err="1" smtClean="0"/>
              <a:t>pré-existant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426823" y="6360459"/>
            <a:ext cx="210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Safirstein</a:t>
            </a:r>
            <a:r>
              <a:rPr lang="fr-FR" i="1" dirty="0" smtClean="0"/>
              <a:t> J, JCF 2020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7881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620250" y="3219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1" y="133583"/>
            <a:ext cx="6115050" cy="667208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5250" y="5715292"/>
            <a:ext cx="435221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153 patients G551D:</a:t>
            </a:r>
          </a:p>
          <a:p>
            <a:r>
              <a:rPr lang="fr-FR" dirty="0" smtClean="0"/>
              <a:t>Diminution du score SNOT 20 sous </a:t>
            </a:r>
            <a:r>
              <a:rPr lang="fr-FR" dirty="0" err="1" smtClean="0"/>
              <a:t>ivacaftor</a:t>
            </a:r>
            <a:endParaRPr lang="fr-FR" dirty="0" smtClean="0"/>
          </a:p>
          <a:p>
            <a:r>
              <a:rPr lang="fr-FR" dirty="0" smtClean="0"/>
              <a:t>Pas de données endoscopiques, </a:t>
            </a:r>
            <a:r>
              <a:rPr lang="fr-FR" dirty="0" err="1" smtClean="0"/>
              <a:t>microbiote</a:t>
            </a:r>
            <a:r>
              <a:rPr lang="fr-FR" dirty="0" smtClean="0"/>
              <a:t>?</a:t>
            </a:r>
          </a:p>
          <a:p>
            <a:r>
              <a:rPr lang="fr-FR" sz="1400" i="1" dirty="0" smtClean="0"/>
              <a:t>MC </a:t>
            </a:r>
            <a:r>
              <a:rPr lang="fr-FR" sz="1400" i="1" dirty="0" err="1" smtClean="0"/>
              <a:t>Cormick</a:t>
            </a:r>
            <a:r>
              <a:rPr lang="fr-FR" sz="1400" i="1" dirty="0" smtClean="0"/>
              <a:t>, Int Forum </a:t>
            </a:r>
            <a:r>
              <a:rPr lang="fr-FR" sz="1400" i="1" dirty="0" err="1" smtClean="0"/>
              <a:t>Allergy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Rhinol</a:t>
            </a:r>
            <a:r>
              <a:rPr lang="fr-FR" sz="1400" i="1" dirty="0" smtClean="0"/>
              <a:t>, 2019</a:t>
            </a:r>
            <a:endParaRPr lang="fr-FR" sz="14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20" y="3404116"/>
            <a:ext cx="4127137" cy="2161045"/>
          </a:xfrm>
          <a:prstGeom prst="rect">
            <a:avLst/>
          </a:prstGeom>
        </p:spPr>
      </p:pic>
      <p:pic>
        <p:nvPicPr>
          <p:cNvPr id="9" name="Picture 44" descr="Résultat de recherche d'images pour &quot;kalideco drug&quot;">
            <a:hlinkClick r:id="rId5"/>
            <a:extLst>
              <a:ext uri="{FF2B5EF4-FFF2-40B4-BE49-F238E27FC236}">
                <a16:creationId xmlns="" xmlns:a16="http://schemas.microsoft.com/office/drawing/2014/main" id="{B5DAD237-BB7A-4537-B9DD-718CD283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02" y="180181"/>
            <a:ext cx="151964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5250" y="855563"/>
            <a:ext cx="541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Femme 19 ans, F508del/G551D</a:t>
            </a:r>
          </a:p>
          <a:p>
            <a:r>
              <a:rPr lang="fr-FR" dirty="0" err="1" smtClean="0"/>
              <a:t>Rhinosinusite</a:t>
            </a:r>
            <a:r>
              <a:rPr lang="fr-FR" dirty="0" smtClean="0"/>
              <a:t> chronique, ATCD chirurgie sinusienne x 2  </a:t>
            </a:r>
          </a:p>
          <a:p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8253"/>
              </p:ext>
            </p:extLst>
          </p:nvPr>
        </p:nvGraphicFramePr>
        <p:xfrm>
          <a:off x="103005" y="1736090"/>
          <a:ext cx="3904485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7951"/>
                <a:gridCol w="1079243"/>
                <a:gridCol w="1467291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18 mois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VEMS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2,39/77%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3,19/103%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CVF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3,04/87%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3,49/100%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Test sueur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124, 113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38,40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95250" y="-196851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smtClean="0"/>
              <a:t>Atteinte ORL</a:t>
            </a:r>
            <a:endParaRPr lang="fr-FR" sz="3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980122" y="2376904"/>
            <a:ext cx="2098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Hayes D, AJRCCM 2014</a:t>
            </a:r>
            <a:endParaRPr lang="fr-FR" sz="16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610291" y="6436334"/>
            <a:ext cx="310232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Rhinosinusite</a:t>
            </a:r>
            <a:r>
              <a:rPr lang="fr-FR" dirty="0" smtClean="0"/>
              <a:t> chronique si &gt; 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7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1296</Words>
  <Application>Microsoft Macintosh PowerPoint</Application>
  <PresentationFormat>Grand écran</PresentationFormat>
  <Paragraphs>252</Paragraphs>
  <Slides>14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 </vt:lpstr>
      <vt:lpstr>Calibri</vt:lpstr>
      <vt:lpstr>Calibri Light</vt:lpstr>
      <vt:lpstr>Source Sans Pro</vt:lpstr>
      <vt:lpstr>Arial</vt:lpstr>
      <vt:lpstr>Thème Office</vt:lpstr>
      <vt:lpstr>Modulateurs du CFTR et leur impact sur                    les organes </vt:lpstr>
      <vt:lpstr>Diabète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Atteinte ORL</vt:lpstr>
      <vt:lpstr>Présentation PowerPoint</vt:lpstr>
      <vt:lpstr>Présentation PowerPoint</vt:lpstr>
      <vt:lpstr>Anxiété dépression </vt:lpstr>
      <vt:lpstr>Présentation PowerPoint</vt:lpstr>
      <vt:lpstr>Présentation PowerPoint</vt:lpstr>
    </vt:vector>
  </TitlesOfParts>
  <Company>CHU de Lille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Diabète</dc:title>
  <dc:creator>PREVOTAT Anne</dc:creator>
  <cp:lastModifiedBy>Utilisateur de Microsoft Office</cp:lastModifiedBy>
  <cp:revision>71</cp:revision>
  <dcterms:created xsi:type="dcterms:W3CDTF">2020-11-09T14:45:55Z</dcterms:created>
  <dcterms:modified xsi:type="dcterms:W3CDTF">2020-11-16T21:26:29Z</dcterms:modified>
</cp:coreProperties>
</file>